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691813" cy="7559675"/>
  <p:notesSz cx="10691813" cy="7559675"/>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96" d="100"/>
          <a:sy n="96" d="100"/>
        </p:scale>
        <p:origin x="157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a:spLocks noGrp="1"/>
          </p:cNvSpPr>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 1"/>
          <p:cNvSpPr>
            <a:spLocks noGrp="1"/>
          </p:cNvSpPr>
          <p:nvPr/>
        </p:nvSpPr>
        <p:spPr/>
        <p:txBody>
          <a:bodyPr/>
          <a:lstStyle/>
          <a:p>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997200"/>
            <a:ext cx="9612000" cy="4889520"/>
          </a:xfrm>
          <a:prstGeom prst="rect">
            <a:avLst/>
          </a:prstGeom>
          <a:solidFill>
            <a:srgbClr val="FFFFFF"/>
          </a:solidFill>
        </p:spPr>
        <p:txBody>
          <a:bodyPr/>
          <a:lstStyle/>
          <a:p>
            <a:endParaRPr lang="nb-NO"/>
          </a:p>
        </p:txBody>
      </p:sp>
      <p:sp>
        <p:nvSpPr>
          <p:cNvPr id="4" name="Rektangel 3"/>
          <p:cNvSpPr/>
          <p:nvPr/>
        </p:nvSpPr>
        <p:spPr bwMode="auto">
          <a:xfrm>
            <a:off x="540000" y="997200"/>
            <a:ext cx="9612000" cy="4889520"/>
          </a:xfrm>
          <a:prstGeom prst="rect">
            <a:avLst/>
          </a:prstGeom>
          <a:noFill/>
        </p:spPr>
        <p:txBody>
          <a:bodyPr/>
          <a:lstStyle/>
          <a:p>
            <a:endParaRPr lang="nb-NO"/>
          </a:p>
        </p:txBody>
      </p:sp>
      <p:sp>
        <p:nvSpPr>
          <p:cNvPr id="5" name="Rektangel 4"/>
          <p:cNvSpPr/>
          <p:nvPr/>
        </p:nvSpPr>
        <p:spPr bwMode="auto">
          <a:xfrm>
            <a:off x="540000" y="997200"/>
            <a:ext cx="9612000" cy="4150800"/>
          </a:xfrm>
          <a:prstGeom prst="rect">
            <a:avLst/>
          </a:prstGeom>
          <a:noFill/>
        </p:spPr>
        <p:txBody>
          <a:bodyPr/>
          <a:lstStyle/>
          <a:p>
            <a:endParaRPr lang="nb-NO"/>
          </a:p>
        </p:txBody>
      </p:sp>
      <p:sp>
        <p:nvSpPr>
          <p:cNvPr id="6" name="Rektangel 5"/>
          <p:cNvSpPr/>
          <p:nvPr/>
        </p:nvSpPr>
        <p:spPr bwMode="auto">
          <a:xfrm>
            <a:off x="657720" y="3527280"/>
            <a:ext cx="9376560" cy="365760"/>
          </a:xfrm>
          <a:prstGeom prst="rect">
            <a:avLst/>
          </a:prstGeom>
          <a:noFill/>
        </p:spPr>
        <p:txBody>
          <a:bodyPr horzOverflow="overflow" wrap="square" lIns="0" tIns="0" rIns="0" bIns="0" rtlCol="0" anchor="t">
            <a:noAutofit/>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Finansrapport Farsund</a:t>
            </a:r>
            <a:endParaRPr lang="en-US" sz="1800" b="1" i="0" u="none" strike="noStrike" dirty="0" err="1">
              <a:solidFill>
                <a:srgbClr val="000000"/>
              </a:solidFill>
              <a:latin typeface="Calibri" pitchFamily="34" charset="0"/>
              <a:ea typeface="Calibri" pitchFamily="34" charset="0"/>
            </a:endParaRPr>
          </a:p>
        </p:txBody>
      </p:sp>
      <p:sp>
        <p:nvSpPr>
          <p:cNvPr id="7" name="Rektangel 6"/>
          <p:cNvSpPr/>
          <p:nvPr/>
        </p:nvSpPr>
        <p:spPr bwMode="auto">
          <a:xfrm>
            <a:off x="644400" y="3984480"/>
            <a:ext cx="9402840" cy="365760"/>
          </a:xfrm>
          <a:prstGeom prst="rect">
            <a:avLst/>
          </a:prstGeom>
          <a:noFill/>
        </p:spPr>
        <p:txBody>
          <a:bodyPr horzOverflow="overflow" wrap="square" lIns="0" tIns="0" rIns="0" bIns="0" rtlCol="0" anchor="t">
            <a:noAutofit/>
          </a:bodyPr>
          <a:lstStyle/>
          <a:p>
            <a:pPr algn="ctr" rtl="0">
              <a:lnSpc>
                <a:spcPct val="95000"/>
              </a:lnSpc>
            </a:pPr>
            <a:r>
              <a:rPr sz="1200" b="1" i="0" u="none" strike="noStrike" dirty="0">
                <a:solidFill>
                  <a:srgbClr val="000000"/>
                </a:solidFill>
                <a:latin typeface="Calibri" pitchFamily="34" charset="0"/>
                <a:ea typeface="Calibri" pitchFamily="34" charset="0"/>
                <a:cs typeface="Calibri" pitchFamily="34" charset="0"/>
              </a:rPr>
              <a:t>Forvaltning av gjeldsportefølje og finansieringsavtaler</a:t>
            </a:r>
            <a:endParaRPr lang="en-US" sz="1200" b="1" i="0" u="none" strike="noStrike" dirty="0" err="1">
              <a:solidFill>
                <a:srgbClr val="000000"/>
              </a:solidFill>
              <a:latin typeface="Calibri" pitchFamily="34" charset="0"/>
              <a:ea typeface="Calibri" pitchFamily="34" charset="0"/>
            </a:endParaRPr>
          </a:p>
        </p:txBody>
      </p:sp>
      <p:sp>
        <p:nvSpPr>
          <p:cNvPr id="8" name="Rektangel 7"/>
          <p:cNvSpPr/>
          <p:nvPr/>
        </p:nvSpPr>
        <p:spPr bwMode="auto">
          <a:xfrm>
            <a:off x="2880000" y="4441680"/>
            <a:ext cx="2468880" cy="365760"/>
          </a:xfrm>
          <a:prstGeom prst="rect">
            <a:avLst/>
          </a:prstGeom>
          <a:noFill/>
        </p:spPr>
        <p:txBody>
          <a:bodyPr horzOverflow="overflow" wrap="square" lIns="0" tIns="0" rIns="0" bIns="0" rtlCol="0" anchor="t">
            <a:noAutofit/>
          </a:bodyPr>
          <a:lstStyle/>
          <a:p>
            <a:pPr algn="r" rtl="0">
              <a:lnSpc>
                <a:spcPct val="95000"/>
              </a:lnSpc>
            </a:pPr>
            <a:r>
              <a:rPr sz="1800" b="1" i="0" u="none" strike="noStrike" dirty="0">
                <a:solidFill>
                  <a:srgbClr val="000000"/>
                </a:solidFill>
                <a:latin typeface="Calibri" pitchFamily="34" charset="0"/>
                <a:ea typeface="Calibri" pitchFamily="34" charset="0"/>
                <a:cs typeface="Calibri" pitchFamily="34" charset="0"/>
              </a:rPr>
              <a:t>Rapport 2023</a:t>
            </a:r>
            <a:endParaRPr lang="en-US" sz="1800" b="1" i="0" u="none" strike="noStrike" dirty="0" err="1">
              <a:solidFill>
                <a:srgbClr val="000000"/>
              </a:solidFill>
              <a:latin typeface="Calibri" pitchFamily="34" charset="0"/>
              <a:ea typeface="Calibri" pitchFamily="34" charset="0"/>
            </a:endParaRPr>
          </a:p>
        </p:txBody>
      </p:sp>
      <p:sp>
        <p:nvSpPr>
          <p:cNvPr id="9" name="Rektangel 8"/>
          <p:cNvSpPr/>
          <p:nvPr/>
        </p:nvSpPr>
        <p:spPr bwMode="auto">
          <a:xfrm>
            <a:off x="5440320" y="4533120"/>
            <a:ext cx="1645920" cy="205200"/>
          </a:xfrm>
          <a:prstGeom prst="rect">
            <a:avLst/>
          </a:prstGeom>
          <a:noFill/>
        </p:spPr>
        <p:txBody>
          <a:bodyPr horzOverflow="overflow" wrap="square" lIns="0" tIns="0" rIns="0" bIns="0" rtlCol="0" anchor="t">
            <a:noAutofit/>
          </a:bodyPr>
          <a:lstStyle/>
          <a:p>
            <a:pPr algn="l" rtl="0">
              <a:lnSpc>
                <a:spcPct val="95000"/>
              </a:lnSpc>
            </a:pPr>
            <a:r>
              <a:rPr sz="1000" b="0" i="0" u="none" strike="noStrike" dirty="0">
                <a:solidFill>
                  <a:srgbClr val="000000"/>
                </a:solidFill>
                <a:latin typeface="Calibri" pitchFamily="34" charset="0"/>
                <a:ea typeface="Calibri" pitchFamily="34" charset="0"/>
                <a:cs typeface="Calibri" pitchFamily="34" charset="0"/>
              </a:rPr>
              <a:t>1 januar til 30 september</a:t>
            </a:r>
            <a:endParaRPr lang="en-US" sz="1000" b="0"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3736800" y="1584000"/>
            <a:ext cx="3218760" cy="1645920"/>
          </a:xfrm>
          <a:prstGeom prst="rect">
            <a:avLst/>
          </a:prstGeom>
          <a:noFill/>
        </p:spPr>
        <p:txBody>
          <a:bodyPr/>
          <a:lstStyle/>
          <a:p>
            <a:endParaRPr lang="nb-NO"/>
          </a:p>
        </p:txBody>
      </p:sp>
      <p:sp>
        <p:nvSpPr>
          <p:cNvPr id="11" name="Rektangel 10"/>
          <p:cNvSpPr/>
          <p:nvPr/>
        </p:nvSpPr>
        <p:spPr bwMode="auto">
          <a:xfrm>
            <a:off x="3736800" y="1584000"/>
            <a:ext cx="3218760" cy="1645920"/>
          </a:xfrm>
          <a:prstGeom prst="rect">
            <a:avLst/>
          </a:prstGeom>
          <a:blipFill>
            <a:blip r:embed="rId2"/>
            <a:stretch>
              <a:fillRect l="28000" r="28000"/>
            </a:stretch>
          </a:blipFill>
        </p:spPr>
        <p:txBody>
          <a:bodyPr/>
          <a:lstStyle/>
          <a:p>
            <a:endParaRPr lang="nb-NO"/>
          </a:p>
        </p:txBody>
      </p:sp>
      <p:sp>
        <p:nvSpPr>
          <p:cNvPr id="12" name="Rektangel 11"/>
          <p:cNvSpPr/>
          <p:nvPr/>
        </p:nvSpPr>
        <p:spPr bwMode="auto">
          <a:xfrm>
            <a:off x="3888000" y="4942800"/>
            <a:ext cx="3067200" cy="205200"/>
          </a:xfrm>
          <a:prstGeom prst="rect">
            <a:avLst/>
          </a:prstGeom>
          <a:noFill/>
        </p:spPr>
        <p:txBody>
          <a:bodyPr horzOverflow="overflow" wrap="square" lIns="0" tIns="0" rIns="0" bIns="0" rtlCol="0" anchor="t">
            <a:noAutofit/>
          </a:bodyPr>
          <a:lstStyle/>
          <a:p>
            <a:pPr algn="l" rtl="0">
              <a:lnSpc>
                <a:spcPct val="95000"/>
              </a:lnSpc>
            </a:pPr>
            <a:r>
              <a:rPr sz="1000" b="0" i="0" u="none" strike="noStrike" dirty="0">
                <a:solidFill>
                  <a:srgbClr val="000000"/>
                </a:solidFill>
                <a:latin typeface="Calibri" pitchFamily="34" charset="0"/>
                <a:ea typeface="Calibri" pitchFamily="34" charset="0"/>
                <a:cs typeface="Calibri" pitchFamily="34" charset="0"/>
              </a:rPr>
              <a:t>(Rapportdato 30. september, utskrevet 9. oktober 2023)</a:t>
            </a:r>
            <a:endParaRPr lang="en-US" sz="1000" b="0"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540000" y="5148000"/>
            <a:ext cx="9612000" cy="411120"/>
          </a:xfrm>
          <a:prstGeom prst="rect">
            <a:avLst/>
          </a:prstGeom>
          <a:noFill/>
        </p:spPr>
        <p:txBody>
          <a:bodyPr/>
          <a:lstStyle/>
          <a:p>
            <a:endParaRPr lang="nb-NO"/>
          </a:p>
        </p:txBody>
      </p:sp>
      <p:sp>
        <p:nvSpPr>
          <p:cNvPr id="14" name="Rektangel 13"/>
          <p:cNvSpPr/>
          <p:nvPr/>
        </p:nvSpPr>
        <p:spPr bwMode="auto">
          <a:xfrm>
            <a:off x="540000" y="5148000"/>
            <a:ext cx="9612000" cy="205560"/>
          </a:xfrm>
          <a:prstGeom prst="rect">
            <a:avLst/>
          </a:prstGeom>
          <a:noFill/>
        </p:spPr>
        <p:txBody>
          <a:bodyPr/>
          <a:lstStyle/>
          <a:p>
            <a:endParaRPr lang="nb-NO"/>
          </a:p>
        </p:txBody>
      </p:sp>
      <p:sp>
        <p:nvSpPr>
          <p:cNvPr id="15" name="Rektangel 14"/>
          <p:cNvSpPr/>
          <p:nvPr/>
        </p:nvSpPr>
        <p:spPr bwMode="auto">
          <a:xfrm>
            <a:off x="540000" y="5353560"/>
            <a:ext cx="9612000" cy="205560"/>
          </a:xfrm>
          <a:prstGeom prst="rect">
            <a:avLst/>
          </a:prstGeom>
          <a:noFill/>
        </p:spPr>
        <p:txBody>
          <a:bodyPr/>
          <a:lstStyle/>
          <a:p>
            <a:endParaRPr lang="nb-NO"/>
          </a:p>
        </p:txBody>
      </p:sp>
      <p:sp>
        <p:nvSpPr>
          <p:cNvPr id="16" name="Rektangel 15"/>
          <p:cNvSpPr/>
          <p:nvPr/>
        </p:nvSpPr>
        <p:spPr bwMode="auto">
          <a:xfrm>
            <a:off x="540000" y="5559120"/>
            <a:ext cx="9612000" cy="327600"/>
          </a:xfrm>
          <a:prstGeom prst="rect">
            <a:avLst/>
          </a:prstGeom>
          <a:noFill/>
        </p:spPr>
        <p:txBody>
          <a:bodyPr/>
          <a:lstStyle/>
          <a:p>
            <a:endParaRPr lang="nb-NO"/>
          </a:p>
        </p:txBody>
      </p:sp>
      <p:sp>
        <p:nvSpPr>
          <p:cNvPr id="17" name="Rektangel 16"/>
          <p:cNvSpPr/>
          <p:nvPr/>
        </p:nvSpPr>
        <p:spPr bwMode="auto">
          <a:xfrm>
            <a:off x="540000" y="540000"/>
            <a:ext cx="9612000" cy="457200"/>
          </a:xfrm>
          <a:prstGeom prst="rect">
            <a:avLst/>
          </a:prstGeom>
          <a:noFill/>
        </p:spPr>
        <p:txBody>
          <a:bodyPr/>
          <a:lstStyle/>
          <a:p>
            <a:endParaRPr lang="nb-NO"/>
          </a:p>
        </p:txBody>
      </p:sp>
      <p:sp>
        <p:nvSpPr>
          <p:cNvPr id="18" name="Rektangel 17"/>
          <p:cNvSpPr/>
          <p:nvPr/>
        </p:nvSpPr>
        <p:spPr bwMode="auto">
          <a:xfrm>
            <a:off x="540000" y="6776280"/>
            <a:ext cx="9612000" cy="243720"/>
          </a:xfrm>
          <a:prstGeom prst="rect">
            <a:avLst/>
          </a:prstGeom>
          <a:solidFill>
            <a:srgbClr val="EDEEEF"/>
          </a:solidFill>
        </p:spPr>
        <p:txBody>
          <a:bodyPr/>
          <a:lstStyle/>
          <a:p>
            <a:endParaRPr lang="nb-NO"/>
          </a:p>
        </p:txBody>
      </p:sp>
      <p:sp>
        <p:nvSpPr>
          <p:cNvPr id="19" name="Rektangel 18"/>
          <p:cNvSpPr/>
          <p:nvPr/>
        </p:nvSpPr>
        <p:spPr bwMode="auto">
          <a:xfrm>
            <a:off x="555120" y="6791400"/>
            <a:ext cx="596088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9162720" y="6776280"/>
            <a:ext cx="914400" cy="228600"/>
          </a:xfrm>
          <a:prstGeom prst="rect">
            <a:avLst/>
          </a:prstGeom>
          <a:blipFill>
            <a:blip r:embed="rId3"/>
            <a:stretch>
              <a:fillRect/>
            </a:stretch>
          </a:blipFill>
        </p:spPr>
        <p:txBody>
          <a:bodyPr/>
          <a:lstStyle/>
          <a:p>
            <a:endParaRPr lang="nb-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9598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95980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Utvikling gjennomsnittsrente</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224680"/>
          </a:xfrm>
          <a:prstGeom prst="rect">
            <a:avLst/>
          </a:prstGeom>
          <a:noFill/>
        </p:spPr>
        <p:txBody>
          <a:bodyPr/>
          <a:lstStyle/>
          <a:p>
            <a:endParaRPr lang="nb-NO"/>
          </a:p>
        </p:txBody>
      </p:sp>
      <p:sp>
        <p:nvSpPr>
          <p:cNvPr id="8" name="Rektangel 7"/>
          <p:cNvSpPr/>
          <p:nvPr/>
        </p:nvSpPr>
        <p:spPr bwMode="auto">
          <a:xfrm>
            <a:off x="540000" y="1275119"/>
            <a:ext cx="9612000" cy="5019120"/>
          </a:xfrm>
          <a:prstGeom prst="rect">
            <a:avLst/>
          </a:prstGeom>
          <a:noFill/>
        </p:spPr>
        <p:txBody>
          <a:bodyPr/>
          <a:lstStyle/>
          <a:p>
            <a:endParaRPr lang="nb-NO"/>
          </a:p>
        </p:txBody>
      </p:sp>
      <p:graphicFrame>
        <p:nvGraphicFramePr>
          <p:cNvPr id="9" name="Tabell 8"/>
          <p:cNvGraphicFramePr>
            <a:graphicFrameLocks noGrp="1"/>
          </p:cNvGraphicFramePr>
          <p:nvPr/>
        </p:nvGraphicFramePr>
        <p:xfrm>
          <a:off x="7920000" y="1423800"/>
          <a:ext cx="2133000" cy="2469960"/>
        </p:xfrm>
        <a:graphic>
          <a:graphicData uri="http://schemas.openxmlformats.org/drawingml/2006/table">
            <a:tbl>
              <a:tblPr/>
              <a:tblGrid>
                <a:gridCol w="2133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214992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Vektet gjennomsnittsrente er målt ved utløpet av hver måned i rapporteringsperioden. 
Den venstre aksen angir gjennomsnittsrente i %.</a:t>
                      </a:r>
                      <a:endParaRPr lang="en-US" sz="900" b="0" i="0" u="none" strike="noStrike" dirty="0" err="1">
                        <a:solidFill>
                          <a:srgbClr val="000000"/>
                        </a:solidFill>
                        <a:latin typeface="Calibri" pitchFamily="34" charset="0"/>
                        <a:ea typeface="Calibri" pitchFamily="34" charset="0"/>
                      </a:endParaRPr>
                    </a:p>
                  </a:txBody>
                  <a:tcPr marL="38159" marR="20000" marT="38160" marB="0">
                    <a:lnL/>
                    <a:lnR/>
                    <a:lnT/>
                    <a:lnB/>
                    <a:no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623880" y="1423800"/>
          <a:ext cx="7116120" cy="3270600"/>
        </p:xfrm>
        <a:graphic>
          <a:graphicData uri="http://schemas.openxmlformats.org/drawingml/2006/table">
            <a:tbl>
              <a:tblPr/>
              <a:tblGrid>
                <a:gridCol w="711612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Utvikling i gjennomsnittsrente</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295056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1" name="Tabell 10"/>
          <p:cNvGraphicFramePr>
            <a:graphicFrameLocks noGrp="1"/>
          </p:cNvGraphicFramePr>
          <p:nvPr/>
        </p:nvGraphicFramePr>
        <p:xfrm>
          <a:off x="631440" y="4998240"/>
          <a:ext cx="9421200" cy="1097280"/>
        </p:xfrm>
        <a:graphic>
          <a:graphicData uri="http://schemas.openxmlformats.org/drawingml/2006/table">
            <a:tbl>
              <a:tblPr/>
              <a:tblGrid>
                <a:gridCol w="2131920">
                  <a:extLst>
                    <a:ext uri="{9D8B030D-6E8A-4147-A177-3AD203B41FA5}">
                      <a16:colId xmlns:a16="http://schemas.microsoft.com/office/drawing/2014/main" val="20000"/>
                    </a:ext>
                  </a:extLst>
                </a:gridCol>
                <a:gridCol w="975240">
                  <a:extLst>
                    <a:ext uri="{9D8B030D-6E8A-4147-A177-3AD203B41FA5}">
                      <a16:colId xmlns:a16="http://schemas.microsoft.com/office/drawing/2014/main" val="20001"/>
                    </a:ext>
                  </a:extLst>
                </a:gridCol>
                <a:gridCol w="1806119">
                  <a:extLst>
                    <a:ext uri="{9D8B030D-6E8A-4147-A177-3AD203B41FA5}">
                      <a16:colId xmlns:a16="http://schemas.microsoft.com/office/drawing/2014/main" val="20002"/>
                    </a:ext>
                  </a:extLst>
                </a:gridCol>
                <a:gridCol w="834120">
                  <a:extLst>
                    <a:ext uri="{9D8B030D-6E8A-4147-A177-3AD203B41FA5}">
                      <a16:colId xmlns:a16="http://schemas.microsoft.com/office/drawing/2014/main" val="20003"/>
                    </a:ext>
                  </a:extLst>
                </a:gridCol>
                <a:gridCol w="847080">
                  <a:extLst>
                    <a:ext uri="{9D8B030D-6E8A-4147-A177-3AD203B41FA5}">
                      <a16:colId xmlns:a16="http://schemas.microsoft.com/office/drawing/2014/main" val="20004"/>
                    </a:ext>
                  </a:extLst>
                </a:gridCol>
                <a:gridCol w="886680">
                  <a:extLst>
                    <a:ext uri="{9D8B030D-6E8A-4147-A177-3AD203B41FA5}">
                      <a16:colId xmlns:a16="http://schemas.microsoft.com/office/drawing/2014/main" val="20005"/>
                    </a:ext>
                  </a:extLst>
                </a:gridCol>
                <a:gridCol w="983160">
                  <a:extLst>
                    <a:ext uri="{9D8B030D-6E8A-4147-A177-3AD203B41FA5}">
                      <a16:colId xmlns:a16="http://schemas.microsoft.com/office/drawing/2014/main" val="20006"/>
                    </a:ext>
                  </a:extLst>
                </a:gridCol>
                <a:gridCol w="956880">
                  <a:extLst>
                    <a:ext uri="{9D8B030D-6E8A-4147-A177-3AD203B41FA5}">
                      <a16:colId xmlns:a16="http://schemas.microsoft.com/office/drawing/2014/main" val="20007"/>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Porteføljen og markedsrenter</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w="9524">
                      <a:solidFill>
                        <a:srgbClr val="FFFFFF"/>
                      </a:solidFill>
                      <a:prstDash val="solid"/>
                    </a:lnB>
                    <a:solidFill>
                      <a:srgbClr val="EDEEEF"/>
                    </a:solidFill>
                  </a:tcPr>
                </a:tc>
                <a:tc gridSpan="7">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(Rentene er justert for kredittmargin (påslag), og indikerer derfor faktiske lånerenter for angitt løpetid)</a:t>
                      </a:r>
                      <a:endParaRPr lang="en-US" sz="800" b="0" i="0" u="none" strike="noStrike" dirty="0" err="1">
                        <a:solidFill>
                          <a:srgbClr val="000000"/>
                        </a:solidFill>
                        <a:latin typeface="Calibri" pitchFamily="34" charset="0"/>
                        <a:ea typeface="Calibri" pitchFamily="34" charset="0"/>
                      </a:endParaRPr>
                    </a:p>
                  </a:txBody>
                  <a:tcPr marL="20000" marR="20000" marT="0" marB="0" anchor="ctr">
                    <a:lnL/>
                    <a:lnR/>
                    <a:lnT/>
                    <a:lnB w="9524">
                      <a:solidFill>
                        <a:srgbClr val="FFFFFF"/>
                      </a:solidFill>
                      <a:prstDash val="solid"/>
                    </a:lnB>
                    <a:solidFill>
                      <a:srgbClr val="EDEEEF"/>
                    </a:solidFill>
                  </a:tcPr>
                </a:tc>
                <a:tc hMerge="1">
                  <a:txBody>
                    <a:bodyPr/>
                    <a:lstStyle/>
                    <a:p>
                      <a:endParaRPr lang="nb-NO"/>
                    </a:p>
                  </a:txBody>
                  <a:tcPr marL="20000" marR="20000" marT="0" marB="0">
                    <a:lnL/>
                    <a:lnR/>
                    <a:lnT/>
                    <a:lnB w="9524">
                      <a:solidFill>
                        <a:srgbClr val="FFFFFF"/>
                      </a:solidFill>
                      <a:prstDash val="solid"/>
                    </a:lnB>
                  </a:tcPr>
                </a:tc>
                <a:tc hMerge="1">
                  <a:txBody>
                    <a:bodyPr/>
                    <a:lstStyle/>
                    <a:p>
                      <a:endParaRPr lang="nb-NO"/>
                    </a:p>
                  </a:txBody>
                  <a:tcPr marL="20000" marR="20000" marT="0" marB="0">
                    <a:lnL/>
                    <a:lnR/>
                    <a:lnT/>
                    <a:lnB w="9524">
                      <a:solidFill>
                        <a:srgbClr val="FFFFFF"/>
                      </a:solidFill>
                      <a:prstDash val="solid"/>
                    </a:lnB>
                  </a:tcPr>
                </a:tc>
                <a:tc hMerge="1">
                  <a:txBody>
                    <a:bodyPr/>
                    <a:lstStyle/>
                    <a:p>
                      <a:endParaRPr lang="nb-NO"/>
                    </a:p>
                  </a:txBody>
                  <a:tcPr marL="20000" marR="20000" marT="0" marB="0">
                    <a:lnL/>
                    <a:lnR/>
                    <a:lnT/>
                    <a:lnB w="9524">
                      <a:solidFill>
                        <a:srgbClr val="FFFFFF"/>
                      </a:solidFill>
                      <a:prstDash val="solid"/>
                    </a:lnB>
                  </a:tcPr>
                </a:tc>
                <a:tc hMerge="1">
                  <a:txBody>
                    <a:bodyPr/>
                    <a:lstStyle/>
                    <a:p>
                      <a:endParaRPr lang="nb-NO"/>
                    </a:p>
                  </a:txBody>
                  <a:tcPr marL="20000" marR="20000" marT="0" marB="0">
                    <a:lnL/>
                    <a:lnR/>
                    <a:lnT/>
                    <a:lnB w="9524">
                      <a:solidFill>
                        <a:srgbClr val="FFFFFF"/>
                      </a:solidFill>
                      <a:prstDash val="solid"/>
                    </a:lnB>
                  </a:tcPr>
                </a:tc>
                <a:tc hMerge="1">
                  <a:txBody>
                    <a:bodyPr/>
                    <a:lstStyle/>
                    <a:p>
                      <a:endParaRPr lang="nb-NO"/>
                    </a:p>
                  </a:txBody>
                  <a:tcPr marL="20000" marR="20000" marT="0" marB="0">
                    <a:lnL/>
                    <a:lnR/>
                    <a:lnT/>
                    <a:lnB w="9524">
                      <a:solidFill>
                        <a:srgbClr val="FFFFFF"/>
                      </a:solidFill>
                      <a:prstDash val="solid"/>
                    </a:lnB>
                  </a:tcPr>
                </a:tc>
                <a:tc hMerge="1">
                  <a:txBody>
                    <a:bodyPr/>
                    <a:lstStyle/>
                    <a:p>
                      <a:endParaRPr lang="nb-NO"/>
                    </a:p>
                  </a:txBody>
                  <a:tcPr marL="20000" marR="20000" marT="0" marB="0">
                    <a:lnL/>
                    <a:lnR/>
                    <a:lnT/>
                    <a:lnB w="9524">
                      <a:solidFill>
                        <a:srgbClr val="FFFFFF"/>
                      </a:solidFill>
                      <a:prstDash val="solid"/>
                    </a:lnB>
                  </a:tcPr>
                </a:tc>
                <a:extLst>
                  <a:ext uri="{0D108BD9-81ED-4DB2-BD59-A6C34878D82A}">
                    <a16:rowId xmlns:a16="http://schemas.microsoft.com/office/drawing/2014/main" val="10000"/>
                  </a:ext>
                </a:extLst>
              </a:tr>
              <a:tr h="274320">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Vektet gjennomsnittsrente</a:t>
                      </a:r>
                      <a:endParaRPr lang="en-US" sz="800" b="1" i="0" u="none" strike="noStrike" dirty="0" err="1">
                        <a:solidFill>
                          <a:srgbClr val="000000"/>
                        </a:solidFill>
                        <a:latin typeface="Calibri" pitchFamily="34" charset="0"/>
                        <a:ea typeface="Calibri" pitchFamily="34" charset="0"/>
                      </a:endParaRPr>
                    </a:p>
                  </a:txBody>
                  <a:tcPr marL="25559" marR="25559"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P.T.KBN</a:t>
                      </a:r>
                      <a:endParaRPr lang="en-US" sz="800" b="1" i="0" u="none" strike="noStrike" dirty="0" err="1">
                        <a:solidFill>
                          <a:srgbClr val="000000"/>
                        </a:solidFill>
                        <a:latin typeface="Calibri" pitchFamily="34" charset="0"/>
                        <a:ea typeface="Calibri" pitchFamily="34" charset="0"/>
                      </a:endParaRPr>
                    </a:p>
                  </a:txBody>
                  <a:tcPr marL="25559" marR="25560"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Norges Bank (foliorenten/styringsrenten)</a:t>
                      </a:r>
                      <a:endParaRPr lang="en-US" sz="800" b="1" i="0" u="none" strike="noStrike" dirty="0" err="1">
                        <a:solidFill>
                          <a:srgbClr val="000000"/>
                        </a:solidFill>
                        <a:latin typeface="Calibri" pitchFamily="34" charset="0"/>
                        <a:ea typeface="Calibri" pitchFamily="34" charset="0"/>
                      </a:endParaRPr>
                    </a:p>
                  </a:txBody>
                  <a:tcPr marL="25559" marR="25559"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3 MND</a:t>
                      </a:r>
                      <a:endParaRPr lang="en-US" sz="800" b="1" i="0" u="none" strike="noStrike" dirty="0" err="1">
                        <a:solidFill>
                          <a:srgbClr val="000000"/>
                        </a:solidFill>
                        <a:latin typeface="Calibri" pitchFamily="34" charset="0"/>
                        <a:ea typeface="Calibri" pitchFamily="34" charset="0"/>
                      </a:endParaRPr>
                    </a:p>
                  </a:txBody>
                  <a:tcPr marL="25559" marR="25560"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 6 MND</a:t>
                      </a:r>
                      <a:endParaRPr lang="en-US" sz="800" b="1" i="0" u="none" strike="noStrike" dirty="0" err="1">
                        <a:solidFill>
                          <a:srgbClr val="000000"/>
                        </a:solidFill>
                        <a:latin typeface="Calibri" pitchFamily="34" charset="0"/>
                        <a:ea typeface="Calibri" pitchFamily="34" charset="0"/>
                      </a:endParaRPr>
                    </a:p>
                  </a:txBody>
                  <a:tcPr marL="25559" marR="25560"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12 MND</a:t>
                      </a:r>
                      <a:endParaRPr lang="en-US" sz="800" b="1" i="0" u="none" strike="noStrike" dirty="0" err="1">
                        <a:solidFill>
                          <a:srgbClr val="000000"/>
                        </a:solidFill>
                        <a:latin typeface="Calibri" pitchFamily="34" charset="0"/>
                        <a:ea typeface="Calibri" pitchFamily="34" charset="0"/>
                      </a:endParaRPr>
                    </a:p>
                  </a:txBody>
                  <a:tcPr marL="25559" marR="25560"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3 År</a:t>
                      </a:r>
                      <a:endParaRPr lang="en-US" sz="800" b="1" i="0" u="none" strike="noStrike" dirty="0" err="1">
                        <a:solidFill>
                          <a:srgbClr val="000000"/>
                        </a:solidFill>
                        <a:latin typeface="Calibri" pitchFamily="34" charset="0"/>
                        <a:ea typeface="Calibri" pitchFamily="34" charset="0"/>
                      </a:endParaRPr>
                    </a:p>
                  </a:txBody>
                  <a:tcPr marL="25559" marR="25560" marT="0" marB="0" anchor="ctr">
                    <a:lnL w="9524" cmpd="sng">
                      <a:solidFill>
                        <a:srgbClr val="FFFFFF"/>
                      </a:solidFill>
                      <a:prstDash val="solid"/>
                    </a:lnL>
                    <a:lnR w="9524">
                      <a:solidFill>
                        <a:srgbClr val="FFFFFF"/>
                      </a:solidFill>
                      <a:prstDash val="solid"/>
                    </a:lnR>
                    <a:lnT w="9524" cmpd="sng">
                      <a:solidFill>
                        <a:srgbClr val="FFFFFF"/>
                      </a:solidFill>
                      <a:prstDash val="solid"/>
                    </a:lnT>
                    <a:lnB w="9524">
                      <a:solidFill>
                        <a:srgbClr val="FFFFFF"/>
                      </a:solidFill>
                      <a:prstDash val="solid"/>
                    </a:lnB>
                    <a:solidFill>
                      <a:srgbClr val="DCE6F2"/>
                    </a:solidFill>
                  </a:tcPr>
                </a:tc>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5 År</a:t>
                      </a:r>
                      <a:endParaRPr lang="en-US" sz="800" b="1" i="0" u="none" strike="noStrike" dirty="0" err="1">
                        <a:solidFill>
                          <a:srgbClr val="000000"/>
                        </a:solidFill>
                        <a:latin typeface="Calibri" pitchFamily="34" charset="0"/>
                        <a:ea typeface="Calibri" pitchFamily="34" charset="0"/>
                      </a:endParaRPr>
                    </a:p>
                  </a:txBody>
                  <a:tcPr marL="25559" marR="25559" marT="0" marB="0" anchor="ctr">
                    <a:lnL w="9524" cmpd="sng">
                      <a:solidFill>
                        <a:srgbClr val="FFFFFF"/>
                      </a:solidFill>
                      <a:prstDash val="solid"/>
                    </a:lnL>
                    <a:lnR w="9524" cmpd="sng">
                      <a:solidFill>
                        <a:srgbClr val="FFFFFF"/>
                      </a:solidFill>
                      <a:prstDash val="solid"/>
                    </a:lnR>
                    <a:lnT w="9524" cmpd="sng">
                      <a:solidFill>
                        <a:srgbClr val="FFFFFF"/>
                      </a:solidFill>
                      <a:prstDash val="solid"/>
                    </a:lnT>
                    <a:lnB w="9524">
                      <a:solidFill>
                        <a:srgbClr val="FFFFFF"/>
                      </a:solidFill>
                      <a:prstDash val="solid"/>
                    </a:lnB>
                    <a:solidFill>
                      <a:srgbClr val="DCE6F2"/>
                    </a:solidFill>
                  </a:tcPr>
                </a:tc>
                <a:extLst>
                  <a:ext uri="{0D108BD9-81ED-4DB2-BD59-A6C34878D82A}">
                    <a16:rowId xmlns:a16="http://schemas.microsoft.com/office/drawing/2014/main" val="10001"/>
                  </a:ext>
                </a:extLst>
              </a:tr>
              <a:tr h="274320">
                <a:tc>
                  <a:txBody>
                    <a:bodyPr/>
                    <a:lstStyle/>
                    <a:p>
                      <a:pPr algn="ctr" rtl="0">
                        <a:lnSpc>
                          <a:spcPct val="95000"/>
                        </a:lnSpc>
                      </a:pPr>
                      <a:r>
                        <a:rPr sz="800" b="1" i="0" u="none" strike="noStrike" dirty="0">
                          <a:solidFill>
                            <a:srgbClr val="000000"/>
                          </a:solidFill>
                          <a:latin typeface="Calibri" pitchFamily="34" charset="0"/>
                          <a:ea typeface="Calibri" pitchFamily="34" charset="0"/>
                          <a:cs typeface="Calibri" pitchFamily="34" charset="0"/>
                        </a:rPr>
                        <a:t>4,00 %</a:t>
                      </a:r>
                      <a:endParaRPr lang="en-US" sz="800" b="1"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5,40 %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4,25 %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4,75 %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5,14 %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5,12 %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5,15 %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tc>
                  <a:txBody>
                    <a:bodyPr/>
                    <a:lstStyle/>
                    <a:p>
                      <a:pPr algn="ctr" rtl="0">
                        <a:lnSpc>
                          <a:spcPct val="95000"/>
                        </a:lnSpc>
                      </a:pPr>
                      <a:r>
                        <a:rPr sz="800" b="0" i="0" u="none" strike="noStrike" dirty="0">
                          <a:solidFill>
                            <a:srgbClr val="000000"/>
                          </a:solidFill>
                          <a:latin typeface="Calibri" pitchFamily="34" charset="0"/>
                          <a:ea typeface="Calibri" pitchFamily="34" charset="0"/>
                          <a:cs typeface="Calibri" pitchFamily="34" charset="0"/>
                        </a:rPr>
                        <a:t>5,08 %</a:t>
                      </a:r>
                      <a:endParaRPr lang="en-US" sz="800" b="0" i="0" u="none" strike="noStrike" dirty="0" err="1">
                        <a:solidFill>
                          <a:srgbClr val="000000"/>
                        </a:solidFill>
                        <a:latin typeface="Calibri" pitchFamily="34" charset="0"/>
                        <a:ea typeface="Calibri" pitchFamily="34" charset="0"/>
                      </a:endParaRPr>
                    </a:p>
                  </a:txBody>
                  <a:tcPr marL="20000" marR="20000" marT="0" marB="0" anchor="ctr">
                    <a:lnL w="9524" cmpd="sng">
                      <a:solidFill>
                        <a:srgbClr val="FFFFFF"/>
                      </a:solidFill>
                      <a:prstDash val="solid"/>
                    </a:lnL>
                    <a:lnR w="9524" cmpd="sng">
                      <a:solidFill>
                        <a:srgbClr val="FFFFFF"/>
                      </a:solidFill>
                      <a:prstDash val="solid"/>
                    </a:lnR>
                    <a:lnT w="9524" cmpd="sng">
                      <a:solidFill>
                        <a:srgbClr val="FFFFFF"/>
                      </a:solidFill>
                      <a:prstDash val="solid"/>
                    </a:lnT>
                    <a:lnB w="9524" cmpd="sng">
                      <a:solidFill>
                        <a:srgbClr val="FFFFFF"/>
                      </a:solidFill>
                      <a:prstDash val="solid"/>
                    </a:lnB>
                    <a:solidFill>
                      <a:srgbClr val="DCE6F2"/>
                    </a:solidFill>
                  </a:tcPr>
                </a:tc>
                <a:extLst>
                  <a:ext uri="{0D108BD9-81ED-4DB2-BD59-A6C34878D82A}">
                    <a16:rowId xmlns:a16="http://schemas.microsoft.com/office/drawing/2014/main" val="10002"/>
                  </a:ext>
                </a:extLst>
              </a:tr>
              <a:tr h="228600">
                <a:tc>
                  <a:txBody>
                    <a:bodyPr/>
                    <a:lstStyle/>
                    <a:p>
                      <a:pPr algn="l" rtl="0">
                        <a:lnSpc>
                          <a:spcPct val="95000"/>
                        </a:lnSpc>
                      </a:pPr>
                      <a:r>
                        <a:rPr sz="800" b="1" i="0" u="none" strike="noStrike" dirty="0">
                          <a:solidFill>
                            <a:srgbClr val="004080"/>
                          </a:solidFill>
                          <a:latin typeface="Calibri" pitchFamily="34" charset="0"/>
                          <a:ea typeface="Calibri" pitchFamily="34" charset="0"/>
                          <a:cs typeface="Calibri" pitchFamily="34" charset="0"/>
                        </a:rPr>
                        <a:t>Markedsrenter og porteføljens betingelser</a:t>
                      </a:r>
                      <a:endParaRPr lang="en-US" sz="800" b="1" i="0" u="none" strike="noStrike" dirty="0" err="1">
                        <a:solidFill>
                          <a:srgbClr val="004080"/>
                        </a:solidFill>
                        <a:latin typeface="Calibri" pitchFamily="34" charset="0"/>
                        <a:ea typeface="Calibri" pitchFamily="34" charset="0"/>
                      </a:endParaRPr>
                    </a:p>
                  </a:txBody>
                  <a:tcPr marL="72000" marR="20000" marT="0" marB="0" anchor="ctr">
                    <a:lnL/>
                    <a:lnR/>
                    <a:lnT w="9524" cap="flat" cmpd="sng" algn="ctr">
                      <a:solidFill>
                        <a:srgbClr val="FFFFFF"/>
                      </a:solidFill>
                      <a:prstDash val="solid"/>
                      <a:round/>
                      <a:headEnd type="none" w="med" len="med"/>
                      <a:tailEnd type="none" w="med" len="med"/>
                    </a:lnT>
                    <a:lnB/>
                    <a:solidFill>
                      <a:srgbClr val="F2F2F2"/>
                    </a:solidFill>
                  </a:tcPr>
                </a:tc>
                <a:tc gridSpan="7">
                  <a:txBody>
                    <a:bodyPr/>
                    <a:lstStyle/>
                    <a:p>
                      <a:pPr algn="l" rtl="0">
                        <a:lnSpc>
                          <a:spcPct val="95000"/>
                        </a:lnSpc>
                      </a:pPr>
                      <a:r>
                        <a:rPr sz="800" b="0" i="0" u="none" strike="noStrike" dirty="0">
                          <a:solidFill>
                            <a:srgbClr val="004080"/>
                          </a:solidFill>
                          <a:latin typeface="Calibri" pitchFamily="34" charset="0"/>
                          <a:ea typeface="Calibri" pitchFamily="34" charset="0"/>
                          <a:cs typeface="Calibri" pitchFamily="34" charset="0"/>
                        </a:rPr>
                        <a:t>Ved utløpet av rapporteringsperioden</a:t>
                      </a:r>
                      <a:endParaRPr lang="en-US" sz="800" b="0" i="0" u="none" strike="noStrike" dirty="0" err="1">
                        <a:solidFill>
                          <a:srgbClr val="004080"/>
                        </a:solidFill>
                        <a:latin typeface="Calibri" pitchFamily="34" charset="0"/>
                        <a:ea typeface="Calibri" pitchFamily="34" charset="0"/>
                      </a:endParaRPr>
                    </a:p>
                  </a:txBody>
                  <a:tcPr marL="20000" marR="20000" marT="0" marB="0" anchor="ctr">
                    <a:lnL/>
                    <a:lnR/>
                    <a:lnT w="9524" cap="flat" cmpd="sng" algn="ctr">
                      <a:solidFill>
                        <a:srgbClr val="FFFFFF"/>
                      </a:solidFill>
                      <a:prstDash val="solid"/>
                      <a:round/>
                      <a:headEnd type="none" w="med" len="med"/>
                      <a:tailEnd type="none" w="med" len="med"/>
                    </a:lnT>
                    <a:lnB/>
                    <a:solidFill>
                      <a:srgbClr val="EDEEEF"/>
                    </a:solidFill>
                  </a:tcPr>
                </a:tc>
                <a:tc hMerge="1">
                  <a:txBody>
                    <a:bodyPr/>
                    <a:lstStyle/>
                    <a:p>
                      <a:endParaRPr lang="nb-NO"/>
                    </a:p>
                  </a:txBody>
                  <a:tcPr marL="20000" marR="20000" marT="0" marB="0">
                    <a:lnL/>
                    <a:lnR/>
                    <a:lnT/>
                    <a:lnB/>
                  </a:tcPr>
                </a:tc>
                <a:tc hMerge="1">
                  <a:txBody>
                    <a:bodyPr/>
                    <a:lstStyle/>
                    <a:p>
                      <a:endParaRPr lang="nb-NO"/>
                    </a:p>
                  </a:txBody>
                  <a:tcPr marL="20000" marR="20000" marT="0" marB="0">
                    <a:lnL/>
                    <a:lnR/>
                    <a:lnT/>
                    <a:lnB/>
                  </a:tcPr>
                </a:tc>
                <a:tc hMerge="1">
                  <a:txBody>
                    <a:bodyPr/>
                    <a:lstStyle/>
                    <a:p>
                      <a:endParaRPr lang="nb-NO"/>
                    </a:p>
                  </a:txBody>
                  <a:tcPr marL="20000" marR="20000" marT="0" marB="0">
                    <a:lnL/>
                    <a:lnR/>
                    <a:lnT/>
                    <a:lnB/>
                  </a:tcPr>
                </a:tc>
                <a:tc hMerge="1">
                  <a:txBody>
                    <a:bodyPr/>
                    <a:lstStyle/>
                    <a:p>
                      <a:endParaRPr lang="nb-NO"/>
                    </a:p>
                  </a:txBody>
                  <a:tcPr marL="20000" marR="20000" marT="0" marB="0">
                    <a:lnL/>
                    <a:lnR/>
                    <a:lnT/>
                    <a:lnB/>
                  </a:tcPr>
                </a:tc>
                <a:tc hMerge="1">
                  <a:txBody>
                    <a:bodyPr/>
                    <a:lstStyle/>
                    <a:p>
                      <a:endParaRPr lang="nb-NO"/>
                    </a:p>
                  </a:txBody>
                  <a:tcPr marL="20000" marR="20000" marT="0" marB="0">
                    <a:lnL/>
                    <a:lnR/>
                    <a:lnT/>
                    <a:lnB/>
                  </a:tcPr>
                </a:tc>
                <a:tc hMerge="1">
                  <a:txBody>
                    <a:bodyPr/>
                    <a:lstStyle/>
                    <a:p>
                      <a:endParaRPr lang="nb-NO"/>
                    </a:p>
                  </a:txBody>
                  <a:tcPr marL="20000" marR="20000" marT="0" marB="0">
                    <a:lnL/>
                    <a:lnR/>
                    <a:lnT/>
                    <a:lnB/>
                  </a:tcPr>
                </a:tc>
                <a:extLst>
                  <a:ext uri="{0D108BD9-81ED-4DB2-BD59-A6C34878D82A}">
                    <a16:rowId xmlns:a16="http://schemas.microsoft.com/office/drawing/2014/main" val="10003"/>
                  </a:ext>
                </a:extLst>
              </a:tr>
            </a:tbl>
          </a:graphicData>
        </a:graphic>
      </p:graphicFrame>
      <p:sp>
        <p:nvSpPr>
          <p:cNvPr id="12" name="Rektangel 11"/>
          <p:cNvSpPr/>
          <p:nvPr/>
        </p:nvSpPr>
        <p:spPr bwMode="auto">
          <a:xfrm>
            <a:off x="540000" y="6294240"/>
            <a:ext cx="9612000" cy="20556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10</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3"/>
            <a:stretch>
              <a:fillRect/>
            </a:stretch>
          </a:blipFill>
        </p:spPr>
        <p:txBody>
          <a:bodyPr/>
          <a:lstStyle/>
          <a:p>
            <a:endParaRPr lang="nb-N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2071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2071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Utvikling i lånegjeld</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266440"/>
          </a:xfrm>
          <a:prstGeom prst="rect">
            <a:avLst/>
          </a:prstGeom>
          <a:noFill/>
        </p:spPr>
        <p:txBody>
          <a:bodyPr/>
          <a:lstStyle/>
          <a:p>
            <a:endParaRPr lang="nb-NO"/>
          </a:p>
        </p:txBody>
      </p:sp>
      <p:sp>
        <p:nvSpPr>
          <p:cNvPr id="8" name="Rektangel 7"/>
          <p:cNvSpPr/>
          <p:nvPr/>
        </p:nvSpPr>
        <p:spPr bwMode="auto">
          <a:xfrm>
            <a:off x="540000" y="1275119"/>
            <a:ext cx="9612000" cy="506088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22440" y="1421280"/>
          <a:ext cx="7117560" cy="4810680"/>
        </p:xfrm>
        <a:graphic>
          <a:graphicData uri="http://schemas.openxmlformats.org/drawingml/2006/table">
            <a:tbl>
              <a:tblPr/>
              <a:tblGrid>
                <a:gridCol w="711756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Utvikling lånegjeld</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449064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7919280" y="1421280"/>
          <a:ext cx="2130480" cy="3232080"/>
        </p:xfrm>
        <a:graphic>
          <a:graphicData uri="http://schemas.openxmlformats.org/drawingml/2006/table">
            <a:tbl>
              <a:tblPr/>
              <a:tblGrid>
                <a:gridCol w="213048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291204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Lånegjeld er målt ved utgangen av hver måned i rapporteringsperioden. 
Den venstre aksen angir lånegjeld i kroner. 
</a:t>
                      </a:r>
                      <a:endParaRPr lang="en-US" sz="900" b="0" i="0" u="none" strike="noStrike" dirty="0" err="1">
                        <a:solidFill>
                          <a:srgbClr val="000000"/>
                        </a:solidFill>
                        <a:latin typeface="Calibri" pitchFamily="34" charset="0"/>
                        <a:ea typeface="Calibri" pitchFamily="34" charset="0"/>
                      </a:endParaRPr>
                    </a:p>
                  </a:txBody>
                  <a:tcPr marL="38159" marR="38159" marT="38160" marB="0">
                    <a:lnL/>
                    <a:lnR/>
                    <a:lnT/>
                    <a:lnB/>
                    <a:noFill/>
                  </a:tcPr>
                </a:tc>
                <a:extLst>
                  <a:ext uri="{0D108BD9-81ED-4DB2-BD59-A6C34878D82A}">
                    <a16:rowId xmlns:a16="http://schemas.microsoft.com/office/drawing/2014/main" val="10001"/>
                  </a:ext>
                </a:extLst>
              </a:tr>
            </a:tbl>
          </a:graphicData>
        </a:graphic>
      </p:graphicFrame>
      <p:sp>
        <p:nvSpPr>
          <p:cNvPr id="11" name="Rektangel 10"/>
          <p:cNvSpPr/>
          <p:nvPr/>
        </p:nvSpPr>
        <p:spPr bwMode="auto">
          <a:xfrm>
            <a:off x="540000" y="6336000"/>
            <a:ext cx="9612000" cy="205560"/>
          </a:xfrm>
          <a:prstGeom prst="rect">
            <a:avLst/>
          </a:prstGeom>
          <a:noFill/>
        </p:spPr>
        <p:txBody>
          <a:bodyPr/>
          <a:lstStyle/>
          <a:p>
            <a:endParaRPr lang="nb-NO"/>
          </a:p>
        </p:txBody>
      </p:sp>
      <p:sp>
        <p:nvSpPr>
          <p:cNvPr id="12" name="Rektangel 11"/>
          <p:cNvSpPr/>
          <p:nvPr/>
        </p:nvSpPr>
        <p:spPr bwMode="auto">
          <a:xfrm>
            <a:off x="540000" y="6541560"/>
            <a:ext cx="9612000" cy="20556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11</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3"/>
            <a:stretch>
              <a:fillRect/>
            </a:stretch>
          </a:blipFill>
        </p:spPr>
        <p:txBody>
          <a:bodyPr/>
          <a:lstStyle/>
          <a:p>
            <a:endParaRPr lang="nb-N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48870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488700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19640"/>
        </p:xfrm>
        <a:graphic>
          <a:graphicData uri="http://schemas.openxmlformats.org/drawingml/2006/table">
            <a:tbl>
              <a:tblPr/>
              <a:tblGrid>
                <a:gridCol w="9612000">
                  <a:extLst>
                    <a:ext uri="{9D8B030D-6E8A-4147-A177-3AD203B41FA5}">
                      <a16:colId xmlns:a16="http://schemas.microsoft.com/office/drawing/2014/main" val="20000"/>
                    </a:ext>
                  </a:extLst>
                </a:gridCol>
              </a:tblGrid>
              <a:tr h="71964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Opptak av nye lån og refinansieringer i perioden</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3473280"/>
          </a:xfrm>
          <a:prstGeom prst="rect">
            <a:avLst/>
          </a:prstGeom>
          <a:noFill/>
        </p:spPr>
        <p:txBody>
          <a:bodyPr/>
          <a:lstStyle/>
          <a:p>
            <a:endParaRPr lang="nb-NO"/>
          </a:p>
        </p:txBody>
      </p:sp>
      <p:sp>
        <p:nvSpPr>
          <p:cNvPr id="8" name="Rektangel 7"/>
          <p:cNvSpPr/>
          <p:nvPr/>
        </p:nvSpPr>
        <p:spPr bwMode="auto">
          <a:xfrm>
            <a:off x="540000" y="1275119"/>
            <a:ext cx="9612000" cy="376560"/>
          </a:xfrm>
          <a:prstGeom prst="rect">
            <a:avLst/>
          </a:prstGeom>
          <a:solidFill>
            <a:srgbClr val="EDEEEF"/>
          </a:solidFill>
        </p:spPr>
        <p:txBody>
          <a:bodyPr/>
          <a:lstStyle/>
          <a:p>
            <a:endParaRPr lang="nb-NO"/>
          </a:p>
        </p:txBody>
      </p:sp>
      <p:sp>
        <p:nvSpPr>
          <p:cNvPr id="9" name="Rektangel 8"/>
          <p:cNvSpPr/>
          <p:nvPr/>
        </p:nvSpPr>
        <p:spPr bwMode="auto">
          <a:xfrm>
            <a:off x="6173640" y="1432080"/>
            <a:ext cx="1097280" cy="2196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Lånenummer</a:t>
            </a:r>
            <a:endParaRPr lang="en-US" sz="1000" b="1"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4756320" y="1432080"/>
            <a:ext cx="1417320" cy="2196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Forfall/renteregulering</a:t>
            </a:r>
            <a:endParaRPr lang="en-US" sz="1000" b="1"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22440" y="1432080"/>
            <a:ext cx="72432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Ny långiver</a:t>
            </a:r>
            <a:endParaRPr lang="en-US" sz="1000" b="1" i="0" u="none" strike="noStrike" dirty="0" err="1">
              <a:solidFill>
                <a:srgbClr val="000000"/>
              </a:solidFill>
              <a:latin typeface="Calibri" pitchFamily="34" charset="0"/>
              <a:ea typeface="Calibri" pitchFamily="34" charset="0"/>
            </a:endParaRPr>
          </a:p>
        </p:txBody>
      </p:sp>
      <p:sp>
        <p:nvSpPr>
          <p:cNvPr id="12" name="Rektangel 11"/>
          <p:cNvSpPr/>
          <p:nvPr/>
        </p:nvSpPr>
        <p:spPr bwMode="auto">
          <a:xfrm>
            <a:off x="2016000" y="1421280"/>
            <a:ext cx="36576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Dato</a:t>
            </a:r>
            <a:endParaRPr lang="en-US" sz="1000" b="1"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3453480" y="1421280"/>
            <a:ext cx="360360" cy="217800"/>
          </a:xfrm>
          <a:prstGeom prst="rect">
            <a:avLst/>
          </a:prstGeom>
          <a:noFill/>
        </p:spPr>
        <p:txBody>
          <a:bodyPr horzOverflow="overflow" wrap="square" lIns="0" tIns="0" rIns="0" bIns="0" rtlCol="0" anchor="ctr">
            <a:noAutofit/>
          </a:bodyPr>
          <a:lstStyle/>
          <a:p>
            <a:pPr algn="r" rtl="0">
              <a:lnSpc>
                <a:spcPct val="95000"/>
              </a:lnSpc>
            </a:pPr>
            <a:r>
              <a:rPr sz="1000" b="1" i="0" u="none" strike="noStrike" dirty="0">
                <a:solidFill>
                  <a:srgbClr val="000000"/>
                </a:solidFill>
                <a:latin typeface="Calibri" pitchFamily="34" charset="0"/>
                <a:ea typeface="Calibri" pitchFamily="34" charset="0"/>
                <a:cs typeface="Calibri" pitchFamily="34" charset="0"/>
              </a:rPr>
              <a:t>Beløp</a:t>
            </a:r>
            <a:endParaRPr lang="en-US" sz="1000" b="1" i="0" u="none" strike="noStrike" dirty="0" err="1">
              <a:solidFill>
                <a:srgbClr val="000000"/>
              </a:solidFill>
              <a:latin typeface="Calibri" pitchFamily="34" charset="0"/>
              <a:ea typeface="Calibri" pitchFamily="34" charset="0"/>
            </a:endParaRPr>
          </a:p>
        </p:txBody>
      </p:sp>
      <p:sp>
        <p:nvSpPr>
          <p:cNvPr id="14" name="Rektangel 13"/>
          <p:cNvSpPr/>
          <p:nvPr/>
        </p:nvSpPr>
        <p:spPr bwMode="auto">
          <a:xfrm>
            <a:off x="7596360" y="1421280"/>
            <a:ext cx="133308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4132800" y="1421280"/>
            <a:ext cx="365760" cy="217800"/>
          </a:xfrm>
          <a:prstGeom prst="rect">
            <a:avLst/>
          </a:prstGeom>
          <a:noFill/>
        </p:spPr>
        <p:txBody>
          <a:bodyPr horzOverflow="overflow" wrap="square" lIns="0" tIns="0" rIns="0" bIns="0" rtlCol="0" anchor="ctr">
            <a:noAutofit/>
          </a:bodyPr>
          <a:lstStyle/>
          <a:p>
            <a:pPr algn="r" rtl="0">
              <a:lnSpc>
                <a:spcPct val="95000"/>
              </a:lnSpc>
            </a:pPr>
            <a:r>
              <a:rPr sz="1000" b="1" i="0" u="none" strike="noStrike" dirty="0">
                <a:solidFill>
                  <a:srgbClr val="000000"/>
                </a:solidFill>
                <a:latin typeface="Calibri" pitchFamily="34" charset="0"/>
                <a:ea typeface="Calibri" pitchFamily="34" charset="0"/>
                <a:cs typeface="Calibri" pitchFamily="34" charset="0"/>
              </a:rPr>
              <a:t>Rente</a:t>
            </a:r>
            <a:endParaRPr lang="en-US" sz="1000" b="1"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540000" y="1275119"/>
            <a:ext cx="9612000" cy="146160"/>
          </a:xfrm>
          <a:prstGeom prst="rect">
            <a:avLst/>
          </a:prstGeom>
          <a:solidFill>
            <a:srgbClr val="FFFFFF"/>
          </a:solidFill>
        </p:spPr>
        <p:txBody>
          <a:bodyPr horzOverflow="overflow" wrap="square" lIns="0" tIns="0" rIns="0" bIns="0" rtlCol="0" anchor="ctr">
            <a:noAutofit/>
          </a:bodyPr>
          <a:lstStyle/>
          <a:p>
            <a:pPr algn="l" rtl="0">
              <a:lnSpc>
                <a:spcPct val="95000"/>
              </a:lnSpc>
            </a:pPr>
            <a:endParaRPr lang="en-US" sz="1000" b="1" i="0" u="none" strike="noStrike" dirty="0" err="1">
              <a:solidFill>
                <a:srgbClr val="000000"/>
              </a:solidFill>
              <a:latin typeface="Calibri" pitchFamily="34" charset="0"/>
              <a:ea typeface="Calibri" pitchFamily="34" charset="0"/>
            </a:endParaRPr>
          </a:p>
        </p:txBody>
      </p:sp>
      <p:graphicFrame>
        <p:nvGraphicFramePr>
          <p:cNvPr id="17" name="Tabell 16"/>
          <p:cNvGraphicFramePr>
            <a:graphicFrameLocks noGrp="1"/>
          </p:cNvGraphicFramePr>
          <p:nvPr/>
        </p:nvGraphicFramePr>
        <p:xfrm>
          <a:off x="540000" y="1651680"/>
          <a:ext cx="9612000" cy="697680"/>
        </p:xfrm>
        <a:graphic>
          <a:graphicData uri="http://schemas.openxmlformats.org/drawingml/2006/table">
            <a:tbl>
              <a:tblPr/>
              <a:tblGrid>
                <a:gridCol w="9612000">
                  <a:extLst>
                    <a:ext uri="{9D8B030D-6E8A-4147-A177-3AD203B41FA5}">
                      <a16:colId xmlns:a16="http://schemas.microsoft.com/office/drawing/2014/main" val="20000"/>
                    </a:ext>
                  </a:extLst>
                </a:gridCol>
              </a:tblGrid>
              <a:tr h="69768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18" name="Rektangel 17"/>
          <p:cNvSpPr/>
          <p:nvPr/>
        </p:nvSpPr>
        <p:spPr bwMode="auto">
          <a:xfrm>
            <a:off x="631440" y="166716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DNB</a:t>
            </a:r>
            <a:endParaRPr lang="en-US" sz="900" b="0" i="0" u="none" strike="noStrike" dirty="0" err="1">
              <a:solidFill>
                <a:srgbClr val="000000"/>
              </a:solidFill>
              <a:latin typeface="Calibri" pitchFamily="34" charset="0"/>
              <a:ea typeface="Calibri" pitchFamily="34" charset="0"/>
            </a:endParaRPr>
          </a:p>
        </p:txBody>
      </p:sp>
      <p:sp>
        <p:nvSpPr>
          <p:cNvPr id="19" name="Rektangel 18"/>
          <p:cNvSpPr/>
          <p:nvPr/>
        </p:nvSpPr>
        <p:spPr bwMode="auto">
          <a:xfrm>
            <a:off x="6174000" y="165168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NO0012818014</a:t>
            </a:r>
            <a:endParaRPr lang="en-US" sz="9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4752000" y="166716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21.04.2023</a:t>
            </a:r>
            <a:endParaRPr lang="en-US" sz="900" b="0" i="0" u="none" strike="noStrike" dirty="0" err="1">
              <a:solidFill>
                <a:srgbClr val="000000"/>
              </a:solidFill>
              <a:latin typeface="Calibri" pitchFamily="34" charset="0"/>
              <a:ea typeface="Calibri" pitchFamily="34" charset="0"/>
            </a:endParaRPr>
          </a:p>
        </p:txBody>
      </p:sp>
      <p:sp>
        <p:nvSpPr>
          <p:cNvPr id="21" name="Rektangel 20"/>
          <p:cNvSpPr/>
          <p:nvPr/>
        </p:nvSpPr>
        <p:spPr bwMode="auto">
          <a:xfrm>
            <a:off x="2881080" y="167364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4032360" y="166716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3,383</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2016000" y="166716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23.01.2023</a:t>
            </a:r>
            <a:endParaRPr lang="en-US" sz="900" b="0" i="0" u="none" strike="noStrike" dirty="0" err="1">
              <a:solidFill>
                <a:srgbClr val="000000"/>
              </a:solidFill>
              <a:latin typeface="Calibri" pitchFamily="34" charset="0"/>
              <a:ea typeface="Calibri" pitchFamily="34" charset="0"/>
            </a:endParaRPr>
          </a:p>
        </p:txBody>
      </p:sp>
      <p:sp>
        <p:nvSpPr>
          <p:cNvPr id="24" name="Rektangel 23"/>
          <p:cNvSpPr/>
          <p:nvPr/>
        </p:nvSpPr>
        <p:spPr bwMode="auto">
          <a:xfrm>
            <a:off x="7596720" y="1651680"/>
            <a:ext cx="2480760" cy="69768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NO0010920721. Lånet ble refinansiert som 3 mnd sertifikat med bakgrunn i forfallsstruktur og at kredittmarginene og etterspørsel i sertifikatmarkedet er tilbake på normale nivåer.</a:t>
            </a:r>
            <a:endParaRPr lang="en-US" sz="900" b="0" i="0" u="none" strike="noStrike" dirty="0" err="1">
              <a:solidFill>
                <a:srgbClr val="000000"/>
              </a:solidFill>
              <a:latin typeface="Calibri" pitchFamily="34" charset="0"/>
              <a:ea typeface="Calibri" pitchFamily="34" charset="0"/>
            </a:endParaRPr>
          </a:p>
        </p:txBody>
      </p:sp>
      <p:graphicFrame>
        <p:nvGraphicFramePr>
          <p:cNvPr id="25" name="Tabell 24"/>
          <p:cNvGraphicFramePr>
            <a:graphicFrameLocks noGrp="1"/>
          </p:cNvGraphicFramePr>
          <p:nvPr/>
        </p:nvGraphicFramePr>
        <p:xfrm>
          <a:off x="540000" y="2349360"/>
          <a:ext cx="9612000" cy="697680"/>
        </p:xfrm>
        <a:graphic>
          <a:graphicData uri="http://schemas.openxmlformats.org/drawingml/2006/table">
            <a:tbl>
              <a:tblPr/>
              <a:tblGrid>
                <a:gridCol w="9612000">
                  <a:extLst>
                    <a:ext uri="{9D8B030D-6E8A-4147-A177-3AD203B41FA5}">
                      <a16:colId xmlns:a16="http://schemas.microsoft.com/office/drawing/2014/main" val="20000"/>
                    </a:ext>
                  </a:extLst>
                </a:gridCol>
              </a:tblGrid>
              <a:tr h="69768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26" name="Rektangel 25"/>
          <p:cNvSpPr/>
          <p:nvPr/>
        </p:nvSpPr>
        <p:spPr bwMode="auto">
          <a:xfrm>
            <a:off x="631440" y="236484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6174000" y="234936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NO0012866666</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4752000" y="236484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15.06.2023</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2881080" y="237132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130 000 000</a:t>
            </a:r>
            <a:endParaRPr lang="en-US" sz="900" b="0" i="0" u="none" strike="noStrike" dirty="0" err="1">
              <a:solidFill>
                <a:srgbClr val="000000"/>
              </a:solidFill>
              <a:latin typeface="Calibri" pitchFamily="34" charset="0"/>
              <a:ea typeface="Calibri" pitchFamily="34" charset="0"/>
            </a:endParaRPr>
          </a:p>
        </p:txBody>
      </p:sp>
      <p:sp>
        <p:nvSpPr>
          <p:cNvPr id="30" name="Rektangel 29"/>
          <p:cNvSpPr/>
          <p:nvPr/>
        </p:nvSpPr>
        <p:spPr bwMode="auto">
          <a:xfrm>
            <a:off x="4032360" y="236484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3,393</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2016000" y="236484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15.03.2023</a:t>
            </a:r>
            <a:endParaRPr lang="en-US" sz="900" b="0" i="0" u="none" strike="noStrike" dirty="0" err="1">
              <a:solidFill>
                <a:srgbClr val="000000"/>
              </a:solidFill>
              <a:latin typeface="Calibri" pitchFamily="34" charset="0"/>
              <a:ea typeface="Calibri" pitchFamily="34" charset="0"/>
            </a:endParaRPr>
          </a:p>
        </p:txBody>
      </p:sp>
      <p:sp>
        <p:nvSpPr>
          <p:cNvPr id="32" name="Rektangel 31"/>
          <p:cNvSpPr/>
          <p:nvPr/>
        </p:nvSpPr>
        <p:spPr bwMode="auto">
          <a:xfrm>
            <a:off x="7596720" y="2349360"/>
            <a:ext cx="2480760" cy="69768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NO0012707530 (NOK 64 mill.) og nytt låneopptak (NOK 66 mill.). 3 mnd sertifikat ble valgt med bakgrunn i kredittmarginene. Planen er å inngå et obligasjonslån på refinansieringen i april eller på refinansieringen av dette lånet i juni 2023.</a:t>
            </a:r>
            <a:endParaRPr lang="en-US" sz="900" b="0" i="0" u="none" strike="noStrike" dirty="0" err="1">
              <a:solidFill>
                <a:srgbClr val="000000"/>
              </a:solidFill>
              <a:latin typeface="Calibri" pitchFamily="34" charset="0"/>
              <a:ea typeface="Calibri" pitchFamily="34" charset="0"/>
            </a:endParaRPr>
          </a:p>
        </p:txBody>
      </p:sp>
      <p:graphicFrame>
        <p:nvGraphicFramePr>
          <p:cNvPr id="33" name="Tabell 32"/>
          <p:cNvGraphicFramePr>
            <a:graphicFrameLocks noGrp="1"/>
          </p:cNvGraphicFramePr>
          <p:nvPr/>
        </p:nvGraphicFramePr>
        <p:xfrm>
          <a:off x="540000" y="304704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34" name="Rektangel 33"/>
          <p:cNvSpPr/>
          <p:nvPr/>
        </p:nvSpPr>
        <p:spPr bwMode="auto">
          <a:xfrm>
            <a:off x="631440" y="306252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6174000" y="304704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11545848</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4752000" y="306252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01.04.2053</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2881080" y="306900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15 000 000</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4032360" y="306252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39" name="Rektangel 38"/>
          <p:cNvSpPr/>
          <p:nvPr/>
        </p:nvSpPr>
        <p:spPr bwMode="auto">
          <a:xfrm>
            <a:off x="2016000" y="306252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16.03.2023</a:t>
            </a:r>
            <a:endParaRPr lang="en-US" sz="900" b="0" i="0" u="none" strike="noStrike" dirty="0" err="1">
              <a:solidFill>
                <a:srgbClr val="000000"/>
              </a:solidFill>
              <a:latin typeface="Calibri" pitchFamily="34" charset="0"/>
              <a:ea typeface="Calibri" pitchFamily="34" charset="0"/>
            </a:endParaRPr>
          </a:p>
        </p:txBody>
      </p:sp>
      <p:sp>
        <p:nvSpPr>
          <p:cNvPr id="40" name="Rektangel 39"/>
          <p:cNvSpPr/>
          <p:nvPr/>
        </p:nvSpPr>
        <p:spPr bwMode="auto">
          <a:xfrm>
            <a:off x="7596720" y="3047040"/>
            <a:ext cx="24807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 </a:t>
            </a:r>
            <a:endParaRPr lang="en-US" sz="900" b="0" i="0" u="none" strike="noStrike" dirty="0" err="1">
              <a:solidFill>
                <a:srgbClr val="000000"/>
              </a:solidFill>
              <a:latin typeface="Calibri" pitchFamily="34" charset="0"/>
              <a:ea typeface="Calibri" pitchFamily="34" charset="0"/>
            </a:endParaRPr>
          </a:p>
        </p:txBody>
      </p:sp>
      <p:graphicFrame>
        <p:nvGraphicFramePr>
          <p:cNvPr id="41" name="Tabell 40"/>
          <p:cNvGraphicFramePr>
            <a:graphicFrameLocks noGrp="1"/>
          </p:cNvGraphicFramePr>
          <p:nvPr/>
        </p:nvGraphicFramePr>
        <p:xfrm>
          <a:off x="540000" y="3288600"/>
          <a:ext cx="9612000" cy="418680"/>
        </p:xfrm>
        <a:graphic>
          <a:graphicData uri="http://schemas.openxmlformats.org/drawingml/2006/table">
            <a:tbl>
              <a:tblPr/>
              <a:tblGrid>
                <a:gridCol w="9612000">
                  <a:extLst>
                    <a:ext uri="{9D8B030D-6E8A-4147-A177-3AD203B41FA5}">
                      <a16:colId xmlns:a16="http://schemas.microsoft.com/office/drawing/2014/main" val="20000"/>
                    </a:ext>
                  </a:extLst>
                </a:gridCol>
              </a:tblGrid>
              <a:tr h="41868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42" name="Rektangel 41"/>
          <p:cNvSpPr/>
          <p:nvPr/>
        </p:nvSpPr>
        <p:spPr bwMode="auto">
          <a:xfrm>
            <a:off x="631440" y="330408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43" name="Rektangel 42"/>
          <p:cNvSpPr/>
          <p:nvPr/>
        </p:nvSpPr>
        <p:spPr bwMode="auto">
          <a:xfrm>
            <a:off x="6174000" y="328860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20230101</a:t>
            </a:r>
            <a:endParaRPr lang="en-US" sz="900" b="0" i="0" u="none" strike="noStrike" dirty="0" err="1">
              <a:solidFill>
                <a:srgbClr val="000000"/>
              </a:solidFill>
              <a:latin typeface="Calibri" pitchFamily="34" charset="0"/>
              <a:ea typeface="Calibri" pitchFamily="34" charset="0"/>
            </a:endParaRPr>
          </a:p>
        </p:txBody>
      </p:sp>
      <p:sp>
        <p:nvSpPr>
          <p:cNvPr id="44" name="Rektangel 43"/>
          <p:cNvSpPr/>
          <p:nvPr/>
        </p:nvSpPr>
        <p:spPr bwMode="auto">
          <a:xfrm>
            <a:off x="4752000" y="330408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21.04.2027</a:t>
            </a:r>
            <a:endParaRPr lang="en-US" sz="900" b="0" i="0" u="none" strike="noStrike" dirty="0" err="1">
              <a:solidFill>
                <a:srgbClr val="000000"/>
              </a:solidFill>
              <a:latin typeface="Calibri" pitchFamily="34" charset="0"/>
              <a:ea typeface="Calibri" pitchFamily="34" charset="0"/>
            </a:endParaRPr>
          </a:p>
        </p:txBody>
      </p:sp>
      <p:sp>
        <p:nvSpPr>
          <p:cNvPr id="45" name="Rektangel 44"/>
          <p:cNvSpPr/>
          <p:nvPr/>
        </p:nvSpPr>
        <p:spPr bwMode="auto">
          <a:xfrm>
            <a:off x="2881080" y="331056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46" name="Rektangel 45"/>
          <p:cNvSpPr/>
          <p:nvPr/>
        </p:nvSpPr>
        <p:spPr bwMode="auto">
          <a:xfrm>
            <a:off x="4032360" y="330408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3,990</a:t>
            </a:r>
            <a:endParaRPr lang="en-US" sz="900" b="0" i="0" u="none" strike="noStrike" dirty="0" err="1">
              <a:solidFill>
                <a:srgbClr val="000000"/>
              </a:solidFill>
              <a:latin typeface="Calibri" pitchFamily="34" charset="0"/>
              <a:ea typeface="Calibri" pitchFamily="34" charset="0"/>
            </a:endParaRPr>
          </a:p>
        </p:txBody>
      </p:sp>
      <p:sp>
        <p:nvSpPr>
          <p:cNvPr id="47" name="Rektangel 46"/>
          <p:cNvSpPr/>
          <p:nvPr/>
        </p:nvSpPr>
        <p:spPr bwMode="auto">
          <a:xfrm>
            <a:off x="2016000" y="330408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21.04.2023</a:t>
            </a:r>
            <a:endParaRPr lang="en-US" sz="900" b="0" i="0" u="none" strike="noStrike" dirty="0" err="1">
              <a:solidFill>
                <a:srgbClr val="000000"/>
              </a:solidFill>
              <a:latin typeface="Calibri" pitchFamily="34" charset="0"/>
              <a:ea typeface="Calibri" pitchFamily="34" charset="0"/>
            </a:endParaRPr>
          </a:p>
        </p:txBody>
      </p:sp>
      <p:sp>
        <p:nvSpPr>
          <p:cNvPr id="48" name="Rektangel 47"/>
          <p:cNvSpPr/>
          <p:nvPr/>
        </p:nvSpPr>
        <p:spPr bwMode="auto">
          <a:xfrm>
            <a:off x="7596720" y="3288600"/>
            <a:ext cx="2480760" cy="41868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NO0012818014. 4-års fast ble valgt for å øke fastrenteandelen og rentebindingstiden til gjeldsporteføljen. 4-års løpetid for å få tilbud fra KBN.</a:t>
            </a:r>
            <a:endParaRPr lang="en-US" sz="900" b="0" i="0" u="none" strike="noStrike" dirty="0" err="1">
              <a:solidFill>
                <a:srgbClr val="000000"/>
              </a:solidFill>
              <a:latin typeface="Calibri" pitchFamily="34" charset="0"/>
              <a:ea typeface="Calibri" pitchFamily="34" charset="0"/>
            </a:endParaRPr>
          </a:p>
        </p:txBody>
      </p:sp>
      <p:graphicFrame>
        <p:nvGraphicFramePr>
          <p:cNvPr id="49" name="Tabell 48"/>
          <p:cNvGraphicFramePr>
            <a:graphicFrameLocks noGrp="1"/>
          </p:cNvGraphicFramePr>
          <p:nvPr/>
        </p:nvGraphicFramePr>
        <p:xfrm>
          <a:off x="540000" y="3707280"/>
          <a:ext cx="9612000" cy="558000"/>
        </p:xfrm>
        <a:graphic>
          <a:graphicData uri="http://schemas.openxmlformats.org/drawingml/2006/table">
            <a:tbl>
              <a:tblPr/>
              <a:tblGrid>
                <a:gridCol w="9612000">
                  <a:extLst>
                    <a:ext uri="{9D8B030D-6E8A-4147-A177-3AD203B41FA5}">
                      <a16:colId xmlns:a16="http://schemas.microsoft.com/office/drawing/2014/main" val="20000"/>
                    </a:ext>
                  </a:extLst>
                </a:gridCol>
              </a:tblGrid>
              <a:tr h="55800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50" name="Rektangel 49"/>
          <p:cNvSpPr/>
          <p:nvPr/>
        </p:nvSpPr>
        <p:spPr bwMode="auto">
          <a:xfrm>
            <a:off x="631440" y="372276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51" name="Rektangel 50"/>
          <p:cNvSpPr/>
          <p:nvPr/>
        </p:nvSpPr>
        <p:spPr bwMode="auto">
          <a:xfrm>
            <a:off x="6174000" y="370728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20230157</a:t>
            </a:r>
            <a:endParaRPr lang="en-US" sz="900" b="0" i="0" u="none" strike="noStrike" dirty="0" err="1">
              <a:solidFill>
                <a:srgbClr val="000000"/>
              </a:solidFill>
              <a:latin typeface="Calibri" pitchFamily="34" charset="0"/>
              <a:ea typeface="Calibri" pitchFamily="34" charset="0"/>
            </a:endParaRPr>
          </a:p>
        </p:txBody>
      </p:sp>
      <p:sp>
        <p:nvSpPr>
          <p:cNvPr id="52" name="Rektangel 51"/>
          <p:cNvSpPr/>
          <p:nvPr/>
        </p:nvSpPr>
        <p:spPr bwMode="auto">
          <a:xfrm>
            <a:off x="4752000" y="372276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16.06.2053</a:t>
            </a:r>
            <a:endParaRPr lang="en-US" sz="900" b="0" i="0" u="none" strike="noStrike" dirty="0" err="1">
              <a:solidFill>
                <a:srgbClr val="000000"/>
              </a:solidFill>
              <a:latin typeface="Calibri" pitchFamily="34" charset="0"/>
              <a:ea typeface="Calibri" pitchFamily="34" charset="0"/>
            </a:endParaRPr>
          </a:p>
        </p:txBody>
      </p:sp>
      <p:sp>
        <p:nvSpPr>
          <p:cNvPr id="53" name="Rektangel 52"/>
          <p:cNvSpPr/>
          <p:nvPr/>
        </p:nvSpPr>
        <p:spPr bwMode="auto">
          <a:xfrm>
            <a:off x="2881080" y="3729239"/>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130 000 000</a:t>
            </a:r>
            <a:endParaRPr lang="en-US" sz="900" b="0" i="0" u="none" strike="noStrike" dirty="0" err="1">
              <a:solidFill>
                <a:srgbClr val="000000"/>
              </a:solidFill>
              <a:latin typeface="Calibri" pitchFamily="34" charset="0"/>
              <a:ea typeface="Calibri" pitchFamily="34" charset="0"/>
            </a:endParaRPr>
          </a:p>
        </p:txBody>
      </p:sp>
      <p:sp>
        <p:nvSpPr>
          <p:cNvPr id="54" name="Rektangel 53"/>
          <p:cNvSpPr/>
          <p:nvPr/>
        </p:nvSpPr>
        <p:spPr bwMode="auto">
          <a:xfrm>
            <a:off x="4032360" y="372276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5,400</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2016000" y="372276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15.06.2023</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7596720" y="3707280"/>
            <a:ext cx="2480760" cy="5580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NO0012866666 – avdrag (NOK 81 mill.) og låneopptak 2023 (NOK 66 mill.). PT rente ble valgt med bakgrunn i kredittmarginene og forfallsstrukturen.</a:t>
            </a:r>
            <a:endParaRPr lang="en-US" sz="900" b="0" i="0" u="none" strike="noStrike" dirty="0" err="1">
              <a:solidFill>
                <a:srgbClr val="000000"/>
              </a:solidFill>
              <a:latin typeface="Calibri" pitchFamily="34" charset="0"/>
              <a:ea typeface="Calibri" pitchFamily="34" charset="0"/>
            </a:endParaRPr>
          </a:p>
        </p:txBody>
      </p:sp>
      <p:graphicFrame>
        <p:nvGraphicFramePr>
          <p:cNvPr id="57" name="Tabell 56"/>
          <p:cNvGraphicFramePr>
            <a:graphicFrameLocks noGrp="1"/>
          </p:cNvGraphicFramePr>
          <p:nvPr/>
        </p:nvGraphicFramePr>
        <p:xfrm>
          <a:off x="540000" y="426528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58" name="Rektangel 57"/>
          <p:cNvSpPr/>
          <p:nvPr/>
        </p:nvSpPr>
        <p:spPr bwMode="auto">
          <a:xfrm>
            <a:off x="631440" y="428076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KLP</a:t>
            </a:r>
            <a:endParaRPr lang="en-US" sz="900" b="0" i="0" u="none" strike="noStrike" dirty="0" err="1">
              <a:solidFill>
                <a:srgbClr val="000000"/>
              </a:solidFill>
              <a:latin typeface="Calibri" pitchFamily="34" charset="0"/>
              <a:ea typeface="Calibri" pitchFamily="34" charset="0"/>
            </a:endParaRPr>
          </a:p>
        </p:txBody>
      </p:sp>
      <p:sp>
        <p:nvSpPr>
          <p:cNvPr id="59" name="Rektangel 58"/>
          <p:cNvSpPr/>
          <p:nvPr/>
        </p:nvSpPr>
        <p:spPr bwMode="auto">
          <a:xfrm>
            <a:off x="6174000" y="426528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8317.62.70880</a:t>
            </a:r>
            <a:endParaRPr lang="en-US" sz="9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4752000" y="428076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18.03.2026</a:t>
            </a:r>
            <a:endParaRPr lang="en-US" sz="9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2881080" y="428724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107 000 000</a:t>
            </a:r>
            <a:endParaRPr lang="en-US" sz="900" b="0" i="0" u="none" strike="noStrike" dirty="0" err="1">
              <a:solidFill>
                <a:srgbClr val="000000"/>
              </a:solidFill>
              <a:latin typeface="Calibri" pitchFamily="34" charset="0"/>
              <a:ea typeface="Calibri" pitchFamily="34" charset="0"/>
            </a:endParaRPr>
          </a:p>
        </p:txBody>
      </p:sp>
      <p:sp>
        <p:nvSpPr>
          <p:cNvPr id="62" name="Rektangel 61"/>
          <p:cNvSpPr/>
          <p:nvPr/>
        </p:nvSpPr>
        <p:spPr bwMode="auto">
          <a:xfrm>
            <a:off x="4032360" y="428076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5,320</a:t>
            </a:r>
            <a:endParaRPr lang="en-US" sz="900" b="0" i="0" u="none" strike="noStrike" dirty="0" err="1">
              <a:solidFill>
                <a:srgbClr val="000000"/>
              </a:solidFill>
              <a:latin typeface="Calibri" pitchFamily="34" charset="0"/>
              <a:ea typeface="Calibri" pitchFamily="34" charset="0"/>
            </a:endParaRPr>
          </a:p>
        </p:txBody>
      </p:sp>
      <p:sp>
        <p:nvSpPr>
          <p:cNvPr id="63" name="Rektangel 62"/>
          <p:cNvSpPr/>
          <p:nvPr/>
        </p:nvSpPr>
        <p:spPr bwMode="auto">
          <a:xfrm>
            <a:off x="2016000" y="428076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18.09.2023</a:t>
            </a:r>
            <a:endParaRPr lang="en-US" sz="900" b="0" i="0" u="none" strike="noStrike" dirty="0" err="1">
              <a:solidFill>
                <a:srgbClr val="000000"/>
              </a:solidFill>
              <a:latin typeface="Calibri" pitchFamily="34" charset="0"/>
              <a:ea typeface="Calibri" pitchFamily="34" charset="0"/>
            </a:endParaRPr>
          </a:p>
        </p:txBody>
      </p:sp>
      <p:sp>
        <p:nvSpPr>
          <p:cNvPr id="64" name="Rektangel 63"/>
          <p:cNvSpPr/>
          <p:nvPr/>
        </p:nvSpPr>
        <p:spPr bwMode="auto">
          <a:xfrm>
            <a:off x="7596720" y="4265280"/>
            <a:ext cx="24807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deler av 20210068.</a:t>
            </a:r>
            <a:endParaRPr lang="en-US" sz="900" b="0" i="0" u="none" strike="noStrike" dirty="0" err="1">
              <a:solidFill>
                <a:srgbClr val="000000"/>
              </a:solidFill>
              <a:latin typeface="Calibri" pitchFamily="34" charset="0"/>
              <a:ea typeface="Calibri" pitchFamily="34" charset="0"/>
            </a:endParaRPr>
          </a:p>
        </p:txBody>
      </p:sp>
      <p:graphicFrame>
        <p:nvGraphicFramePr>
          <p:cNvPr id="65" name="Tabell 64"/>
          <p:cNvGraphicFramePr>
            <a:graphicFrameLocks noGrp="1"/>
          </p:cNvGraphicFramePr>
          <p:nvPr/>
        </p:nvGraphicFramePr>
        <p:xfrm>
          <a:off x="540000" y="450684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66" name="Rektangel 65"/>
          <p:cNvSpPr/>
          <p:nvPr/>
        </p:nvSpPr>
        <p:spPr bwMode="auto">
          <a:xfrm>
            <a:off x="631440" y="452232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67" name="Rektangel 66"/>
          <p:cNvSpPr/>
          <p:nvPr/>
        </p:nvSpPr>
        <p:spPr bwMode="auto">
          <a:xfrm>
            <a:off x="6174000" y="450684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NO0013019877</a:t>
            </a:r>
            <a:endParaRPr lang="en-US" sz="900" b="0" i="0" u="none" strike="noStrike" dirty="0" err="1">
              <a:solidFill>
                <a:srgbClr val="000000"/>
              </a:solidFill>
              <a:latin typeface="Calibri" pitchFamily="34" charset="0"/>
              <a:ea typeface="Calibri" pitchFamily="34" charset="0"/>
            </a:endParaRPr>
          </a:p>
        </p:txBody>
      </p:sp>
      <p:sp>
        <p:nvSpPr>
          <p:cNvPr id="68" name="Rektangel 67"/>
          <p:cNvSpPr/>
          <p:nvPr/>
        </p:nvSpPr>
        <p:spPr bwMode="auto">
          <a:xfrm>
            <a:off x="4752000" y="452232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18.09.2028</a:t>
            </a:r>
            <a:endParaRPr lang="en-US" sz="900" b="0" i="0" u="none" strike="noStrike" dirty="0" err="1">
              <a:solidFill>
                <a:srgbClr val="000000"/>
              </a:solidFill>
              <a:latin typeface="Calibri" pitchFamily="34" charset="0"/>
              <a:ea typeface="Calibri" pitchFamily="34" charset="0"/>
            </a:endParaRPr>
          </a:p>
        </p:txBody>
      </p:sp>
      <p:sp>
        <p:nvSpPr>
          <p:cNvPr id="69" name="Rektangel 68"/>
          <p:cNvSpPr/>
          <p:nvPr/>
        </p:nvSpPr>
        <p:spPr bwMode="auto">
          <a:xfrm>
            <a:off x="2881080" y="452880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100 000 000</a:t>
            </a:r>
            <a:endParaRPr lang="en-US" sz="900" b="0" i="0" u="none" strike="noStrike" dirty="0" err="1">
              <a:solidFill>
                <a:srgbClr val="000000"/>
              </a:solidFill>
              <a:latin typeface="Calibri" pitchFamily="34" charset="0"/>
              <a:ea typeface="Calibri" pitchFamily="34" charset="0"/>
            </a:endParaRPr>
          </a:p>
        </p:txBody>
      </p:sp>
      <p:sp>
        <p:nvSpPr>
          <p:cNvPr id="70" name="Rektangel 69"/>
          <p:cNvSpPr/>
          <p:nvPr/>
        </p:nvSpPr>
        <p:spPr bwMode="auto">
          <a:xfrm>
            <a:off x="4032360" y="452232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4,890</a:t>
            </a:r>
            <a:endParaRPr lang="en-US" sz="900" b="0" i="0" u="none" strike="noStrike" dirty="0" err="1">
              <a:solidFill>
                <a:srgbClr val="000000"/>
              </a:solidFill>
              <a:latin typeface="Calibri" pitchFamily="34" charset="0"/>
              <a:ea typeface="Calibri" pitchFamily="34" charset="0"/>
            </a:endParaRPr>
          </a:p>
        </p:txBody>
      </p:sp>
      <p:sp>
        <p:nvSpPr>
          <p:cNvPr id="71" name="Rektangel 70"/>
          <p:cNvSpPr/>
          <p:nvPr/>
        </p:nvSpPr>
        <p:spPr bwMode="auto">
          <a:xfrm>
            <a:off x="2016000" y="452232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18.09.2023</a:t>
            </a:r>
            <a:endParaRPr lang="en-US" sz="900" b="0" i="0" u="none" strike="noStrike" dirty="0" err="1">
              <a:solidFill>
                <a:srgbClr val="000000"/>
              </a:solidFill>
              <a:latin typeface="Calibri" pitchFamily="34" charset="0"/>
              <a:ea typeface="Calibri" pitchFamily="34" charset="0"/>
            </a:endParaRPr>
          </a:p>
        </p:txBody>
      </p:sp>
      <p:sp>
        <p:nvSpPr>
          <p:cNvPr id="72" name="Rektangel 71"/>
          <p:cNvSpPr/>
          <p:nvPr/>
        </p:nvSpPr>
        <p:spPr bwMode="auto">
          <a:xfrm>
            <a:off x="7596720" y="4506840"/>
            <a:ext cx="24807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Refinansiering av deler av 20210068.</a:t>
            </a:r>
            <a:endParaRPr lang="en-US" sz="900" b="0" i="0" u="none" strike="noStrike" dirty="0" err="1">
              <a:solidFill>
                <a:srgbClr val="000000"/>
              </a:solidFill>
              <a:latin typeface="Calibri" pitchFamily="34" charset="0"/>
              <a:ea typeface="Calibri" pitchFamily="34" charset="0"/>
            </a:endParaRPr>
          </a:p>
        </p:txBody>
      </p:sp>
      <p:sp>
        <p:nvSpPr>
          <p:cNvPr id="73" name="Rektangel 72"/>
          <p:cNvSpPr/>
          <p:nvPr/>
        </p:nvSpPr>
        <p:spPr bwMode="auto">
          <a:xfrm>
            <a:off x="540000" y="4748400"/>
            <a:ext cx="9612000" cy="678600"/>
          </a:xfrm>
          <a:prstGeom prst="rect">
            <a:avLst/>
          </a:prstGeom>
          <a:noFill/>
        </p:spPr>
        <p:txBody>
          <a:bodyPr/>
          <a:lstStyle/>
          <a:p>
            <a:endParaRPr lang="nb-NO"/>
          </a:p>
        </p:txBody>
      </p:sp>
      <p:sp>
        <p:nvSpPr>
          <p:cNvPr id="74" name="Rektangel 73"/>
          <p:cNvSpPr/>
          <p:nvPr/>
        </p:nvSpPr>
        <p:spPr bwMode="auto">
          <a:xfrm>
            <a:off x="540000" y="6773040"/>
            <a:ext cx="9612000" cy="246960"/>
          </a:xfrm>
          <a:prstGeom prst="rect">
            <a:avLst/>
          </a:prstGeom>
          <a:solidFill>
            <a:srgbClr val="EDEEEF"/>
          </a:solidFill>
        </p:spPr>
        <p:txBody>
          <a:bodyPr/>
          <a:lstStyle/>
          <a:p>
            <a:endParaRPr lang="nb-NO"/>
          </a:p>
        </p:txBody>
      </p:sp>
      <p:sp>
        <p:nvSpPr>
          <p:cNvPr id="75" name="Rektangel 74"/>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12</a:t>
            </a:r>
            <a:endParaRPr lang="en-US" sz="800" b="0" i="0" u="none" strike="noStrike" dirty="0" err="1">
              <a:solidFill>
                <a:srgbClr val="000000"/>
              </a:solidFill>
              <a:latin typeface="Calibri" pitchFamily="34" charset="0"/>
              <a:ea typeface="Calibri" pitchFamily="34" charset="0"/>
            </a:endParaRPr>
          </a:p>
        </p:txBody>
      </p:sp>
      <p:sp>
        <p:nvSpPr>
          <p:cNvPr id="76" name="Rektangel 75"/>
          <p:cNvSpPr/>
          <p:nvPr/>
        </p:nvSpPr>
        <p:spPr bwMode="auto">
          <a:xfrm>
            <a:off x="1299240" y="6791400"/>
            <a:ext cx="568764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77" name="Rektangel 76"/>
          <p:cNvSpPr/>
          <p:nvPr/>
        </p:nvSpPr>
        <p:spPr bwMode="auto">
          <a:xfrm>
            <a:off x="916308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2998080"/>
          </a:xfrm>
          <a:prstGeom prst="rect">
            <a:avLst/>
          </a:prstGeom>
          <a:solidFill>
            <a:srgbClr val="FFFFFF"/>
          </a:solidFill>
        </p:spPr>
        <p:txBody>
          <a:bodyPr/>
          <a:lstStyle/>
          <a:p>
            <a:endParaRPr lang="nb-NO"/>
          </a:p>
        </p:txBody>
      </p:sp>
      <p:sp>
        <p:nvSpPr>
          <p:cNvPr id="4" name="Rektangel 3"/>
          <p:cNvSpPr/>
          <p:nvPr/>
        </p:nvSpPr>
        <p:spPr bwMode="auto">
          <a:xfrm>
            <a:off x="540000" y="540000"/>
            <a:ext cx="9612000" cy="299808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19640"/>
        </p:xfrm>
        <a:graphic>
          <a:graphicData uri="http://schemas.openxmlformats.org/drawingml/2006/table">
            <a:tbl>
              <a:tblPr/>
              <a:tblGrid>
                <a:gridCol w="9612000">
                  <a:extLst>
                    <a:ext uri="{9D8B030D-6E8A-4147-A177-3AD203B41FA5}">
                      <a16:colId xmlns:a16="http://schemas.microsoft.com/office/drawing/2014/main" val="20000"/>
                    </a:ext>
                  </a:extLst>
                </a:gridCol>
              </a:tblGrid>
              <a:tr h="71964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Forfall og rentereguleringer i perioden</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1584360"/>
          </a:xfrm>
          <a:prstGeom prst="rect">
            <a:avLst/>
          </a:prstGeom>
          <a:noFill/>
        </p:spPr>
        <p:txBody>
          <a:bodyPr/>
          <a:lstStyle/>
          <a:p>
            <a:endParaRPr lang="nb-NO"/>
          </a:p>
        </p:txBody>
      </p:sp>
      <p:sp>
        <p:nvSpPr>
          <p:cNvPr id="8" name="Rektangel 7"/>
          <p:cNvSpPr/>
          <p:nvPr/>
        </p:nvSpPr>
        <p:spPr bwMode="auto">
          <a:xfrm>
            <a:off x="540000" y="1275119"/>
            <a:ext cx="9612000" cy="376560"/>
          </a:xfrm>
          <a:prstGeom prst="rect">
            <a:avLst/>
          </a:prstGeom>
          <a:solidFill>
            <a:srgbClr val="EDEEEF"/>
          </a:solidFill>
        </p:spPr>
        <p:txBody>
          <a:bodyPr/>
          <a:lstStyle/>
          <a:p>
            <a:endParaRPr lang="nb-NO"/>
          </a:p>
        </p:txBody>
      </p:sp>
      <p:sp>
        <p:nvSpPr>
          <p:cNvPr id="9" name="Rektangel 8"/>
          <p:cNvSpPr/>
          <p:nvPr/>
        </p:nvSpPr>
        <p:spPr bwMode="auto">
          <a:xfrm>
            <a:off x="6173640" y="1432080"/>
            <a:ext cx="1097280" cy="2196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Lånenummer</a:t>
            </a:r>
            <a:endParaRPr lang="en-US" sz="1000" b="1"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4756320" y="1432080"/>
            <a:ext cx="1417320" cy="2196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Forfall/renteregulering</a:t>
            </a:r>
            <a:endParaRPr lang="en-US" sz="1000" b="1"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22440" y="1432080"/>
            <a:ext cx="72432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Ny långiver</a:t>
            </a:r>
            <a:endParaRPr lang="en-US" sz="1000" b="1" i="0" u="none" strike="noStrike" dirty="0" err="1">
              <a:solidFill>
                <a:srgbClr val="000000"/>
              </a:solidFill>
              <a:latin typeface="Calibri" pitchFamily="34" charset="0"/>
              <a:ea typeface="Calibri" pitchFamily="34" charset="0"/>
            </a:endParaRPr>
          </a:p>
        </p:txBody>
      </p:sp>
      <p:sp>
        <p:nvSpPr>
          <p:cNvPr id="12" name="Rektangel 11"/>
          <p:cNvSpPr/>
          <p:nvPr/>
        </p:nvSpPr>
        <p:spPr bwMode="auto">
          <a:xfrm>
            <a:off x="2016000" y="1421280"/>
            <a:ext cx="36576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Dato</a:t>
            </a:r>
            <a:endParaRPr lang="en-US" sz="1000" b="1"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3453480" y="1421280"/>
            <a:ext cx="360360" cy="217800"/>
          </a:xfrm>
          <a:prstGeom prst="rect">
            <a:avLst/>
          </a:prstGeom>
          <a:noFill/>
        </p:spPr>
        <p:txBody>
          <a:bodyPr horzOverflow="overflow" wrap="square" lIns="0" tIns="0" rIns="0" bIns="0" rtlCol="0" anchor="ctr">
            <a:noAutofit/>
          </a:bodyPr>
          <a:lstStyle/>
          <a:p>
            <a:pPr algn="r" rtl="0">
              <a:lnSpc>
                <a:spcPct val="95000"/>
              </a:lnSpc>
            </a:pPr>
            <a:r>
              <a:rPr sz="1000" b="1" i="0" u="none" strike="noStrike" dirty="0">
                <a:solidFill>
                  <a:srgbClr val="000000"/>
                </a:solidFill>
                <a:latin typeface="Calibri" pitchFamily="34" charset="0"/>
                <a:ea typeface="Calibri" pitchFamily="34" charset="0"/>
                <a:cs typeface="Calibri" pitchFamily="34" charset="0"/>
              </a:rPr>
              <a:t>Beløp</a:t>
            </a:r>
            <a:endParaRPr lang="en-US" sz="1000" b="1" i="0" u="none" strike="noStrike" dirty="0" err="1">
              <a:solidFill>
                <a:srgbClr val="000000"/>
              </a:solidFill>
              <a:latin typeface="Calibri" pitchFamily="34" charset="0"/>
              <a:ea typeface="Calibri" pitchFamily="34" charset="0"/>
            </a:endParaRPr>
          </a:p>
        </p:txBody>
      </p:sp>
      <p:sp>
        <p:nvSpPr>
          <p:cNvPr id="14" name="Rektangel 13"/>
          <p:cNvSpPr/>
          <p:nvPr/>
        </p:nvSpPr>
        <p:spPr bwMode="auto">
          <a:xfrm>
            <a:off x="7596360" y="1421280"/>
            <a:ext cx="1333080" cy="21780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4132800" y="1421280"/>
            <a:ext cx="365760" cy="217800"/>
          </a:xfrm>
          <a:prstGeom prst="rect">
            <a:avLst/>
          </a:prstGeom>
          <a:noFill/>
        </p:spPr>
        <p:txBody>
          <a:bodyPr horzOverflow="overflow" wrap="square" lIns="0" tIns="0" rIns="0" bIns="0" rtlCol="0" anchor="ctr">
            <a:noAutofit/>
          </a:bodyPr>
          <a:lstStyle/>
          <a:p>
            <a:pPr algn="r" rtl="0">
              <a:lnSpc>
                <a:spcPct val="95000"/>
              </a:lnSpc>
            </a:pPr>
            <a:r>
              <a:rPr sz="1000" b="1" i="0" u="none" strike="noStrike" dirty="0">
                <a:solidFill>
                  <a:srgbClr val="000000"/>
                </a:solidFill>
                <a:latin typeface="Calibri" pitchFamily="34" charset="0"/>
                <a:ea typeface="Calibri" pitchFamily="34" charset="0"/>
                <a:cs typeface="Calibri" pitchFamily="34" charset="0"/>
              </a:rPr>
              <a:t>Rente</a:t>
            </a:r>
            <a:endParaRPr lang="en-US" sz="1000" b="1"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540000" y="1275119"/>
            <a:ext cx="9612000" cy="146160"/>
          </a:xfrm>
          <a:prstGeom prst="rect">
            <a:avLst/>
          </a:prstGeom>
          <a:solidFill>
            <a:srgbClr val="FFFFFF"/>
          </a:solidFill>
        </p:spPr>
        <p:txBody>
          <a:bodyPr horzOverflow="overflow" wrap="square" lIns="0" tIns="0" rIns="0" bIns="0" rtlCol="0" anchor="ctr">
            <a:noAutofit/>
          </a:bodyPr>
          <a:lstStyle/>
          <a:p>
            <a:pPr algn="l" rtl="0">
              <a:lnSpc>
                <a:spcPct val="95000"/>
              </a:lnSpc>
            </a:pPr>
            <a:endParaRPr lang="en-US" sz="1000" b="1" i="0" u="none" strike="noStrike" dirty="0" err="1">
              <a:solidFill>
                <a:srgbClr val="000000"/>
              </a:solidFill>
              <a:latin typeface="Calibri" pitchFamily="34" charset="0"/>
              <a:ea typeface="Calibri" pitchFamily="34" charset="0"/>
            </a:endParaRPr>
          </a:p>
        </p:txBody>
      </p:sp>
      <p:graphicFrame>
        <p:nvGraphicFramePr>
          <p:cNvPr id="17" name="Tabell 16"/>
          <p:cNvGraphicFramePr>
            <a:graphicFrameLocks noGrp="1"/>
          </p:cNvGraphicFramePr>
          <p:nvPr/>
        </p:nvGraphicFramePr>
        <p:xfrm>
          <a:off x="540000" y="165168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18" name="Rektangel 17"/>
          <p:cNvSpPr/>
          <p:nvPr/>
        </p:nvSpPr>
        <p:spPr bwMode="auto">
          <a:xfrm>
            <a:off x="631440" y="166716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19" name="Rektangel 18"/>
          <p:cNvSpPr/>
          <p:nvPr/>
        </p:nvSpPr>
        <p:spPr bwMode="auto">
          <a:xfrm>
            <a:off x="6174000" y="165168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NO0010920721</a:t>
            </a:r>
            <a:endParaRPr lang="en-US" sz="9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4752000" y="166716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23.01.2023</a:t>
            </a:r>
            <a:endParaRPr lang="en-US" sz="900" b="0" i="0" u="none" strike="noStrike" dirty="0" err="1">
              <a:solidFill>
                <a:srgbClr val="000000"/>
              </a:solidFill>
              <a:latin typeface="Calibri" pitchFamily="34" charset="0"/>
              <a:ea typeface="Calibri" pitchFamily="34" charset="0"/>
            </a:endParaRPr>
          </a:p>
        </p:txBody>
      </p:sp>
      <p:sp>
        <p:nvSpPr>
          <p:cNvPr id="21" name="Rektangel 20"/>
          <p:cNvSpPr/>
          <p:nvPr/>
        </p:nvSpPr>
        <p:spPr bwMode="auto">
          <a:xfrm>
            <a:off x="2881080" y="167364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4032360" y="166716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3,485</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2016000" y="166716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22.01.2021</a:t>
            </a:r>
            <a:endParaRPr lang="en-US" sz="900" b="0" i="0" u="none" strike="noStrike" dirty="0" err="1">
              <a:solidFill>
                <a:srgbClr val="000000"/>
              </a:solidFill>
              <a:latin typeface="Calibri" pitchFamily="34" charset="0"/>
              <a:ea typeface="Calibri" pitchFamily="34" charset="0"/>
            </a:endParaRPr>
          </a:p>
        </p:txBody>
      </p:sp>
      <p:sp>
        <p:nvSpPr>
          <p:cNvPr id="24" name="Rektangel 23"/>
          <p:cNvSpPr/>
          <p:nvPr/>
        </p:nvSpPr>
        <p:spPr bwMode="auto">
          <a:xfrm>
            <a:off x="7596720" y="1651680"/>
            <a:ext cx="2480760" cy="219600"/>
          </a:xfrm>
          <a:prstGeom prst="rect">
            <a:avLst/>
          </a:prstGeom>
          <a:noFill/>
        </p:spPr>
        <p:txBody>
          <a:bodyPr horzOverflow="overflow" wrap="square" lIns="0" tIns="0" rIns="0" bIns="0" rtlCol="0" anchor="ctr">
            <a:noAutofit/>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p:txBody>
      </p:sp>
      <p:graphicFrame>
        <p:nvGraphicFramePr>
          <p:cNvPr id="25" name="Tabell 24"/>
          <p:cNvGraphicFramePr>
            <a:graphicFrameLocks noGrp="1"/>
          </p:cNvGraphicFramePr>
          <p:nvPr/>
        </p:nvGraphicFramePr>
        <p:xfrm>
          <a:off x="540000" y="189324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26" name="Rektangel 25"/>
          <p:cNvSpPr/>
          <p:nvPr/>
        </p:nvSpPr>
        <p:spPr bwMode="auto">
          <a:xfrm>
            <a:off x="631440" y="190872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6174000" y="189324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NO0012707530</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4752000" y="190872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15.03.2023</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2881080" y="191520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64 000 000</a:t>
            </a:r>
            <a:endParaRPr lang="en-US" sz="900" b="0" i="0" u="none" strike="noStrike" dirty="0" err="1">
              <a:solidFill>
                <a:srgbClr val="000000"/>
              </a:solidFill>
              <a:latin typeface="Calibri" pitchFamily="34" charset="0"/>
              <a:ea typeface="Calibri" pitchFamily="34" charset="0"/>
            </a:endParaRPr>
          </a:p>
        </p:txBody>
      </p:sp>
      <p:sp>
        <p:nvSpPr>
          <p:cNvPr id="30" name="Rektangel 29"/>
          <p:cNvSpPr/>
          <p:nvPr/>
        </p:nvSpPr>
        <p:spPr bwMode="auto">
          <a:xfrm>
            <a:off x="4032360" y="190872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3,800</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2016000" y="190872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21.09.2022</a:t>
            </a:r>
            <a:endParaRPr lang="en-US" sz="900" b="0" i="0" u="none" strike="noStrike" dirty="0" err="1">
              <a:solidFill>
                <a:srgbClr val="000000"/>
              </a:solidFill>
              <a:latin typeface="Calibri" pitchFamily="34" charset="0"/>
              <a:ea typeface="Calibri" pitchFamily="34" charset="0"/>
            </a:endParaRPr>
          </a:p>
        </p:txBody>
      </p:sp>
      <p:sp>
        <p:nvSpPr>
          <p:cNvPr id="32" name="Rektangel 31"/>
          <p:cNvSpPr/>
          <p:nvPr/>
        </p:nvSpPr>
        <p:spPr bwMode="auto">
          <a:xfrm>
            <a:off x="7596720" y="1893240"/>
            <a:ext cx="2480760" cy="219600"/>
          </a:xfrm>
          <a:prstGeom prst="rect">
            <a:avLst/>
          </a:prstGeom>
          <a:noFill/>
        </p:spPr>
        <p:txBody>
          <a:bodyPr horzOverflow="overflow" wrap="square" lIns="0" tIns="0" rIns="0" bIns="0" rtlCol="0" anchor="ctr">
            <a:noAutofit/>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p:txBody>
      </p:sp>
      <p:graphicFrame>
        <p:nvGraphicFramePr>
          <p:cNvPr id="33" name="Tabell 32"/>
          <p:cNvGraphicFramePr>
            <a:graphicFrameLocks noGrp="1"/>
          </p:cNvGraphicFramePr>
          <p:nvPr/>
        </p:nvGraphicFramePr>
        <p:xfrm>
          <a:off x="540000" y="213480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34" name="Rektangel 33"/>
          <p:cNvSpPr/>
          <p:nvPr/>
        </p:nvSpPr>
        <p:spPr bwMode="auto">
          <a:xfrm>
            <a:off x="631440" y="215028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DNB</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6174000" y="213480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NO0012818014</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4752000" y="215028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21.04.2023</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2881080" y="215676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4032360" y="215028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3,383</a:t>
            </a:r>
            <a:endParaRPr lang="en-US" sz="900" b="0" i="0" u="none" strike="noStrike" dirty="0" err="1">
              <a:solidFill>
                <a:srgbClr val="000000"/>
              </a:solidFill>
              <a:latin typeface="Calibri" pitchFamily="34" charset="0"/>
              <a:ea typeface="Calibri" pitchFamily="34" charset="0"/>
            </a:endParaRPr>
          </a:p>
        </p:txBody>
      </p:sp>
      <p:sp>
        <p:nvSpPr>
          <p:cNvPr id="39" name="Rektangel 38"/>
          <p:cNvSpPr/>
          <p:nvPr/>
        </p:nvSpPr>
        <p:spPr bwMode="auto">
          <a:xfrm>
            <a:off x="2016000" y="215028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23.01.2023</a:t>
            </a:r>
            <a:endParaRPr lang="en-US" sz="900" b="0" i="0" u="none" strike="noStrike" dirty="0" err="1">
              <a:solidFill>
                <a:srgbClr val="000000"/>
              </a:solidFill>
              <a:latin typeface="Calibri" pitchFamily="34" charset="0"/>
              <a:ea typeface="Calibri" pitchFamily="34" charset="0"/>
            </a:endParaRPr>
          </a:p>
        </p:txBody>
      </p:sp>
      <p:sp>
        <p:nvSpPr>
          <p:cNvPr id="40" name="Rektangel 39"/>
          <p:cNvSpPr/>
          <p:nvPr/>
        </p:nvSpPr>
        <p:spPr bwMode="auto">
          <a:xfrm>
            <a:off x="7596720" y="2134800"/>
            <a:ext cx="2480760" cy="219600"/>
          </a:xfrm>
          <a:prstGeom prst="rect">
            <a:avLst/>
          </a:prstGeom>
          <a:noFill/>
        </p:spPr>
        <p:txBody>
          <a:bodyPr horzOverflow="overflow" wrap="square" lIns="0" tIns="0" rIns="0" bIns="0" rtlCol="0" anchor="ctr">
            <a:noAutofit/>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p:txBody>
      </p:sp>
      <p:graphicFrame>
        <p:nvGraphicFramePr>
          <p:cNvPr id="41" name="Tabell 40"/>
          <p:cNvGraphicFramePr>
            <a:graphicFrameLocks noGrp="1"/>
          </p:cNvGraphicFramePr>
          <p:nvPr/>
        </p:nvGraphicFramePr>
        <p:xfrm>
          <a:off x="540000" y="237636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42" name="Rektangel 41"/>
          <p:cNvSpPr/>
          <p:nvPr/>
        </p:nvSpPr>
        <p:spPr bwMode="auto">
          <a:xfrm>
            <a:off x="631440" y="239184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43" name="Rektangel 42"/>
          <p:cNvSpPr/>
          <p:nvPr/>
        </p:nvSpPr>
        <p:spPr bwMode="auto">
          <a:xfrm>
            <a:off x="6174000" y="237636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NO0012866666</a:t>
            </a:r>
            <a:endParaRPr lang="en-US" sz="900" b="0" i="0" u="none" strike="noStrike" dirty="0" err="1">
              <a:solidFill>
                <a:srgbClr val="000000"/>
              </a:solidFill>
              <a:latin typeface="Calibri" pitchFamily="34" charset="0"/>
              <a:ea typeface="Calibri" pitchFamily="34" charset="0"/>
            </a:endParaRPr>
          </a:p>
        </p:txBody>
      </p:sp>
      <p:sp>
        <p:nvSpPr>
          <p:cNvPr id="44" name="Rektangel 43"/>
          <p:cNvSpPr/>
          <p:nvPr/>
        </p:nvSpPr>
        <p:spPr bwMode="auto">
          <a:xfrm>
            <a:off x="4752000" y="239184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15.06.2023</a:t>
            </a:r>
            <a:endParaRPr lang="en-US" sz="900" b="0" i="0" u="none" strike="noStrike" dirty="0" err="1">
              <a:solidFill>
                <a:srgbClr val="000000"/>
              </a:solidFill>
              <a:latin typeface="Calibri" pitchFamily="34" charset="0"/>
              <a:ea typeface="Calibri" pitchFamily="34" charset="0"/>
            </a:endParaRPr>
          </a:p>
        </p:txBody>
      </p:sp>
      <p:sp>
        <p:nvSpPr>
          <p:cNvPr id="45" name="Rektangel 44"/>
          <p:cNvSpPr/>
          <p:nvPr/>
        </p:nvSpPr>
        <p:spPr bwMode="auto">
          <a:xfrm>
            <a:off x="2881080" y="239832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130 000 000</a:t>
            </a:r>
            <a:endParaRPr lang="en-US" sz="900" b="0" i="0" u="none" strike="noStrike" dirty="0" err="1">
              <a:solidFill>
                <a:srgbClr val="000000"/>
              </a:solidFill>
              <a:latin typeface="Calibri" pitchFamily="34" charset="0"/>
              <a:ea typeface="Calibri" pitchFamily="34" charset="0"/>
            </a:endParaRPr>
          </a:p>
        </p:txBody>
      </p:sp>
      <p:sp>
        <p:nvSpPr>
          <p:cNvPr id="46" name="Rektangel 45"/>
          <p:cNvSpPr/>
          <p:nvPr/>
        </p:nvSpPr>
        <p:spPr bwMode="auto">
          <a:xfrm>
            <a:off x="4032360" y="239184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3,393</a:t>
            </a:r>
            <a:endParaRPr lang="en-US" sz="900" b="0" i="0" u="none" strike="noStrike" dirty="0" err="1">
              <a:solidFill>
                <a:srgbClr val="000000"/>
              </a:solidFill>
              <a:latin typeface="Calibri" pitchFamily="34" charset="0"/>
              <a:ea typeface="Calibri" pitchFamily="34" charset="0"/>
            </a:endParaRPr>
          </a:p>
        </p:txBody>
      </p:sp>
      <p:sp>
        <p:nvSpPr>
          <p:cNvPr id="47" name="Rektangel 46"/>
          <p:cNvSpPr/>
          <p:nvPr/>
        </p:nvSpPr>
        <p:spPr bwMode="auto">
          <a:xfrm>
            <a:off x="2016000" y="239184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15.03.2023</a:t>
            </a:r>
            <a:endParaRPr lang="en-US" sz="900" b="0" i="0" u="none" strike="noStrike" dirty="0" err="1">
              <a:solidFill>
                <a:srgbClr val="000000"/>
              </a:solidFill>
              <a:latin typeface="Calibri" pitchFamily="34" charset="0"/>
              <a:ea typeface="Calibri" pitchFamily="34" charset="0"/>
            </a:endParaRPr>
          </a:p>
        </p:txBody>
      </p:sp>
      <p:sp>
        <p:nvSpPr>
          <p:cNvPr id="48" name="Rektangel 47"/>
          <p:cNvSpPr/>
          <p:nvPr/>
        </p:nvSpPr>
        <p:spPr bwMode="auto">
          <a:xfrm>
            <a:off x="7596720" y="2376360"/>
            <a:ext cx="2480760" cy="219600"/>
          </a:xfrm>
          <a:prstGeom prst="rect">
            <a:avLst/>
          </a:prstGeom>
          <a:noFill/>
        </p:spPr>
        <p:txBody>
          <a:bodyPr horzOverflow="overflow" wrap="square" lIns="0" tIns="0" rIns="0" bIns="0" rtlCol="0" anchor="ctr">
            <a:noAutofit/>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p:txBody>
      </p:sp>
      <p:graphicFrame>
        <p:nvGraphicFramePr>
          <p:cNvPr id="49" name="Tabell 48"/>
          <p:cNvGraphicFramePr>
            <a:graphicFrameLocks noGrp="1"/>
          </p:cNvGraphicFramePr>
          <p:nvPr/>
        </p:nvGraphicFramePr>
        <p:xfrm>
          <a:off x="540000" y="2617920"/>
          <a:ext cx="9612000" cy="241560"/>
        </p:xfrm>
        <a:graphic>
          <a:graphicData uri="http://schemas.openxmlformats.org/drawingml/2006/table">
            <a:tbl>
              <a:tblPr/>
              <a:tblGrid>
                <a:gridCol w="9612000">
                  <a:extLst>
                    <a:ext uri="{9D8B030D-6E8A-4147-A177-3AD203B41FA5}">
                      <a16:colId xmlns:a16="http://schemas.microsoft.com/office/drawing/2014/main" val="20000"/>
                    </a:ext>
                  </a:extLst>
                </a:gridCol>
              </a:tblGrid>
              <a:tr h="241560">
                <a:tc>
                  <a:txBody>
                    <a:bodyPr/>
                    <a:lstStyle/>
                    <a:p>
                      <a:pPr rtl="0"/>
                      <a:endParaRPr lang="en-US" sz="900" dirty="0"/>
                    </a:p>
                  </a:txBody>
                  <a:tcPr marL="20000" marR="20000" marT="0" marB="0">
                    <a:lnL/>
                    <a:lnR/>
                    <a:lnT/>
                    <a:lnB w="25400" cmpd="sng">
                      <a:solidFill>
                        <a:srgbClr val="FFFFFF"/>
                      </a:solidFill>
                      <a:prstDash val="solid"/>
                    </a:lnB>
                    <a:solidFill>
                      <a:srgbClr val="DCE6F2"/>
                    </a:solidFill>
                  </a:tcPr>
                </a:tc>
                <a:extLst>
                  <a:ext uri="{0D108BD9-81ED-4DB2-BD59-A6C34878D82A}">
                    <a16:rowId xmlns:a16="http://schemas.microsoft.com/office/drawing/2014/main" val="10000"/>
                  </a:ext>
                </a:extLst>
              </a:tr>
            </a:tbl>
          </a:graphicData>
        </a:graphic>
      </p:graphicFrame>
      <p:sp>
        <p:nvSpPr>
          <p:cNvPr id="50" name="Rektangel 49"/>
          <p:cNvSpPr/>
          <p:nvPr/>
        </p:nvSpPr>
        <p:spPr bwMode="auto">
          <a:xfrm>
            <a:off x="631440" y="2633400"/>
            <a:ext cx="137160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51" name="Rektangel 50"/>
          <p:cNvSpPr/>
          <p:nvPr/>
        </p:nvSpPr>
        <p:spPr bwMode="auto">
          <a:xfrm>
            <a:off x="6174000" y="2617920"/>
            <a:ext cx="128016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20210068</a:t>
            </a:r>
            <a:endParaRPr lang="en-US" sz="900" b="0" i="0" u="none" strike="noStrike" dirty="0" err="1">
              <a:solidFill>
                <a:srgbClr val="000000"/>
              </a:solidFill>
              <a:latin typeface="Calibri" pitchFamily="34" charset="0"/>
              <a:ea typeface="Calibri" pitchFamily="34" charset="0"/>
            </a:endParaRPr>
          </a:p>
        </p:txBody>
      </p:sp>
      <p:sp>
        <p:nvSpPr>
          <p:cNvPr id="52" name="Rektangel 51"/>
          <p:cNvSpPr/>
          <p:nvPr/>
        </p:nvSpPr>
        <p:spPr bwMode="auto">
          <a:xfrm>
            <a:off x="4752000" y="2633400"/>
            <a:ext cx="109728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18.09.2023</a:t>
            </a:r>
            <a:endParaRPr lang="en-US" sz="900" b="0" i="0" u="none" strike="noStrike" dirty="0" err="1">
              <a:solidFill>
                <a:srgbClr val="000000"/>
              </a:solidFill>
              <a:latin typeface="Calibri" pitchFamily="34" charset="0"/>
              <a:ea typeface="Calibri" pitchFamily="34" charset="0"/>
            </a:endParaRPr>
          </a:p>
        </p:txBody>
      </p:sp>
      <p:sp>
        <p:nvSpPr>
          <p:cNvPr id="53" name="Rektangel 52"/>
          <p:cNvSpPr/>
          <p:nvPr/>
        </p:nvSpPr>
        <p:spPr bwMode="auto">
          <a:xfrm>
            <a:off x="2881080" y="2639880"/>
            <a:ext cx="93276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207 000 000</a:t>
            </a:r>
            <a:endParaRPr lang="en-US" sz="900" b="0" i="0" u="none" strike="noStrike" dirty="0" err="1">
              <a:solidFill>
                <a:srgbClr val="000000"/>
              </a:solidFill>
              <a:latin typeface="Calibri" pitchFamily="34" charset="0"/>
              <a:ea typeface="Calibri" pitchFamily="34" charset="0"/>
            </a:endParaRPr>
          </a:p>
        </p:txBody>
      </p:sp>
      <p:sp>
        <p:nvSpPr>
          <p:cNvPr id="54" name="Rektangel 53"/>
          <p:cNvSpPr/>
          <p:nvPr/>
        </p:nvSpPr>
        <p:spPr bwMode="auto">
          <a:xfrm>
            <a:off x="4032360" y="2633400"/>
            <a:ext cx="466200" cy="219600"/>
          </a:xfrm>
          <a:prstGeom prst="rect">
            <a:avLst/>
          </a:prstGeom>
          <a:noFill/>
        </p:spPr>
        <p:txBody>
          <a:bodyPr horzOverflow="overflow" wrap="square" lIns="0" tIns="0" rIns="0" bIns="0" rtlCol="0" anchor="ctr">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4,290</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2016000" y="2633400"/>
            <a:ext cx="731520" cy="219600"/>
          </a:xfrm>
          <a:prstGeom prst="rect">
            <a:avLst/>
          </a:prstGeom>
          <a:noFill/>
        </p:spPr>
        <p:txBody>
          <a:bodyPr horzOverflow="overflow" wrap="square" lIns="0" tIns="0" rIns="0" bIns="0" rtlCol="0" anchor="ctr">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17.03.2021</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7596720" y="2617920"/>
            <a:ext cx="2480760" cy="219600"/>
          </a:xfrm>
          <a:prstGeom prst="rect">
            <a:avLst/>
          </a:prstGeom>
          <a:noFill/>
        </p:spPr>
        <p:txBody>
          <a:bodyPr horzOverflow="overflow" wrap="square" lIns="0" tIns="0" rIns="0" bIns="0" rtlCol="0" anchor="ctr">
            <a:noAutofit/>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p:txBody>
      </p:sp>
      <p:sp>
        <p:nvSpPr>
          <p:cNvPr id="57" name="Rektangel 56"/>
          <p:cNvSpPr/>
          <p:nvPr/>
        </p:nvSpPr>
        <p:spPr bwMode="auto">
          <a:xfrm>
            <a:off x="540000" y="2859480"/>
            <a:ext cx="9612000" cy="678600"/>
          </a:xfrm>
          <a:prstGeom prst="rect">
            <a:avLst/>
          </a:prstGeom>
          <a:noFill/>
        </p:spPr>
        <p:txBody>
          <a:bodyPr/>
          <a:lstStyle/>
          <a:p>
            <a:endParaRPr lang="nb-NO"/>
          </a:p>
        </p:txBody>
      </p:sp>
      <p:sp>
        <p:nvSpPr>
          <p:cNvPr id="58" name="Rektangel 57"/>
          <p:cNvSpPr/>
          <p:nvPr/>
        </p:nvSpPr>
        <p:spPr bwMode="auto">
          <a:xfrm>
            <a:off x="540000" y="6773040"/>
            <a:ext cx="9612000" cy="246960"/>
          </a:xfrm>
          <a:prstGeom prst="rect">
            <a:avLst/>
          </a:prstGeom>
          <a:solidFill>
            <a:srgbClr val="EDEEEF"/>
          </a:solidFill>
        </p:spPr>
        <p:txBody>
          <a:bodyPr/>
          <a:lstStyle/>
          <a:p>
            <a:endParaRPr lang="nb-NO"/>
          </a:p>
        </p:txBody>
      </p:sp>
      <p:sp>
        <p:nvSpPr>
          <p:cNvPr id="59" name="Rektangel 58"/>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13</a:t>
            </a:r>
            <a:endParaRPr lang="en-US" sz="8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1299240" y="6791400"/>
            <a:ext cx="568764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916308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1801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1801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Motpartsoversikt lån</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360400"/>
          </a:xfrm>
          <a:prstGeom prst="rect">
            <a:avLst/>
          </a:prstGeom>
          <a:noFill/>
        </p:spPr>
        <p:txBody>
          <a:bodyPr/>
          <a:lstStyle/>
          <a:p>
            <a:endParaRPr lang="nb-NO"/>
          </a:p>
        </p:txBody>
      </p:sp>
      <p:sp>
        <p:nvSpPr>
          <p:cNvPr id="8" name="Rektangel 7"/>
          <p:cNvSpPr/>
          <p:nvPr/>
        </p:nvSpPr>
        <p:spPr bwMode="auto">
          <a:xfrm>
            <a:off x="540000" y="1275119"/>
            <a:ext cx="9612000" cy="531288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16320" y="1423800"/>
          <a:ext cx="4644000" cy="4843440"/>
        </p:xfrm>
        <a:graphic>
          <a:graphicData uri="http://schemas.openxmlformats.org/drawingml/2006/table">
            <a:tbl>
              <a:tblPr/>
              <a:tblGrid>
                <a:gridCol w="4644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Motpartsoversikt i prosent</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452340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5436000" y="1423800"/>
          <a:ext cx="4644000" cy="4843440"/>
        </p:xfrm>
        <a:graphic>
          <a:graphicData uri="http://schemas.openxmlformats.org/drawingml/2006/table">
            <a:tbl>
              <a:tblPr/>
              <a:tblGrid>
                <a:gridCol w="4644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Motpartsoversikt i NOK</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4523400">
                <a:tc>
                  <a:txBody>
                    <a:bodyPr/>
                    <a:lstStyle/>
                    <a:p>
                      <a:pPr rtl="0"/>
                      <a:endParaRPr lang="en-US" sz="900" dirty="0"/>
                    </a:p>
                  </a:txBody>
                  <a:tcPr marL="20000" marR="20000" marT="0" marB="0">
                    <a:lnL/>
                    <a:lnR/>
                    <a:lnT/>
                    <a:lnB/>
                    <a:blipFill>
                      <a:blip r:embed="rId3"/>
                      <a:stretch>
                        <a:fillRect/>
                      </a:stretch>
                    </a:blipFill>
                  </a:tcPr>
                </a:tc>
                <a:extLst>
                  <a:ext uri="{0D108BD9-81ED-4DB2-BD59-A6C34878D82A}">
                    <a16:rowId xmlns:a16="http://schemas.microsoft.com/office/drawing/2014/main" val="10001"/>
                  </a:ext>
                </a:extLst>
              </a:tr>
            </a:tbl>
          </a:graphicData>
        </a:graphic>
      </p:graphicFrame>
      <p:sp>
        <p:nvSpPr>
          <p:cNvPr id="11" name="Rektangel 10"/>
          <p:cNvSpPr/>
          <p:nvPr/>
        </p:nvSpPr>
        <p:spPr bwMode="auto">
          <a:xfrm>
            <a:off x="540000" y="6588000"/>
            <a:ext cx="9612000" cy="47520"/>
          </a:xfrm>
          <a:prstGeom prst="rect">
            <a:avLst/>
          </a:prstGeom>
          <a:noFill/>
        </p:spPr>
        <p:txBody>
          <a:bodyPr/>
          <a:lstStyle/>
          <a:p>
            <a:endParaRPr lang="nb-NO"/>
          </a:p>
        </p:txBody>
      </p:sp>
      <p:sp>
        <p:nvSpPr>
          <p:cNvPr id="12" name="Rektangel 11"/>
          <p:cNvSpPr/>
          <p:nvPr/>
        </p:nvSpPr>
        <p:spPr bwMode="auto">
          <a:xfrm>
            <a:off x="540000" y="6635520"/>
            <a:ext cx="9612000" cy="8460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14</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1801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1801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Motpartsoversikt rentebytteavtaler</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360400"/>
          </a:xfrm>
          <a:prstGeom prst="rect">
            <a:avLst/>
          </a:prstGeom>
          <a:noFill/>
        </p:spPr>
        <p:txBody>
          <a:bodyPr/>
          <a:lstStyle/>
          <a:p>
            <a:endParaRPr lang="nb-NO"/>
          </a:p>
        </p:txBody>
      </p:sp>
      <p:sp>
        <p:nvSpPr>
          <p:cNvPr id="8" name="Rektangel 7"/>
          <p:cNvSpPr/>
          <p:nvPr/>
        </p:nvSpPr>
        <p:spPr bwMode="auto">
          <a:xfrm>
            <a:off x="540000" y="1275119"/>
            <a:ext cx="9612000" cy="531288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16320" y="1423800"/>
          <a:ext cx="4644000" cy="4843440"/>
        </p:xfrm>
        <a:graphic>
          <a:graphicData uri="http://schemas.openxmlformats.org/drawingml/2006/table">
            <a:tbl>
              <a:tblPr/>
              <a:tblGrid>
                <a:gridCol w="4644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Motpartsoversikt i prosent</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452340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5436000" y="1423800"/>
          <a:ext cx="4644000" cy="4843440"/>
        </p:xfrm>
        <a:graphic>
          <a:graphicData uri="http://schemas.openxmlformats.org/drawingml/2006/table">
            <a:tbl>
              <a:tblPr/>
              <a:tblGrid>
                <a:gridCol w="4644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Motpartsoversikt i NOK</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4523400">
                <a:tc>
                  <a:txBody>
                    <a:bodyPr/>
                    <a:lstStyle/>
                    <a:p>
                      <a:pPr rtl="0"/>
                      <a:endParaRPr lang="en-US" sz="900" dirty="0"/>
                    </a:p>
                  </a:txBody>
                  <a:tcPr marL="20000" marR="20000" marT="0" marB="0">
                    <a:lnL/>
                    <a:lnR/>
                    <a:lnT/>
                    <a:lnB/>
                    <a:blipFill>
                      <a:blip r:embed="rId3"/>
                      <a:stretch>
                        <a:fillRect/>
                      </a:stretch>
                    </a:blipFill>
                  </a:tcPr>
                </a:tc>
                <a:extLst>
                  <a:ext uri="{0D108BD9-81ED-4DB2-BD59-A6C34878D82A}">
                    <a16:rowId xmlns:a16="http://schemas.microsoft.com/office/drawing/2014/main" val="10001"/>
                  </a:ext>
                </a:extLst>
              </a:tr>
            </a:tbl>
          </a:graphicData>
        </a:graphic>
      </p:graphicFrame>
      <p:sp>
        <p:nvSpPr>
          <p:cNvPr id="11" name="Rektangel 10"/>
          <p:cNvSpPr/>
          <p:nvPr/>
        </p:nvSpPr>
        <p:spPr bwMode="auto">
          <a:xfrm>
            <a:off x="540000" y="6588000"/>
            <a:ext cx="9612000" cy="47520"/>
          </a:xfrm>
          <a:prstGeom prst="rect">
            <a:avLst/>
          </a:prstGeom>
          <a:noFill/>
        </p:spPr>
        <p:txBody>
          <a:bodyPr/>
          <a:lstStyle/>
          <a:p>
            <a:endParaRPr lang="nb-NO"/>
          </a:p>
        </p:txBody>
      </p:sp>
      <p:sp>
        <p:nvSpPr>
          <p:cNvPr id="12" name="Rektangel 11"/>
          <p:cNvSpPr/>
          <p:nvPr/>
        </p:nvSpPr>
        <p:spPr bwMode="auto">
          <a:xfrm>
            <a:off x="540000" y="6635520"/>
            <a:ext cx="9612000" cy="8460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15</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1207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1207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Markedskommentar</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385600"/>
          </a:xfrm>
          <a:prstGeom prst="rect">
            <a:avLst/>
          </a:prstGeom>
          <a:noFill/>
        </p:spPr>
        <p:txBody>
          <a:bodyPr/>
          <a:lstStyle/>
          <a:p>
            <a:endParaRPr lang="nb-NO"/>
          </a:p>
        </p:txBody>
      </p:sp>
      <p:sp>
        <p:nvSpPr>
          <p:cNvPr id="8" name="Rektangel 7"/>
          <p:cNvSpPr/>
          <p:nvPr/>
        </p:nvSpPr>
        <p:spPr bwMode="auto">
          <a:xfrm>
            <a:off x="540000" y="1275119"/>
            <a:ext cx="9612000" cy="5385600"/>
          </a:xfrm>
          <a:prstGeom prst="rect">
            <a:avLst/>
          </a:prstGeom>
          <a:noFill/>
        </p:spPr>
        <p:txBody>
          <a:bodyPr/>
          <a:lstStyle/>
          <a:p>
            <a:endParaRPr lang="nb-NO"/>
          </a:p>
        </p:txBody>
      </p:sp>
      <p:sp>
        <p:nvSpPr>
          <p:cNvPr id="9" name="Rektangel 8"/>
          <p:cNvSpPr/>
          <p:nvPr/>
        </p:nvSpPr>
        <p:spPr bwMode="auto">
          <a:xfrm>
            <a:off x="622440" y="1275119"/>
            <a:ext cx="5990400" cy="5205240"/>
          </a:xfrm>
          <a:prstGeom prst="rect">
            <a:avLst/>
          </a:prstGeom>
          <a:noFill/>
        </p:spPr>
        <p:txBody>
          <a:bodyPr horzOverflow="overflow" wrap="square" lIns="0" tIns="101520" rIns="20304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Norges Bank satt opp styringsrenten med 0,25 prosentpoeng til 4,25 prosent ved rentemøtet i september. Hevingen begrunnes blant annet i inflasjonstall som fortsatt er over målet, stramt arbeidsmarked og vekst i norsk økonomi. Dette var ikke uventet i markedet, som i stor grad var samlet rundt forventingen om renteoppgang. Mer overraskende var uttalelsen om at renten trolig vil heves igjen, da mest sannsynlig i desember. På forhånd var markedet delt i sine forventninger, men flere hadde ventet at sentralbanken ville signalisere at toppen var nådd på 4,25 prosent. Om Norges Bank setter renten videre opp i desember eller ikke vil i stor grad avhenge av fremtidige nøkkeltall. 
Den totale inflasjonen (KPI) for august endte på 4,8 prosent, noe som var markant lavere enn konsensusforventningen på 5,4 prosent.  Dette skylles i stor grad store fall i strømprisene i august. Kjerneinflasjonen (KPI-JAE), som Norges Bank i hovedsak styrer etter, endte på 6,3 prosent og er dermed fortsatt klart over målet. Senere i september viste BNP-tall for juli en liten oppgang i aktiviteten for fastlands Norge, med en vekst på 0,2 prosent. Dette er litt høyere enn det Norges Bank la til grunn i junirapporten. Videre viste ferske tall fra NAV at arbeidsledigheten i Norge sank i september. Denne ligger nå på 1,8 prosent, ned fra 1,9 prosent i august. Fremover vil utviklingen i disse nøkkeltallene bli avgjørende for om Norges Bank ser behovet for ytterligere en renteheving eller ikke. 
I USA holdt FED styringsrenten uendret under septembermøtet. Dette var i stor grad forventet fra markedet. Den amerikanske sentralbankens foretrukne mål på prisveksten, PCE-inflasjonen, endte på 3,5 prosent i august. Dette er en liten økning sammenlignet med juli måned, men var forventet i markedet. Ellers i USA begynner presset i arbeidsmarkedet å avta og lønnsveksten viser tegn til å svekkes. Markedet er dermed fortsatt delt i sine forventninger om rentetoppen er nådd eller ikke. FED på sin side utelukker ikke en ytterligere renteheving før utgangen av året, men signaliserer at dette vil avhenge av fremtidige nøkkeltall. I likhet med Norges Bank valgte den europeiske sentralbanken også å sette opp styringsrenten under sitt rentemøte denne måneden. På tampen av september ble det publisert inflasjonstall som viser en kjerneinflasjon på 4,5 prosent i eurosonen. På forhånd var denne forventet å ende på 4,8 prosent. Dette styrker markedet i troen på at denne månedens heving var den siste fra ECB. 
3 mnd. Nibor startet i sepember på 4,73 %, og endte på 4,82 % ved månedsslutt. Fastrenter ved månedsslutt; 3 år: 4,96 %, 5 år: 4,90 % og 10 år: 4,78 %. Marginpåslaget mot 3 mnd. Nibor for FRN obligasjoner (flytende rente) er som følger: 2 år på 0,42 %, 3 år på 0,52 %, 5 år på 0,68 %, og 10 år på 0,78 %. Indikerte sertifikatrenter; 3 mnd.: 4,82 %, 6 mnd.: 5,25 % og 12 mnd. på 5,35 %.
</a:t>
            </a:r>
            <a:endParaRPr lang="en-US" sz="900" b="0"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622440" y="6480360"/>
            <a:ext cx="5771520" cy="180360"/>
          </a:xfrm>
          <a:prstGeom prst="rect">
            <a:avLst/>
          </a:prstGeom>
          <a:noFill/>
        </p:spPr>
        <p:txBody>
          <a:bodyPr horzOverflow="clip" wrap="none" lIns="0" tIns="25560" rIns="25560" bIns="0" rtlCol="0" anchor="t">
            <a:noAutofit/>
          </a:bodyPr>
          <a:lstStyle/>
          <a:p>
            <a:pPr algn="l" rtl="0">
              <a:lnSpc>
                <a:spcPct val="95000"/>
              </a:lnSpc>
            </a:pPr>
            <a:r>
              <a:rPr sz="800" b="0" i="1" u="none" strike="noStrike" dirty="0">
                <a:solidFill>
                  <a:srgbClr val="000000"/>
                </a:solidFill>
                <a:latin typeface="Calibri" pitchFamily="34" charset="0"/>
                <a:ea typeface="Calibri" pitchFamily="34" charset="0"/>
                <a:cs typeface="Calibri" pitchFamily="34" charset="0"/>
              </a:rPr>
              <a:t>Kilde: Bergen Capital Management AS / Norges Bank / Infront, 2. oktober 2023</a:t>
            </a:r>
            <a:endParaRPr lang="en-US" sz="800" b="0" i="1"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689160" y="1275119"/>
            <a:ext cx="3407040" cy="2777760"/>
          </a:xfrm>
          <a:prstGeom prst="rect">
            <a:avLst/>
          </a:prstGeom>
          <a:blipFill>
            <a:blip r:embed="rId2"/>
            <a:stretch>
              <a:fillRect t="18000" b="16000"/>
            </a:stretch>
          </a:blipFill>
        </p:spPr>
        <p:txBody>
          <a:bodyPr/>
          <a:lstStyle/>
          <a:p>
            <a:endParaRPr lang="nb-NO"/>
          </a:p>
        </p:txBody>
      </p:sp>
      <p:sp>
        <p:nvSpPr>
          <p:cNvPr id="12" name="Rektangel 11"/>
          <p:cNvSpPr/>
          <p:nvPr/>
        </p:nvSpPr>
        <p:spPr bwMode="auto">
          <a:xfrm>
            <a:off x="6689160" y="4071960"/>
            <a:ext cx="3407040" cy="2550600"/>
          </a:xfrm>
          <a:prstGeom prst="rect">
            <a:avLst/>
          </a:prstGeom>
          <a:blipFill>
            <a:blip r:embed="rId3"/>
            <a:stretch>
              <a:fillRect t="14000" b="14000"/>
            </a:stretch>
          </a:blip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16</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23304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23304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Ordliste, forklaringer og beregninger</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497920"/>
          </a:xfrm>
          <a:prstGeom prst="rect">
            <a:avLst/>
          </a:prstGeom>
          <a:noFill/>
        </p:spPr>
        <p:txBody>
          <a:bodyPr/>
          <a:lstStyle/>
          <a:p>
            <a:endParaRPr lang="nb-NO"/>
          </a:p>
        </p:txBody>
      </p:sp>
      <p:sp>
        <p:nvSpPr>
          <p:cNvPr id="8" name="Rektangel 7"/>
          <p:cNvSpPr/>
          <p:nvPr/>
        </p:nvSpPr>
        <p:spPr bwMode="auto">
          <a:xfrm>
            <a:off x="540000" y="1275119"/>
            <a:ext cx="9612000" cy="5497920"/>
          </a:xfrm>
          <a:prstGeom prst="rect">
            <a:avLst/>
          </a:prstGeom>
          <a:noFill/>
        </p:spPr>
        <p:txBody>
          <a:bodyPr/>
          <a:lstStyle/>
          <a:p>
            <a:endParaRPr lang="nb-NO"/>
          </a:p>
        </p:txBody>
      </p:sp>
      <p:sp>
        <p:nvSpPr>
          <p:cNvPr id="9" name="Rektangel 8"/>
          <p:cNvSpPr/>
          <p:nvPr/>
        </p:nvSpPr>
        <p:spPr bwMode="auto">
          <a:xfrm>
            <a:off x="622440" y="1329840"/>
            <a:ext cx="9457560" cy="5443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Deflasjon er reduksjon i det generelle prisnivået på varer og tjenester. Det motsatte av deflasjon er inflasjon.
Derivatvolum er en betegnelse på beholdning av derivat i % av samlet gjeld. Et derivat er et verdipapir der verdi avhenger av et underliggende aktivum på et fremtidig tidspunkt. F.eks. rentebytteavtale eller FRA. 
Durasjon er den vektede gjennomsnittstiden til renteregulering på et lån beregnet ut fra nåverdien på fremtidige kontantstrømmer. Durasjon måler prissensitivitet til et lån med hensyn til endringer i renten. Durasjonen til en fastrenteobligasjon er den tid det i gjennomsnitt tar før kontantstrømmene (renter og hovedstol) forfaller til betaling. Durasjonen (egentlig modifisert durasjon) gir i tillegg uttrykk for hvor følsom verdien av obligasjonen er for endringer i rentenivået, og forteller hvor mange prosent verdien av obligasjonen vil gå ned med dersom markedsrentene stiger med ett prosentpoeng. Lang durasjon betyr at obligasjonsverdien er følsom for renteendringer. Durasjon baseres på beregning av markedsverdi, rentebinding er mer kontantstrømbasert og antas å være mer egnet som risikomål i offentlig sektor.
Fastrente er definert som gjeldsbrevlån eller obligasjoner som har gjenværende rentebinding på over ett år. 
Finansreglement gir en samlet oversikt over fullmakter, rammer og retningslinjer for finansforvaltningen. Det fastsetter rammene for en forsvarlig og hensiktsmessig finansiell risikoprofil. 
Flytende rente er definert som gjeldsbrevlån, sertifikat og obligasjoner som har gjenværende rentebinding under ett år. 
Forfallsdato er den spesifikke dagen en inn- eller utbetaling skal skje på (betalingsfrist). 
Gjeldsbrevlån er den mest benyttede låneformen i bankene. Lån blir knyttet til et gjeldsbrev. Det er et dokument hvor låntaker erklærer å skylde penger. I gjeldsbrevet står det bestemmelser som regulerer forholdet mellom låntaker og långiver. Kommunalbanken og KLP Kommunekreditt utsteder gjeldsbrevlån med flytende – og fastrente samt gjeldsbrevlån med sertifikat og obligasjonsvilkår. 
Inflasjon er vedvarende vekst i det generelle prisnivået. Inflasjon måles vanligvis ved veksten i konsumprisene. Norges Banks operative gjennomføring av pengepolitikken rettes inn mot lav og stabil inflasjon. Det operative målet for pengepolitikken er en årsvekst i konsumprisene som over tid er nær 2,5 prosent. 
Kapitalbinding er volumveid gjennomsnitt av gjenværende tid frem til forfallstidspunktet for et gjeldsbrevlån, sertifikat eller obligasjon. F.eks. vil et 3 måneders sertifikat ha 0,25 i kapitalbinding på oppstartstidspunktet. 
Konsumprisindeksen (KPI) er et mål for prisnivået til konsumprodukter og viser prisutviklingen på varer og tjenester som private husholdninger etterspør. Den prosentvise endringen i KPI brukes ofte som et generelt mål for inflasjon i en økonomi. 
Kredittmargin (spread) er rentedifferansen mellom kredittobligasjonen og swaprente med samme løpetid. I det norske markedet benyttes swaprenten som målestokk, mens man i Euromarkedet noen ganger benytter statsrenten. 
Kredittrisiko er risiko for at motpart ikke oppfyller sine forpliktelser. I et låneforhold består kredittrisikoen i at låntager ikke oppfyller låneavtalen. 
Kupongrente er den faste renten på obligasjoner ved utstedelsestidspunktet. Når det generelle rentenivået synker vil en gitt kupongrente bli mer attraktiv og kursen på obligasjonen vil stige. Når det generelle rentenivået stiger blir effekten motsatt. 
</a:t>
            </a:r>
            <a:endParaRPr lang="en-US" sz="900" b="0"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540000" y="6773040"/>
            <a:ext cx="9612000" cy="246960"/>
          </a:xfrm>
          <a:prstGeom prst="rect">
            <a:avLst/>
          </a:prstGeom>
          <a:solidFill>
            <a:srgbClr val="EDEEEF"/>
          </a:solidFill>
        </p:spPr>
        <p:txBody>
          <a:bodyPr/>
          <a:lstStyle/>
          <a:p>
            <a:endParaRPr lang="nb-NO"/>
          </a:p>
        </p:txBody>
      </p:sp>
      <p:sp>
        <p:nvSpPr>
          <p:cNvPr id="11" name="Rektangel 10"/>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17</a:t>
            </a:r>
            <a:endParaRPr lang="en-US" sz="800" b="0" i="0" u="none" strike="noStrike" dirty="0" err="1">
              <a:solidFill>
                <a:srgbClr val="000000"/>
              </a:solidFill>
              <a:latin typeface="Calibri" pitchFamily="34" charset="0"/>
              <a:ea typeface="Calibri" pitchFamily="34" charset="0"/>
            </a:endParaRPr>
          </a:p>
        </p:txBody>
      </p:sp>
      <p:sp>
        <p:nvSpPr>
          <p:cNvPr id="12" name="Rektangel 11"/>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916560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23304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233040"/>
          </a:xfrm>
          <a:prstGeom prst="rect">
            <a:avLst/>
          </a:prstGeom>
          <a:noFill/>
        </p:spPr>
        <p:txBody>
          <a:bodyPr/>
          <a:lstStyle/>
          <a:p>
            <a:endParaRPr lang="nb-NO"/>
          </a:p>
        </p:txBody>
      </p:sp>
      <p:sp>
        <p:nvSpPr>
          <p:cNvPr id="5" name="Rektangel 4"/>
          <p:cNvSpPr/>
          <p:nvPr/>
        </p:nvSpPr>
        <p:spPr bwMode="auto">
          <a:xfrm>
            <a:off x="540000" y="540000"/>
            <a:ext cx="9612000" cy="6233040"/>
          </a:xfrm>
          <a:prstGeom prst="rect">
            <a:avLst/>
          </a:prstGeom>
          <a:noFill/>
        </p:spPr>
        <p:txBody>
          <a:bodyPr/>
          <a:lstStyle/>
          <a:p>
            <a:endParaRPr lang="nb-NO"/>
          </a:p>
        </p:txBody>
      </p:sp>
      <p:sp>
        <p:nvSpPr>
          <p:cNvPr id="6" name="Rektangel 5"/>
          <p:cNvSpPr/>
          <p:nvPr/>
        </p:nvSpPr>
        <p:spPr bwMode="auto">
          <a:xfrm>
            <a:off x="540000" y="540000"/>
            <a:ext cx="9612000" cy="6233040"/>
          </a:xfrm>
          <a:prstGeom prst="rect">
            <a:avLst/>
          </a:prstGeom>
          <a:noFill/>
        </p:spPr>
        <p:txBody>
          <a:bodyPr/>
          <a:lstStyle/>
          <a:p>
            <a:endParaRPr lang="nb-NO"/>
          </a:p>
        </p:txBody>
      </p:sp>
      <p:sp>
        <p:nvSpPr>
          <p:cNvPr id="7" name="Rektangel 6"/>
          <p:cNvSpPr/>
          <p:nvPr/>
        </p:nvSpPr>
        <p:spPr bwMode="auto">
          <a:xfrm>
            <a:off x="622440" y="540000"/>
            <a:ext cx="9457560" cy="62330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ISIN (lånenummer) er et nummer som brukes for å identifisere ulike verdipapirer, inkludert gjeldspapir, aksjer, opsjoner, derivater og rentederivater. 
Markedskommentar er beskrivelse av dagens økonomiske situasjon og den fremtidige situasjonen basert på tolkninger av tilgjengelig informasjon. Uttalelsene reflekterer oppfatninger på det tidspunktet de ble laget, og BCM forbeholder seg retten til å endre oppfatninger uten forvarsel. 
Markedsrisiko er risiko for potensielt tap i form av redusert markedsverdi som følge av prisfluktuasjoner i finansielle markeder. 
Motpartsrisiko er forstått å være den type og grad av risiko forbundet med hver part i en avtalefestet ordning og risiko for at den andre parten opprettholder sine forpliktelser. For lån antas motpartsrisikoen for låntager å være lav. For rentebytteavtaler må motpartsrisiko vurderes ved kontraktsinngåelse. 
Nibor (Norwegian Interbank Offered Rate) er en samlebetegnelse på norske pengemarkedsrenter med ulike løpetider, som skal gjenspeile rentenivået som långiver krever for et usikret utlån i norske kroner med levering om to dager, «spot». 
Nøkkeltall anvendes innen økonomi for å sammenligne selskaper eller organisasjoner og deres virksomhet. Nøkkeltall som er fremhevet i rapporten antas å være spesielt viktig for den aktuelle kommune eller kunde. 
Obligasjon er et standardisert omsettelig lån med opprinnelig løpetid på minst ett år. Betingelsene ved et obligasjonslån, slik som løpetid, rente, utbetalingsdatoer og eventuelle rentereguleringer avtales ved utstedelsen av obligasjonen. 
Oppgjørsrisiko er risiko for tap og likviditetsproblemer i forbindelse med avregnings- og oppgjørsfunksjonene. Oppgjørsrisiko omfatter kredittrisiko, likviditetsrisiko, juridisk risiko og operasjonell risiko. Risikoen som oppstår i et betalingssystem. 
Oslo børs er Norges eneste regulerte markedsplass for omsetning av aksjer, egenkapitalbevis og andre verdipapirer, som derivater og obligasjoner. 
P.a. rente er en enkel beregning for å vise forventet rentekostnad de neste 12 månedene. Beregnet som restgjeld x kupong. 
P.t rente er en rente med kort renteregulering (vanligvis 14 dager) som vanligvis følger långivers innlånskostnader. Den følger også utviklingen i de korte pengemarkedsrentene og endres i takt med disse. 
Påløpte renter viser akkumulerte, ikke betalte renter for det aktuelle lånet på rapporteringstidspunkt. Påløpte renter pr. 31. desember er således det rentebeløpet som skal anordnes til dette året. Påløpte renter i rapporten er beregnet med utgangspunkt i lånets stamdata. Husbanken har egne beregningsmetoder som ikke lar seg gjenskape på en enkel måte. Påløpte renter beregnet for Husbanklån kan derfor avvike noe. Påløpte renter er beregnet pr. t +1 på tilsvarende måte som for årsoppgaver. 
Rapporteringsperiode er den aktuelle perioden som det rapporteres for. Rapporteringsdato og intervall er angitt på rapportens forside. 
Refinansieringrisiko er risikoen for at lån som forfaller ikke får ny finansiering og dermed må innfris. For fylkeskommuner og kommuner gjenspeiles denne risikoen i stor grad i volatiliteten i kredittmarginen som kan endre seg ved hver refinansiering. Risikoen kan reduseres ved å forlenge løpetiden i låneporteføljen, og ha tilstrekkelig likviditet til å dekke forfall eller tilgang til andre former for kreditt. 
Rentebetingelser er til enhver tid gjeldende betingelser knyttet til det enkelte lånet. 
Rentebindingstid (i år) er volumvektet gjennomsnitt av gjenstående rentebindingstid for lån og rentebytteavtaler. 
Rentebinding inklusive forwardkontrakter (i år) er volumvektet gjennomsnitt av gjenstående rentebindingstid for lån og rentebytteavtaler. Denne varianten av nøkkeltallet tar hensyn til rentebytteavtaler som har oppstart frem i tid. 
</a:t>
            </a:r>
            <a:endParaRPr lang="en-US" sz="900" b="0" i="0" u="none" strike="noStrike" dirty="0" err="1">
              <a:solidFill>
                <a:srgbClr val="000000"/>
              </a:solidFill>
              <a:latin typeface="Calibri" pitchFamily="34" charset="0"/>
              <a:ea typeface="Calibri" pitchFamily="34" charset="0"/>
            </a:endParaRPr>
          </a:p>
        </p:txBody>
      </p:sp>
      <p:sp>
        <p:nvSpPr>
          <p:cNvPr id="8" name="Rektangel 7"/>
          <p:cNvSpPr/>
          <p:nvPr/>
        </p:nvSpPr>
        <p:spPr bwMode="auto">
          <a:xfrm>
            <a:off x="540000" y="6773040"/>
            <a:ext cx="9612000" cy="246960"/>
          </a:xfrm>
          <a:prstGeom prst="rect">
            <a:avLst/>
          </a:prstGeom>
          <a:solidFill>
            <a:srgbClr val="EDEEEF"/>
          </a:solidFill>
        </p:spPr>
        <p:txBody>
          <a:bodyPr/>
          <a:lstStyle/>
          <a:p>
            <a:endParaRPr lang="nb-NO"/>
          </a:p>
        </p:txBody>
      </p:sp>
      <p:sp>
        <p:nvSpPr>
          <p:cNvPr id="9" name="Rektangel 8"/>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18</a:t>
            </a:r>
            <a:endParaRPr lang="en-US" sz="800" b="0"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916560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48834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4883400"/>
          </a:xfrm>
          <a:prstGeom prst="rect">
            <a:avLst/>
          </a:prstGeom>
          <a:noFill/>
        </p:spPr>
        <p:txBody>
          <a:bodyPr/>
          <a:lstStyle/>
          <a:p>
            <a:endParaRPr lang="nb-NO"/>
          </a:p>
        </p:txBody>
      </p:sp>
      <p:sp>
        <p:nvSpPr>
          <p:cNvPr id="5" name="Rektangel 4"/>
          <p:cNvSpPr/>
          <p:nvPr/>
        </p:nvSpPr>
        <p:spPr bwMode="auto">
          <a:xfrm>
            <a:off x="540000" y="540000"/>
            <a:ext cx="9612000" cy="4883400"/>
          </a:xfrm>
          <a:prstGeom prst="rect">
            <a:avLst/>
          </a:prstGeom>
          <a:noFill/>
        </p:spPr>
        <p:txBody>
          <a:bodyPr/>
          <a:lstStyle/>
          <a:p>
            <a:endParaRPr lang="nb-NO"/>
          </a:p>
        </p:txBody>
      </p:sp>
      <p:sp>
        <p:nvSpPr>
          <p:cNvPr id="6" name="Rektangel 5"/>
          <p:cNvSpPr/>
          <p:nvPr/>
        </p:nvSpPr>
        <p:spPr bwMode="auto">
          <a:xfrm>
            <a:off x="540000" y="540000"/>
            <a:ext cx="9612000" cy="4883400"/>
          </a:xfrm>
          <a:prstGeom prst="rect">
            <a:avLst/>
          </a:prstGeom>
          <a:noFill/>
        </p:spPr>
        <p:txBody>
          <a:bodyPr/>
          <a:lstStyle/>
          <a:p>
            <a:endParaRPr lang="nb-NO"/>
          </a:p>
        </p:txBody>
      </p:sp>
      <p:sp>
        <p:nvSpPr>
          <p:cNvPr id="7" name="Rektangel 6"/>
          <p:cNvSpPr/>
          <p:nvPr/>
        </p:nvSpPr>
        <p:spPr bwMode="auto">
          <a:xfrm>
            <a:off x="622440" y="540000"/>
            <a:ext cx="9457560" cy="48834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Rentebytteavtale (også kjent som renteswap) er en finansiell avtale om å bytte rentebetingelser for en periode. Et eksempel er å gå fra flytende rente til fastrente på et lån. 
Rentefølsomhet sier noe om hvor mye kursen på et rentefond endres ved renteendringer. Måler prisfølsomheten til et fond ved mindre parallelle endringer på rentekurven. 
Rentekostnad er kostnaden ved å låne penger. Betegnelse på den delen av betalte renter som skal anordnes på det spesifikke året. 
Renteregulering er endring av lånerenten en eller flere ganger i låneperioden. Ny rente settes i forhold til rentereguleringsklausulen i lånekontrakten. 
Renterisiko kan deles i markedsbasert- og kontantstrømbasert risiko. Markedsbasert renterisiko er risiko for potensielt tap i form av redusert markedsverdi som følge av endringer i renten. Kontantstrømbasert risiko er risiko før økte rentekostnader ved økninger i det generelle rentemarkedet. 
Sertifikat er et rentebærende papir i likhet med obligasjoner. Forskjellen mellom papirene er at sertifikat har maksimal løpetid på ett år. 
Stamdataoversikt viser en oppsummering av utvalgte sentrale betingelser og forutsetninger for de ulike lån, sertifikat og obligasjoner. 
Styringsrenten er Norges Banks sentrale rente i utøvelsen av pengepolitikken. I Norge er dette representert ved foliorenten. 
Swap (rentebytteavtale) er en avtale mellom to parter om å bytte fremtidige kontantstrømmer. For eksempel kan den ene parten betale den andre flytende rente, mens den selv mottar fast rente eller omvendt. 
Tillitsmann i et obligasjonslån er en fellesrepresentant for obligasjonseierne hvis hovedoppgave er å ivareta deres interesser og rettigheter overfor låntaker. Tillitsmann i det norske markedet er vanligvis Nordic Trustee. 
Total lånegjeld viser samlet lånegjeld som det rapporteres for. Samlet oversikt over lånene som inngår i rapporten finnes under kapittelet «stamdata». 
Total rente er lånets gjeldende kupong, dvs. referanserente med tillegg av kredittmargin. 
Valutakurs er prisen på et lands valuta målt mot andre lands valuta, for eksempel norske kroner per euro. 
Valutarisiko er risiko for potensielt tap i form av redusert markedsverdi som følge av fluktuasjoner i valutakursen. 
Vektet gjennomsnittsrente er volumvektet gjennomsnitt av kupongrenter for lån og rentebytteavtaler. 
Verdipapirsentralen (VPS) er en privat, selveiende institusjon, opprettet ved lov om verdipapirsentral, som driver et elektronisk rettighetsregister for aksjer, obligasjoner og andre finansielle instrumenter med i hovedsak norske utstedere.</a:t>
            </a:r>
            <a:endParaRPr lang="en-US" sz="900" b="0" i="0" u="none" strike="noStrike" dirty="0" err="1">
              <a:solidFill>
                <a:srgbClr val="000000"/>
              </a:solidFill>
              <a:latin typeface="Calibri" pitchFamily="34" charset="0"/>
              <a:ea typeface="Calibri" pitchFamily="34" charset="0"/>
            </a:endParaRPr>
          </a:p>
        </p:txBody>
      </p:sp>
      <p:sp>
        <p:nvSpPr>
          <p:cNvPr id="8" name="Rektangel 7"/>
          <p:cNvSpPr/>
          <p:nvPr/>
        </p:nvSpPr>
        <p:spPr bwMode="auto">
          <a:xfrm>
            <a:off x="540000" y="6773040"/>
            <a:ext cx="9612000" cy="246960"/>
          </a:xfrm>
          <a:prstGeom prst="rect">
            <a:avLst/>
          </a:prstGeom>
          <a:solidFill>
            <a:srgbClr val="EDEEEF"/>
          </a:solidFill>
        </p:spPr>
        <p:txBody>
          <a:bodyPr/>
          <a:lstStyle/>
          <a:p>
            <a:endParaRPr lang="nb-NO"/>
          </a:p>
        </p:txBody>
      </p:sp>
      <p:sp>
        <p:nvSpPr>
          <p:cNvPr id="9" name="Rektangel 8"/>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19</a:t>
            </a:r>
            <a:endParaRPr lang="en-US" sz="800" b="0" i="0" u="none" strike="noStrike" dirty="0" err="1">
              <a:solidFill>
                <a:srgbClr val="000000"/>
              </a:solidFill>
              <a:latin typeface="Calibri" pitchFamily="34" charset="0"/>
              <a:ea typeface="Calibri" pitchFamily="34" charset="0"/>
            </a:endParaRPr>
          </a:p>
        </p:txBody>
      </p:sp>
      <p:sp>
        <p:nvSpPr>
          <p:cNvPr id="10" name="Rektangel 9"/>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916560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69376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693760"/>
          </a:xfrm>
          <a:prstGeom prst="rect">
            <a:avLst/>
          </a:prstGeom>
          <a:noFill/>
        </p:spPr>
        <p:txBody>
          <a:bodyPr/>
          <a:lstStyle/>
          <a:p>
            <a:endParaRPr lang="nb-NO"/>
          </a:p>
        </p:txBody>
      </p:sp>
      <p:graphicFrame>
        <p:nvGraphicFramePr>
          <p:cNvPr id="5" name="Tabell 4"/>
          <p:cNvGraphicFramePr>
            <a:graphicFrameLocks noGrp="1"/>
          </p:cNvGraphicFramePr>
          <p:nvPr/>
        </p:nvGraphicFramePr>
        <p:xfrm>
          <a:off x="540000" y="540000"/>
          <a:ext cx="9612000" cy="735120"/>
        </p:xfrm>
        <a:graphic>
          <a:graphicData uri="http://schemas.openxmlformats.org/drawingml/2006/table">
            <a:tbl>
              <a:tblPr/>
              <a:tblGrid>
                <a:gridCol w="9612000">
                  <a:extLst>
                    <a:ext uri="{9D8B030D-6E8A-4147-A177-3AD203B41FA5}">
                      <a16:colId xmlns:a16="http://schemas.microsoft.com/office/drawing/2014/main" val="20000"/>
                    </a:ext>
                  </a:extLst>
                </a:gridCol>
              </a:tblGrid>
              <a:tr h="735120">
                <a:tc>
                  <a:txBody>
                    <a:bodyPr/>
                    <a:lstStyle/>
                    <a:p>
                      <a:pPr rtl="0"/>
                      <a:endParaRPr lang="en-US" sz="900" dirty="0"/>
                    </a:p>
                  </a:txBody>
                  <a:tcPr marL="20000" marR="20000" marT="0" marB="0">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nvGraphicFramePr>
        <p:xfrm>
          <a:off x="631440" y="540000"/>
          <a:ext cx="4000320" cy="735120"/>
        </p:xfrm>
        <a:graphic>
          <a:graphicData uri="http://schemas.openxmlformats.org/drawingml/2006/table">
            <a:tbl>
              <a:tblPr/>
              <a:tblGrid>
                <a:gridCol w="4000320">
                  <a:extLst>
                    <a:ext uri="{9D8B030D-6E8A-4147-A177-3AD203B41FA5}">
                      <a16:colId xmlns:a16="http://schemas.microsoft.com/office/drawing/2014/main" val="20000"/>
                    </a:ext>
                  </a:extLst>
                </a:gridCol>
              </a:tblGrid>
              <a:tr h="735120">
                <a:tc>
                  <a:txBody>
                    <a:bodyPr/>
                    <a:lstStyle/>
                    <a:p>
                      <a:pPr algn="l" rtl="0">
                        <a:lnSpc>
                          <a:spcPct val="95000"/>
                        </a:lnSpc>
                      </a:pPr>
                      <a:r>
                        <a:rPr sz="1800" b="1" i="0" u="none" strike="noStrike" dirty="0">
                          <a:solidFill>
                            <a:srgbClr val="000000"/>
                          </a:solidFill>
                          <a:latin typeface="Calibri" pitchFamily="34" charset="0"/>
                          <a:ea typeface="Calibri" pitchFamily="34" charset="0"/>
                          <a:cs typeface="Calibri" pitchFamily="34" charset="0"/>
                        </a:rPr>
                        <a:t>Innholdsfortegnelse
</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graphicFrame>
        <p:nvGraphicFramePr>
          <p:cNvPr id="7" name="Tabell 6"/>
          <p:cNvGraphicFramePr>
            <a:graphicFrameLocks noGrp="1"/>
          </p:cNvGraphicFramePr>
          <p:nvPr/>
        </p:nvGraphicFramePr>
        <p:xfrm>
          <a:off x="4631760" y="547200"/>
          <a:ext cx="5520240" cy="727920"/>
        </p:xfrm>
        <a:graphic>
          <a:graphicData uri="http://schemas.openxmlformats.org/drawingml/2006/table">
            <a:tbl>
              <a:tblPr/>
              <a:tblGrid>
                <a:gridCol w="5520240">
                  <a:extLst>
                    <a:ext uri="{9D8B030D-6E8A-4147-A177-3AD203B41FA5}">
                      <a16:colId xmlns:a16="http://schemas.microsoft.com/office/drawing/2014/main" val="20000"/>
                    </a:ext>
                  </a:extLst>
                </a:gridCol>
              </a:tblGrid>
              <a:tr h="727920">
                <a:tc>
                  <a:txBody>
                    <a:bodyPr/>
                    <a:lstStyle/>
                    <a:p>
                      <a:pPr algn="l" rtl="0">
                        <a:lnSpc>
                          <a:spcPct val="95000"/>
                        </a:lnSpc>
                      </a:pPr>
                      <a:r>
                        <a:rPr sz="1800" b="1" i="0" u="none" strike="noStrike" dirty="0">
                          <a:solidFill>
                            <a:srgbClr val="000000"/>
                          </a:solidFill>
                          <a:latin typeface="Calibri" pitchFamily="34" charset="0"/>
                          <a:ea typeface="Calibri" pitchFamily="34" charset="0"/>
                          <a:cs typeface="Calibri" pitchFamily="34" charset="0"/>
                        </a:rPr>
                        <a:t>Forbehold</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8" name="Rektangel 7"/>
          <p:cNvSpPr/>
          <p:nvPr/>
        </p:nvSpPr>
        <p:spPr bwMode="auto">
          <a:xfrm>
            <a:off x="540000" y="1275119"/>
            <a:ext cx="9612000" cy="4752720"/>
          </a:xfrm>
          <a:prstGeom prst="rect">
            <a:avLst/>
          </a:prstGeom>
          <a:noFill/>
        </p:spPr>
        <p:txBody>
          <a:bodyPr/>
          <a:lstStyle/>
          <a:p>
            <a:endParaRPr lang="nb-NO"/>
          </a:p>
        </p:txBody>
      </p:sp>
      <p:sp>
        <p:nvSpPr>
          <p:cNvPr id="9" name="Rektangel 8"/>
          <p:cNvSpPr/>
          <p:nvPr/>
        </p:nvSpPr>
        <p:spPr bwMode="auto">
          <a:xfrm>
            <a:off x="540000" y="1275119"/>
            <a:ext cx="9612000" cy="4546800"/>
          </a:xfrm>
          <a:prstGeom prst="rect">
            <a:avLst/>
          </a:prstGeom>
          <a:noFill/>
        </p:spPr>
        <p:txBody>
          <a:bodyPr/>
          <a:lstStyle/>
          <a:p>
            <a:endParaRPr lang="nb-NO"/>
          </a:p>
        </p:txBody>
      </p:sp>
      <p:sp>
        <p:nvSpPr>
          <p:cNvPr id="10" name="Rektangel 9"/>
          <p:cNvSpPr/>
          <p:nvPr/>
        </p:nvSpPr>
        <p:spPr bwMode="auto">
          <a:xfrm>
            <a:off x="4647600" y="1331640"/>
            <a:ext cx="5504400" cy="4490280"/>
          </a:xfrm>
          <a:prstGeom prst="rect">
            <a:avLst/>
          </a:prstGeom>
          <a:noFill/>
        </p:spPr>
        <p:txBody>
          <a:bodyPr horzOverflow="overflow" wrap="square" lIns="0" tIns="25559" rIns="2520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Denne rapporten er utarbeidet av Bergen Capital Management AS (heretter BCM) i samsvar med forskrift om finansforvaltning og kundens reglement for finansforvaltning. Rapporten baserer seg på kilder som vurderes som pålitelige, men BCM garanterer ikke at informasjonen i rapporten er presis eller fullstendig. 
Uttalelsene i rapporten reflekterer oppfatninger på det tidspunkt rapporten ble utarbeidet, og BCM forbeholder seg retten til å endre oppf
atninger uten varsel. 
Denne rapporten skal ikke forstås som et tilbud eller anbefaling om kjøp eller salg av finansielle instrumenter. BCM påtar seg intet ansvar for verken direkte eller indirekte tap eller utgifter som skyldes forståelsen av og/eller bruken av denne rapporten. 
Denne rapporten er kun ment å være til bruk for våre kunder, ikke for offentlig publikasjon eller distribusjon, men BCM tar dog ingen forbehold om kunders eventuelle offentliggjøring. Ansatte i BCM kan eie verdipapirer i selskaper som er omtalt i rapporten, og kan kjøpe eller selge slike verdipapirer iht. selskapets gjeldende retningslinjer.  
Rapporten er utarbeidet på et gitt tidspunkt, rentevilkår og risiko kan ha endret seg etter rapporteringsdato.
Historiske rentevilkår i porteføljer forvaltet av BCM er ingen garanti for fremtidig rentevilkår. Fremtidige rentevilkår vil blant annet avhenge av markedsutviklingen, konkurranseutsetting, kundens risikorammer, samt kostnader ved lån/verdipapirer. 
Rapporten inneholder kun gjeld som er forvaltet av BCM. Rapporten er utarbeidet på basis av opplysninger fra långivere, Stamdata og kunde, BCM kan ikke ta ansvar for riktigheten av informasjonen oppgitt fra tredjeparter. Ved reproduksjon eller annen bruk av rapporten bør rapporten i sin helhet vedlegges. 
BCM vil sjekke av status mot kundens finansreglement ved rapportering. Men BCM oppfordrer kunden til å foreta nødvendige kontroller, da det er kunden selv som er ansvarlig for at gjeldsporteføljen er i henhold til vedtatt reglement. Dersom BCM ikke mottar innvendinger mot rapporten innen 10 virkedager etter utsendt rapport anses rapporten som korrekt og akseptert av kunden.
BCM mottar ikke returprovisjon eller tilskyndelser fra tredjeparter og selskapets eneste inntektskilde er kunden. </a:t>
            </a:r>
            <a:endParaRPr lang="en-US" sz="900" b="0"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31440" y="1367640"/>
            <a:ext cx="3931920" cy="3162600"/>
          </a:xfrm>
          <a:prstGeom prst="rect">
            <a:avLst/>
          </a:prstGeom>
          <a:solidFill>
            <a:srgbClr val="FFFFFF"/>
          </a:solidFill>
        </p:spPr>
        <p:txBody>
          <a:bodyPr horzOverflow="overflow" wrap="square" lIns="0" tIns="0" rIns="0" bIns="0" rtlCol="0" anchor="t">
            <a:noAutofit/>
          </a:bodyPr>
          <a:lstStyle/>
          <a:p>
            <a:pPr algn="l" rtl="0">
              <a:lnSpc>
                <a:spcPct val="95000"/>
              </a:lnSpc>
            </a:pPr>
            <a:r>
              <a:rPr sz="1200" b="1" i="0" u="none" strike="noStrike" dirty="0">
                <a:solidFill>
                  <a:srgbClr val="004080"/>
                </a:solidFill>
                <a:latin typeface="Calibri" pitchFamily="34" charset="0"/>
                <a:ea typeface="Calibri" pitchFamily="34" charset="0"/>
                <a:cs typeface="Calibri" pitchFamily="34" charset="0"/>
              </a:rPr>
              <a:t>Side 3: Oppsummering og nøkkeltall – del I
Side 4: Oppsummering og nøkkeltall – del II                            Side 5: Fordeling rentebinding
Side 6: Finansreglementets krav og strategi
Side 7: Porteføljens rentebindingstid og renterisiko
Side 8: Porteføljens kapitalbinding og refinansieringsrisiko
Side 9: Utvikling i rentebindingstid
Side 10: Utvikling i gjennomsnittsrente
Side 11: Utvikling i lånegjeld			                                                          Side 12: Opptak av nye lån og refinansieringer i perioden
Side 13: Forfall og rentereguleringer i perioden
Side 14: Motpartsoversikt lån                                                     Side 15: Motpartsoversikt rentebytteavtaler
Side 16: Markedskommentar
Side 17: Ordliste, forklaringer og beregninger                         							                                                                                                          Appendiks I: Oversikt rentebetingelser og rentekostnader    Appendiks II: Stamdataoversikt
</a:t>
            </a:r>
            <a:endParaRPr lang="en-US" sz="1200" b="1" i="0" u="none" strike="noStrike" dirty="0" err="1">
              <a:solidFill>
                <a:srgbClr val="004080"/>
              </a:solidFill>
              <a:latin typeface="Calibri" pitchFamily="34" charset="0"/>
              <a:ea typeface="Calibri" pitchFamily="34" charset="0"/>
            </a:endParaRPr>
          </a:p>
        </p:txBody>
      </p:sp>
      <p:sp>
        <p:nvSpPr>
          <p:cNvPr id="12" name="Rektangel 11"/>
          <p:cNvSpPr/>
          <p:nvPr/>
        </p:nvSpPr>
        <p:spPr bwMode="auto">
          <a:xfrm>
            <a:off x="540000" y="5821920"/>
            <a:ext cx="9612000" cy="205920"/>
          </a:xfrm>
          <a:prstGeom prst="rect">
            <a:avLst/>
          </a:prstGeom>
          <a:noFill/>
        </p:spPr>
        <p:txBody>
          <a:bodyPr/>
          <a:lstStyle/>
          <a:p>
            <a:endParaRPr lang="nb-NO"/>
          </a:p>
        </p:txBody>
      </p:sp>
      <p:sp>
        <p:nvSpPr>
          <p:cNvPr id="13" name="Rektangel 12"/>
          <p:cNvSpPr/>
          <p:nvPr/>
        </p:nvSpPr>
        <p:spPr bwMode="auto">
          <a:xfrm>
            <a:off x="540000" y="6027840"/>
            <a:ext cx="9612000" cy="205920"/>
          </a:xfrm>
          <a:prstGeom prst="rect">
            <a:avLst/>
          </a:prstGeom>
          <a:noFill/>
        </p:spPr>
        <p:txBody>
          <a:bodyPr/>
          <a:lstStyle/>
          <a:p>
            <a:endParaRPr lang="nb-NO"/>
          </a:p>
        </p:txBody>
      </p:sp>
      <p:sp>
        <p:nvSpPr>
          <p:cNvPr id="14" name="Rektangel 13"/>
          <p:cNvSpPr/>
          <p:nvPr/>
        </p:nvSpPr>
        <p:spPr bwMode="auto">
          <a:xfrm>
            <a:off x="540000" y="6773040"/>
            <a:ext cx="9612000" cy="246960"/>
          </a:xfrm>
          <a:prstGeom prst="rect">
            <a:avLst/>
          </a:prstGeom>
          <a:solidFill>
            <a:srgbClr val="EDEEEF"/>
          </a:solidFill>
        </p:spPr>
        <p:txBody>
          <a:bodyPr/>
          <a:lstStyle/>
          <a:p>
            <a:endParaRPr lang="nb-NO"/>
          </a:p>
        </p:txBody>
      </p:sp>
      <p:sp>
        <p:nvSpPr>
          <p:cNvPr id="15" name="Rektangel 14"/>
          <p:cNvSpPr/>
          <p:nvPr/>
        </p:nvSpPr>
        <p:spPr bwMode="auto">
          <a:xfrm>
            <a:off x="6242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2</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3080" y="6773040"/>
            <a:ext cx="914400" cy="228600"/>
          </a:xfrm>
          <a:prstGeom prst="rect">
            <a:avLst/>
          </a:prstGeom>
          <a:blipFill>
            <a:blip r:embed="rId2"/>
            <a:stretch>
              <a:fillRect/>
            </a:stretch>
          </a:blipFill>
        </p:spPr>
        <p:txBody>
          <a:bodyPr/>
          <a:lstStyle/>
          <a:p>
            <a:endParaRPr lang="nb-NO"/>
          </a:p>
        </p:txBody>
      </p:sp>
      <p:sp>
        <p:nvSpPr>
          <p:cNvPr id="17" name="Rektangel 16"/>
          <p:cNvSpPr/>
          <p:nvPr/>
        </p:nvSpPr>
        <p:spPr bwMode="auto">
          <a:xfrm>
            <a:off x="1296360" y="6791400"/>
            <a:ext cx="568764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82084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820840"/>
          </a:xfrm>
          <a:prstGeom prst="rect">
            <a:avLst/>
          </a:prstGeom>
          <a:noFill/>
        </p:spPr>
        <p:txBody>
          <a:bodyPr/>
          <a:lstStyle/>
          <a:p>
            <a:endParaRPr lang="nb-NO"/>
          </a:p>
        </p:txBody>
      </p:sp>
      <p:sp>
        <p:nvSpPr>
          <p:cNvPr id="5" name="Rektangel 4"/>
          <p:cNvSpPr/>
          <p:nvPr/>
        </p:nvSpPr>
        <p:spPr bwMode="auto">
          <a:xfrm>
            <a:off x="540000" y="540000"/>
            <a:ext cx="9612000" cy="43164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7560" y="540000"/>
          <a:ext cx="9604440" cy="431640"/>
        </p:xfrm>
        <a:graphic>
          <a:graphicData uri="http://schemas.openxmlformats.org/drawingml/2006/table">
            <a:tbl>
              <a:tblPr/>
              <a:tblGrid>
                <a:gridCol w="9604440">
                  <a:extLst>
                    <a:ext uri="{9D8B030D-6E8A-4147-A177-3AD203B41FA5}">
                      <a16:colId xmlns:a16="http://schemas.microsoft.com/office/drawing/2014/main" val="20000"/>
                    </a:ext>
                  </a:extLst>
                </a:gridCol>
              </a:tblGrid>
              <a:tr h="43164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Oversikt rentebetingelser og rentekostnader</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971640"/>
            <a:ext cx="9612000" cy="3234960"/>
          </a:xfrm>
          <a:prstGeom prst="rect">
            <a:avLst/>
          </a:prstGeom>
          <a:noFill/>
        </p:spPr>
        <p:txBody>
          <a:bodyPr/>
          <a:lstStyle/>
          <a:p>
            <a:endParaRPr lang="nb-NO"/>
          </a:p>
        </p:txBody>
      </p:sp>
      <p:sp>
        <p:nvSpPr>
          <p:cNvPr id="8" name="Rektangel 7"/>
          <p:cNvSpPr/>
          <p:nvPr/>
        </p:nvSpPr>
        <p:spPr bwMode="auto">
          <a:xfrm>
            <a:off x="540000" y="971640"/>
            <a:ext cx="9612000" cy="297360"/>
          </a:xfrm>
          <a:prstGeom prst="rect">
            <a:avLst/>
          </a:prstGeom>
          <a:solidFill>
            <a:srgbClr val="538ED5"/>
          </a:solidFill>
        </p:spPr>
        <p:txBody>
          <a:bodyPr/>
          <a:lstStyle/>
          <a:p>
            <a:endParaRPr lang="nb-NO"/>
          </a:p>
        </p:txBody>
      </p:sp>
      <p:sp>
        <p:nvSpPr>
          <p:cNvPr id="9" name="Rektangel 8"/>
          <p:cNvSpPr/>
          <p:nvPr/>
        </p:nvSpPr>
        <p:spPr bwMode="auto">
          <a:xfrm>
            <a:off x="7704000" y="97164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10" name="Rektangel 9"/>
          <p:cNvSpPr/>
          <p:nvPr/>
        </p:nvSpPr>
        <p:spPr bwMode="auto">
          <a:xfrm>
            <a:off x="3348000" y="97164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11" name="Rektangel 10"/>
          <p:cNvSpPr/>
          <p:nvPr/>
        </p:nvSpPr>
        <p:spPr bwMode="auto">
          <a:xfrm>
            <a:off x="622440" y="97236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12" name="Rektangel 11"/>
          <p:cNvSpPr/>
          <p:nvPr/>
        </p:nvSpPr>
        <p:spPr bwMode="auto">
          <a:xfrm>
            <a:off x="1548000" y="97164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3" name="Rektangel 12"/>
          <p:cNvSpPr/>
          <p:nvPr/>
        </p:nvSpPr>
        <p:spPr bwMode="auto">
          <a:xfrm>
            <a:off x="5400000" y="97164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14" name="Rektangel 13"/>
          <p:cNvSpPr/>
          <p:nvPr/>
        </p:nvSpPr>
        <p:spPr bwMode="auto">
          <a:xfrm>
            <a:off x="6444000" y="97164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15" name="Rektangel 14"/>
          <p:cNvSpPr/>
          <p:nvPr/>
        </p:nvSpPr>
        <p:spPr bwMode="auto">
          <a:xfrm>
            <a:off x="9396000" y="97164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6" name="Rektangel 15"/>
          <p:cNvSpPr/>
          <p:nvPr/>
        </p:nvSpPr>
        <p:spPr bwMode="auto">
          <a:xfrm>
            <a:off x="547560" y="112752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Husbanken</a:t>
            </a:r>
            <a:endParaRPr lang="en-US" sz="900" b="1" i="0" u="none" strike="noStrike" dirty="0" err="1">
              <a:solidFill>
                <a:srgbClr val="000000"/>
              </a:solidFill>
              <a:latin typeface="Calibri" pitchFamily="34" charset="0"/>
              <a:ea typeface="Calibri" pitchFamily="34" charset="0"/>
            </a:endParaRPr>
          </a:p>
        </p:txBody>
      </p:sp>
      <p:sp>
        <p:nvSpPr>
          <p:cNvPr id="17" name="Rektangel 16"/>
          <p:cNvSpPr/>
          <p:nvPr/>
        </p:nvSpPr>
        <p:spPr bwMode="auto">
          <a:xfrm>
            <a:off x="4860000" y="97164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18" name="Rektangel 17"/>
          <p:cNvSpPr/>
          <p:nvPr/>
        </p:nvSpPr>
        <p:spPr bwMode="auto">
          <a:xfrm>
            <a:off x="7092000" y="97164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19" name="Rektangel 18"/>
          <p:cNvSpPr/>
          <p:nvPr/>
        </p:nvSpPr>
        <p:spPr bwMode="auto">
          <a:xfrm>
            <a:off x="8640000" y="97164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20" name="Rektangel 19"/>
          <p:cNvSpPr/>
          <p:nvPr/>
        </p:nvSpPr>
        <p:spPr bwMode="auto">
          <a:xfrm>
            <a:off x="540000" y="1269000"/>
            <a:ext cx="9612000" cy="159840"/>
          </a:xfrm>
          <a:prstGeom prst="rect">
            <a:avLst/>
          </a:prstGeom>
          <a:noFill/>
        </p:spPr>
        <p:txBody>
          <a:bodyPr/>
          <a:lstStyle/>
          <a:p>
            <a:endParaRPr lang="nb-NO"/>
          </a:p>
        </p:txBody>
      </p:sp>
      <p:sp>
        <p:nvSpPr>
          <p:cNvPr id="21" name="Rektangel 20"/>
          <p:cNvSpPr/>
          <p:nvPr/>
        </p:nvSpPr>
        <p:spPr bwMode="auto">
          <a:xfrm>
            <a:off x="3348000" y="12690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4464000" y="12690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367 211</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1548000" y="12690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11495680.10</a:t>
            </a:r>
            <a:endParaRPr lang="en-US" sz="900" b="0" i="0" u="none" strike="noStrike" dirty="0" err="1">
              <a:solidFill>
                <a:srgbClr val="000000"/>
              </a:solidFill>
              <a:latin typeface="Calibri" pitchFamily="34" charset="0"/>
              <a:ea typeface="Calibri" pitchFamily="34" charset="0"/>
            </a:endParaRPr>
          </a:p>
        </p:txBody>
      </p:sp>
      <p:sp>
        <p:nvSpPr>
          <p:cNvPr id="24" name="Rektangel 23"/>
          <p:cNvSpPr/>
          <p:nvPr/>
        </p:nvSpPr>
        <p:spPr bwMode="auto">
          <a:xfrm>
            <a:off x="622440" y="12690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5" name="Rektangel 24"/>
          <p:cNvSpPr/>
          <p:nvPr/>
        </p:nvSpPr>
        <p:spPr bwMode="auto">
          <a:xfrm>
            <a:off x="9396000" y="12690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0,03 %</a:t>
            </a:r>
            <a:endParaRPr lang="en-US" sz="900" b="0" i="0" u="none" strike="noStrike" dirty="0" err="1">
              <a:solidFill>
                <a:srgbClr val="000000"/>
              </a:solidFill>
              <a:latin typeface="Calibri" pitchFamily="34" charset="0"/>
              <a:ea typeface="Calibri" pitchFamily="34" charset="0"/>
            </a:endParaRPr>
          </a:p>
        </p:txBody>
      </p:sp>
      <p:sp>
        <p:nvSpPr>
          <p:cNvPr id="26" name="Rektangel 25"/>
          <p:cNvSpPr/>
          <p:nvPr/>
        </p:nvSpPr>
        <p:spPr bwMode="auto">
          <a:xfrm>
            <a:off x="7020000" y="12690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7776000" y="12690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6408000" y="12690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5364000" y="12690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-5 619</a:t>
            </a:r>
            <a:endParaRPr lang="en-US" sz="900" b="0" i="0" u="none" strike="noStrike" dirty="0" err="1">
              <a:solidFill>
                <a:srgbClr val="000000"/>
              </a:solidFill>
              <a:latin typeface="Calibri" pitchFamily="34" charset="0"/>
              <a:ea typeface="Calibri" pitchFamily="34" charset="0"/>
            </a:endParaRPr>
          </a:p>
        </p:txBody>
      </p:sp>
      <p:sp>
        <p:nvSpPr>
          <p:cNvPr id="30" name="Rektangel 29"/>
          <p:cNvSpPr/>
          <p:nvPr/>
        </p:nvSpPr>
        <p:spPr bwMode="auto">
          <a:xfrm>
            <a:off x="8388000" y="12690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12 452</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540000" y="1428840"/>
            <a:ext cx="9612000" cy="159840"/>
          </a:xfrm>
          <a:prstGeom prst="rect">
            <a:avLst/>
          </a:prstGeom>
          <a:noFill/>
        </p:spPr>
        <p:txBody>
          <a:bodyPr/>
          <a:lstStyle/>
          <a:p>
            <a:endParaRPr lang="nb-NO"/>
          </a:p>
        </p:txBody>
      </p:sp>
      <p:sp>
        <p:nvSpPr>
          <p:cNvPr id="32" name="Rektangel 31"/>
          <p:cNvSpPr/>
          <p:nvPr/>
        </p:nvSpPr>
        <p:spPr bwMode="auto">
          <a:xfrm>
            <a:off x="3348000" y="14288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33" name="Rektangel 32"/>
          <p:cNvSpPr/>
          <p:nvPr/>
        </p:nvSpPr>
        <p:spPr bwMode="auto">
          <a:xfrm>
            <a:off x="4464000" y="14288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2 249 966</a:t>
            </a:r>
            <a:endParaRPr lang="en-US" sz="900" b="0" i="0" u="none" strike="noStrike" dirty="0" err="1">
              <a:solidFill>
                <a:srgbClr val="000000"/>
              </a:solidFill>
              <a:latin typeface="Calibri" pitchFamily="34" charset="0"/>
              <a:ea typeface="Calibri" pitchFamily="34" charset="0"/>
            </a:endParaRPr>
          </a:p>
        </p:txBody>
      </p:sp>
      <p:sp>
        <p:nvSpPr>
          <p:cNvPr id="34" name="Rektangel 33"/>
          <p:cNvSpPr/>
          <p:nvPr/>
        </p:nvSpPr>
        <p:spPr bwMode="auto">
          <a:xfrm>
            <a:off x="1548000" y="14288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11520588.10</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622440" y="14288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9396000" y="14288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0,20 %</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7020000" y="14288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7776000" y="14288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39" name="Rektangel 38"/>
          <p:cNvSpPr/>
          <p:nvPr/>
        </p:nvSpPr>
        <p:spPr bwMode="auto">
          <a:xfrm>
            <a:off x="6408000" y="14288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40" name="Rektangel 39"/>
          <p:cNvSpPr/>
          <p:nvPr/>
        </p:nvSpPr>
        <p:spPr bwMode="auto">
          <a:xfrm>
            <a:off x="5364000" y="14288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-18 070</a:t>
            </a:r>
            <a:endParaRPr lang="en-US" sz="900" b="0" i="0" u="none" strike="noStrike" dirty="0" err="1">
              <a:solidFill>
                <a:srgbClr val="000000"/>
              </a:solidFill>
              <a:latin typeface="Calibri" pitchFamily="34" charset="0"/>
              <a:ea typeface="Calibri" pitchFamily="34" charset="0"/>
            </a:endParaRPr>
          </a:p>
        </p:txBody>
      </p:sp>
      <p:sp>
        <p:nvSpPr>
          <p:cNvPr id="41" name="Rektangel 40"/>
          <p:cNvSpPr/>
          <p:nvPr/>
        </p:nvSpPr>
        <p:spPr bwMode="auto">
          <a:xfrm>
            <a:off x="8388000" y="14288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75 981</a:t>
            </a:r>
            <a:endParaRPr lang="en-US" sz="900" b="0" i="0" u="none" strike="noStrike" dirty="0" err="1">
              <a:solidFill>
                <a:srgbClr val="000000"/>
              </a:solidFill>
              <a:latin typeface="Calibri" pitchFamily="34" charset="0"/>
              <a:ea typeface="Calibri" pitchFamily="34" charset="0"/>
            </a:endParaRPr>
          </a:p>
        </p:txBody>
      </p:sp>
      <p:sp>
        <p:nvSpPr>
          <p:cNvPr id="42" name="Rektangel 41"/>
          <p:cNvSpPr/>
          <p:nvPr/>
        </p:nvSpPr>
        <p:spPr bwMode="auto">
          <a:xfrm>
            <a:off x="540000" y="1588680"/>
            <a:ext cx="9612000" cy="159840"/>
          </a:xfrm>
          <a:prstGeom prst="rect">
            <a:avLst/>
          </a:prstGeom>
          <a:noFill/>
        </p:spPr>
        <p:txBody>
          <a:bodyPr/>
          <a:lstStyle/>
          <a:p>
            <a:endParaRPr lang="nb-NO"/>
          </a:p>
        </p:txBody>
      </p:sp>
      <p:sp>
        <p:nvSpPr>
          <p:cNvPr id="43" name="Rektangel 42"/>
          <p:cNvSpPr/>
          <p:nvPr/>
        </p:nvSpPr>
        <p:spPr bwMode="auto">
          <a:xfrm>
            <a:off x="3348000" y="15886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44" name="Rektangel 43"/>
          <p:cNvSpPr/>
          <p:nvPr/>
        </p:nvSpPr>
        <p:spPr bwMode="auto">
          <a:xfrm>
            <a:off x="4464000" y="15886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2 285 351</a:t>
            </a:r>
            <a:endParaRPr lang="en-US" sz="900" b="0" i="0" u="none" strike="noStrike" dirty="0" err="1">
              <a:solidFill>
                <a:srgbClr val="000000"/>
              </a:solidFill>
              <a:latin typeface="Calibri" pitchFamily="34" charset="0"/>
              <a:ea typeface="Calibri" pitchFamily="34" charset="0"/>
            </a:endParaRPr>
          </a:p>
        </p:txBody>
      </p:sp>
      <p:sp>
        <p:nvSpPr>
          <p:cNvPr id="45" name="Rektangel 44"/>
          <p:cNvSpPr/>
          <p:nvPr/>
        </p:nvSpPr>
        <p:spPr bwMode="auto">
          <a:xfrm>
            <a:off x="1548000" y="15886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11520588.40</a:t>
            </a:r>
            <a:endParaRPr lang="en-US" sz="900" b="0" i="0" u="none" strike="noStrike" dirty="0" err="1">
              <a:solidFill>
                <a:srgbClr val="000000"/>
              </a:solidFill>
              <a:latin typeface="Calibri" pitchFamily="34" charset="0"/>
              <a:ea typeface="Calibri" pitchFamily="34" charset="0"/>
            </a:endParaRPr>
          </a:p>
        </p:txBody>
      </p:sp>
      <p:sp>
        <p:nvSpPr>
          <p:cNvPr id="46" name="Rektangel 45"/>
          <p:cNvSpPr/>
          <p:nvPr/>
        </p:nvSpPr>
        <p:spPr bwMode="auto">
          <a:xfrm>
            <a:off x="622440" y="15886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47" name="Rektangel 46"/>
          <p:cNvSpPr/>
          <p:nvPr/>
        </p:nvSpPr>
        <p:spPr bwMode="auto">
          <a:xfrm>
            <a:off x="9396000" y="15886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48" name="Rektangel 47"/>
          <p:cNvSpPr/>
          <p:nvPr/>
        </p:nvSpPr>
        <p:spPr bwMode="auto">
          <a:xfrm>
            <a:off x="7020000" y="15886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49" name="Rektangel 48"/>
          <p:cNvSpPr/>
          <p:nvPr/>
        </p:nvSpPr>
        <p:spPr bwMode="auto">
          <a:xfrm>
            <a:off x="7776000" y="15886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50" name="Rektangel 49"/>
          <p:cNvSpPr/>
          <p:nvPr/>
        </p:nvSpPr>
        <p:spPr bwMode="auto">
          <a:xfrm>
            <a:off x="6408000" y="15886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51" name="Rektangel 50"/>
          <p:cNvSpPr/>
          <p:nvPr/>
        </p:nvSpPr>
        <p:spPr bwMode="auto">
          <a:xfrm>
            <a:off x="5364000" y="15886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-18 354</a:t>
            </a:r>
            <a:endParaRPr lang="en-US" sz="900" b="0" i="0" u="none" strike="noStrike" dirty="0" err="1">
              <a:solidFill>
                <a:srgbClr val="000000"/>
              </a:solidFill>
              <a:latin typeface="Calibri" pitchFamily="34" charset="0"/>
              <a:ea typeface="Calibri" pitchFamily="34" charset="0"/>
            </a:endParaRPr>
          </a:p>
        </p:txBody>
      </p:sp>
      <p:sp>
        <p:nvSpPr>
          <p:cNvPr id="52" name="Rektangel 51"/>
          <p:cNvSpPr/>
          <p:nvPr/>
        </p:nvSpPr>
        <p:spPr bwMode="auto">
          <a:xfrm>
            <a:off x="8388000" y="15886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77 176</a:t>
            </a:r>
            <a:endParaRPr lang="en-US" sz="900" b="0" i="0" u="none" strike="noStrike" dirty="0" err="1">
              <a:solidFill>
                <a:srgbClr val="000000"/>
              </a:solidFill>
              <a:latin typeface="Calibri" pitchFamily="34" charset="0"/>
              <a:ea typeface="Calibri" pitchFamily="34" charset="0"/>
            </a:endParaRPr>
          </a:p>
        </p:txBody>
      </p:sp>
      <p:sp>
        <p:nvSpPr>
          <p:cNvPr id="53" name="Rektangel 52"/>
          <p:cNvSpPr/>
          <p:nvPr/>
        </p:nvSpPr>
        <p:spPr bwMode="auto">
          <a:xfrm>
            <a:off x="540000" y="1748520"/>
            <a:ext cx="9612000" cy="159840"/>
          </a:xfrm>
          <a:prstGeom prst="rect">
            <a:avLst/>
          </a:prstGeom>
          <a:noFill/>
        </p:spPr>
        <p:txBody>
          <a:bodyPr/>
          <a:lstStyle/>
          <a:p>
            <a:endParaRPr lang="nb-NO"/>
          </a:p>
        </p:txBody>
      </p:sp>
      <p:sp>
        <p:nvSpPr>
          <p:cNvPr id="54" name="Rektangel 53"/>
          <p:cNvSpPr/>
          <p:nvPr/>
        </p:nvSpPr>
        <p:spPr bwMode="auto">
          <a:xfrm>
            <a:off x="3348000" y="174852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4464000" y="174852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2 294 250</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1548000" y="174852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11520588.50</a:t>
            </a:r>
            <a:endParaRPr lang="en-US" sz="900" b="0" i="0" u="none" strike="noStrike" dirty="0" err="1">
              <a:solidFill>
                <a:srgbClr val="000000"/>
              </a:solidFill>
              <a:latin typeface="Calibri" pitchFamily="34" charset="0"/>
              <a:ea typeface="Calibri" pitchFamily="34" charset="0"/>
            </a:endParaRPr>
          </a:p>
        </p:txBody>
      </p:sp>
      <p:sp>
        <p:nvSpPr>
          <p:cNvPr id="57" name="Rektangel 56"/>
          <p:cNvSpPr/>
          <p:nvPr/>
        </p:nvSpPr>
        <p:spPr bwMode="auto">
          <a:xfrm>
            <a:off x="622440" y="174852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58" name="Rektangel 57"/>
          <p:cNvSpPr/>
          <p:nvPr/>
        </p:nvSpPr>
        <p:spPr bwMode="auto">
          <a:xfrm>
            <a:off x="9396000" y="174852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59" name="Rektangel 58"/>
          <p:cNvSpPr/>
          <p:nvPr/>
        </p:nvSpPr>
        <p:spPr bwMode="auto">
          <a:xfrm>
            <a:off x="7020000" y="174852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7776000" y="174852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6408000" y="174852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62" name="Rektangel 61"/>
          <p:cNvSpPr/>
          <p:nvPr/>
        </p:nvSpPr>
        <p:spPr bwMode="auto">
          <a:xfrm>
            <a:off x="5364000" y="174852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-18 426</a:t>
            </a:r>
            <a:endParaRPr lang="en-US" sz="900" b="0" i="0" u="none" strike="noStrike" dirty="0" err="1">
              <a:solidFill>
                <a:srgbClr val="000000"/>
              </a:solidFill>
              <a:latin typeface="Calibri" pitchFamily="34" charset="0"/>
              <a:ea typeface="Calibri" pitchFamily="34" charset="0"/>
            </a:endParaRPr>
          </a:p>
        </p:txBody>
      </p:sp>
      <p:sp>
        <p:nvSpPr>
          <p:cNvPr id="63" name="Rektangel 62"/>
          <p:cNvSpPr/>
          <p:nvPr/>
        </p:nvSpPr>
        <p:spPr bwMode="auto">
          <a:xfrm>
            <a:off x="8388000" y="174852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77 477</a:t>
            </a:r>
            <a:endParaRPr lang="en-US" sz="900" b="0" i="0" u="none" strike="noStrike" dirty="0" err="1">
              <a:solidFill>
                <a:srgbClr val="000000"/>
              </a:solidFill>
              <a:latin typeface="Calibri" pitchFamily="34" charset="0"/>
              <a:ea typeface="Calibri" pitchFamily="34" charset="0"/>
            </a:endParaRPr>
          </a:p>
        </p:txBody>
      </p:sp>
      <p:sp>
        <p:nvSpPr>
          <p:cNvPr id="64" name="Rektangel 63"/>
          <p:cNvSpPr/>
          <p:nvPr/>
        </p:nvSpPr>
        <p:spPr bwMode="auto">
          <a:xfrm>
            <a:off x="540000" y="1908360"/>
            <a:ext cx="9612000" cy="159840"/>
          </a:xfrm>
          <a:prstGeom prst="rect">
            <a:avLst/>
          </a:prstGeom>
          <a:noFill/>
        </p:spPr>
        <p:txBody>
          <a:bodyPr/>
          <a:lstStyle/>
          <a:p>
            <a:endParaRPr lang="nb-NO"/>
          </a:p>
        </p:txBody>
      </p:sp>
      <p:sp>
        <p:nvSpPr>
          <p:cNvPr id="65" name="Rektangel 64"/>
          <p:cNvSpPr/>
          <p:nvPr/>
        </p:nvSpPr>
        <p:spPr bwMode="auto">
          <a:xfrm>
            <a:off x="3348000" y="19083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66" name="Rektangel 65"/>
          <p:cNvSpPr/>
          <p:nvPr/>
        </p:nvSpPr>
        <p:spPr bwMode="auto">
          <a:xfrm>
            <a:off x="4464000" y="19083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2 354 033</a:t>
            </a:r>
            <a:endParaRPr lang="en-US" sz="900" b="0" i="0" u="none" strike="noStrike" dirty="0" err="1">
              <a:solidFill>
                <a:srgbClr val="000000"/>
              </a:solidFill>
              <a:latin typeface="Calibri" pitchFamily="34" charset="0"/>
              <a:ea typeface="Calibri" pitchFamily="34" charset="0"/>
            </a:endParaRPr>
          </a:p>
        </p:txBody>
      </p:sp>
      <p:sp>
        <p:nvSpPr>
          <p:cNvPr id="67" name="Rektangel 66"/>
          <p:cNvSpPr/>
          <p:nvPr/>
        </p:nvSpPr>
        <p:spPr bwMode="auto">
          <a:xfrm>
            <a:off x="1548000" y="19083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11520595.30</a:t>
            </a:r>
            <a:endParaRPr lang="en-US" sz="900" b="0" i="0" u="none" strike="noStrike" dirty="0" err="1">
              <a:solidFill>
                <a:srgbClr val="000000"/>
              </a:solidFill>
              <a:latin typeface="Calibri" pitchFamily="34" charset="0"/>
              <a:ea typeface="Calibri" pitchFamily="34" charset="0"/>
            </a:endParaRPr>
          </a:p>
        </p:txBody>
      </p:sp>
      <p:sp>
        <p:nvSpPr>
          <p:cNvPr id="68" name="Rektangel 67"/>
          <p:cNvSpPr/>
          <p:nvPr/>
        </p:nvSpPr>
        <p:spPr bwMode="auto">
          <a:xfrm>
            <a:off x="622440" y="19083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69" name="Rektangel 68"/>
          <p:cNvSpPr/>
          <p:nvPr/>
        </p:nvSpPr>
        <p:spPr bwMode="auto">
          <a:xfrm>
            <a:off x="9396000" y="19083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70" name="Rektangel 69"/>
          <p:cNvSpPr/>
          <p:nvPr/>
        </p:nvSpPr>
        <p:spPr bwMode="auto">
          <a:xfrm>
            <a:off x="7020000" y="19083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71" name="Rektangel 70"/>
          <p:cNvSpPr/>
          <p:nvPr/>
        </p:nvSpPr>
        <p:spPr bwMode="auto">
          <a:xfrm>
            <a:off x="7776000" y="19083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72" name="Rektangel 71"/>
          <p:cNvSpPr/>
          <p:nvPr/>
        </p:nvSpPr>
        <p:spPr bwMode="auto">
          <a:xfrm>
            <a:off x="6408000" y="19083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73" name="Rektangel 72"/>
          <p:cNvSpPr/>
          <p:nvPr/>
        </p:nvSpPr>
        <p:spPr bwMode="auto">
          <a:xfrm>
            <a:off x="5364000" y="19083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-30 657</a:t>
            </a:r>
            <a:endParaRPr lang="en-US" sz="900" b="0" i="0" u="none" strike="noStrike" dirty="0" err="1">
              <a:solidFill>
                <a:srgbClr val="000000"/>
              </a:solidFill>
              <a:latin typeface="Calibri" pitchFamily="34" charset="0"/>
              <a:ea typeface="Calibri" pitchFamily="34" charset="0"/>
            </a:endParaRPr>
          </a:p>
        </p:txBody>
      </p:sp>
      <p:sp>
        <p:nvSpPr>
          <p:cNvPr id="74" name="Rektangel 73"/>
          <p:cNvSpPr/>
          <p:nvPr/>
        </p:nvSpPr>
        <p:spPr bwMode="auto">
          <a:xfrm>
            <a:off x="8388000" y="19083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79 825</a:t>
            </a:r>
            <a:endParaRPr lang="en-US" sz="900" b="0" i="0" u="none" strike="noStrike" dirty="0" err="1">
              <a:solidFill>
                <a:srgbClr val="000000"/>
              </a:solidFill>
              <a:latin typeface="Calibri" pitchFamily="34" charset="0"/>
              <a:ea typeface="Calibri" pitchFamily="34" charset="0"/>
            </a:endParaRPr>
          </a:p>
        </p:txBody>
      </p:sp>
      <p:sp>
        <p:nvSpPr>
          <p:cNvPr id="75" name="Rektangel 74"/>
          <p:cNvSpPr/>
          <p:nvPr/>
        </p:nvSpPr>
        <p:spPr bwMode="auto">
          <a:xfrm>
            <a:off x="540000" y="2068200"/>
            <a:ext cx="9612000" cy="159840"/>
          </a:xfrm>
          <a:prstGeom prst="rect">
            <a:avLst/>
          </a:prstGeom>
          <a:noFill/>
        </p:spPr>
        <p:txBody>
          <a:bodyPr/>
          <a:lstStyle/>
          <a:p>
            <a:endParaRPr lang="nb-NO"/>
          </a:p>
        </p:txBody>
      </p:sp>
      <p:sp>
        <p:nvSpPr>
          <p:cNvPr id="76" name="Rektangel 75"/>
          <p:cNvSpPr/>
          <p:nvPr/>
        </p:nvSpPr>
        <p:spPr bwMode="auto">
          <a:xfrm>
            <a:off x="3348000" y="20682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77" name="Rektangel 76"/>
          <p:cNvSpPr/>
          <p:nvPr/>
        </p:nvSpPr>
        <p:spPr bwMode="auto">
          <a:xfrm>
            <a:off x="4464000" y="20682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10 340 930</a:t>
            </a:r>
            <a:endParaRPr lang="en-US" sz="900" b="0" i="0" u="none" strike="noStrike" dirty="0" err="1">
              <a:solidFill>
                <a:srgbClr val="000000"/>
              </a:solidFill>
              <a:latin typeface="Calibri" pitchFamily="34" charset="0"/>
              <a:ea typeface="Calibri" pitchFamily="34" charset="0"/>
            </a:endParaRPr>
          </a:p>
        </p:txBody>
      </p:sp>
      <p:sp>
        <p:nvSpPr>
          <p:cNvPr id="78" name="Rektangel 77"/>
          <p:cNvSpPr/>
          <p:nvPr/>
        </p:nvSpPr>
        <p:spPr bwMode="auto">
          <a:xfrm>
            <a:off x="1548000" y="20682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11524182</a:t>
            </a:r>
            <a:endParaRPr lang="en-US" sz="900" b="0" i="0" u="none" strike="noStrike" dirty="0" err="1">
              <a:solidFill>
                <a:srgbClr val="000000"/>
              </a:solidFill>
              <a:latin typeface="Calibri" pitchFamily="34" charset="0"/>
              <a:ea typeface="Calibri" pitchFamily="34" charset="0"/>
            </a:endParaRPr>
          </a:p>
        </p:txBody>
      </p:sp>
      <p:sp>
        <p:nvSpPr>
          <p:cNvPr id="79" name="Rektangel 78"/>
          <p:cNvSpPr/>
          <p:nvPr/>
        </p:nvSpPr>
        <p:spPr bwMode="auto">
          <a:xfrm>
            <a:off x="622440" y="20682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80" name="Rektangel 79"/>
          <p:cNvSpPr/>
          <p:nvPr/>
        </p:nvSpPr>
        <p:spPr bwMode="auto">
          <a:xfrm>
            <a:off x="9396000" y="20682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0,93 %</a:t>
            </a:r>
            <a:endParaRPr lang="en-US" sz="900" b="0" i="0" u="none" strike="noStrike" dirty="0" err="1">
              <a:solidFill>
                <a:srgbClr val="000000"/>
              </a:solidFill>
              <a:latin typeface="Calibri" pitchFamily="34" charset="0"/>
              <a:ea typeface="Calibri" pitchFamily="34" charset="0"/>
            </a:endParaRPr>
          </a:p>
        </p:txBody>
      </p:sp>
      <p:sp>
        <p:nvSpPr>
          <p:cNvPr id="81" name="Rektangel 80"/>
          <p:cNvSpPr/>
          <p:nvPr/>
        </p:nvSpPr>
        <p:spPr bwMode="auto">
          <a:xfrm>
            <a:off x="7020000" y="20682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82" name="Rektangel 81"/>
          <p:cNvSpPr/>
          <p:nvPr/>
        </p:nvSpPr>
        <p:spPr bwMode="auto">
          <a:xfrm>
            <a:off x="7776000" y="20682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83" name="Rektangel 82"/>
          <p:cNvSpPr/>
          <p:nvPr/>
        </p:nvSpPr>
        <p:spPr bwMode="auto">
          <a:xfrm>
            <a:off x="6408000" y="20682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84" name="Rektangel 83"/>
          <p:cNvSpPr/>
          <p:nvPr/>
        </p:nvSpPr>
        <p:spPr bwMode="auto">
          <a:xfrm>
            <a:off x="5364000" y="20682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-134 673</a:t>
            </a:r>
            <a:endParaRPr lang="en-US" sz="900" b="0" i="0" u="none" strike="noStrike" dirty="0" err="1">
              <a:solidFill>
                <a:srgbClr val="000000"/>
              </a:solidFill>
              <a:latin typeface="Calibri" pitchFamily="34" charset="0"/>
              <a:ea typeface="Calibri" pitchFamily="34" charset="0"/>
            </a:endParaRPr>
          </a:p>
        </p:txBody>
      </p:sp>
      <p:sp>
        <p:nvSpPr>
          <p:cNvPr id="85" name="Rektangel 84"/>
          <p:cNvSpPr/>
          <p:nvPr/>
        </p:nvSpPr>
        <p:spPr bwMode="auto">
          <a:xfrm>
            <a:off x="8388000" y="20682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350 661</a:t>
            </a:r>
            <a:endParaRPr lang="en-US" sz="900" b="0" i="0" u="none" strike="noStrike" dirty="0" err="1">
              <a:solidFill>
                <a:srgbClr val="000000"/>
              </a:solidFill>
              <a:latin typeface="Calibri" pitchFamily="34" charset="0"/>
              <a:ea typeface="Calibri" pitchFamily="34" charset="0"/>
            </a:endParaRPr>
          </a:p>
        </p:txBody>
      </p:sp>
      <p:sp>
        <p:nvSpPr>
          <p:cNvPr id="86" name="Rektangel 85"/>
          <p:cNvSpPr/>
          <p:nvPr/>
        </p:nvSpPr>
        <p:spPr bwMode="auto">
          <a:xfrm>
            <a:off x="540000" y="2228040"/>
            <a:ext cx="9612000" cy="159840"/>
          </a:xfrm>
          <a:prstGeom prst="rect">
            <a:avLst/>
          </a:prstGeom>
          <a:noFill/>
        </p:spPr>
        <p:txBody>
          <a:bodyPr/>
          <a:lstStyle/>
          <a:p>
            <a:endParaRPr lang="nb-NO"/>
          </a:p>
        </p:txBody>
      </p:sp>
      <p:sp>
        <p:nvSpPr>
          <p:cNvPr id="87" name="Rektangel 86"/>
          <p:cNvSpPr/>
          <p:nvPr/>
        </p:nvSpPr>
        <p:spPr bwMode="auto">
          <a:xfrm>
            <a:off x="3348000" y="22280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88" name="Rektangel 87"/>
          <p:cNvSpPr/>
          <p:nvPr/>
        </p:nvSpPr>
        <p:spPr bwMode="auto">
          <a:xfrm>
            <a:off x="4464000" y="22280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3 892 861</a:t>
            </a:r>
            <a:endParaRPr lang="en-US" sz="900" b="0" i="0" u="none" strike="noStrike" dirty="0" err="1">
              <a:solidFill>
                <a:srgbClr val="000000"/>
              </a:solidFill>
              <a:latin typeface="Calibri" pitchFamily="34" charset="0"/>
              <a:ea typeface="Calibri" pitchFamily="34" charset="0"/>
            </a:endParaRPr>
          </a:p>
        </p:txBody>
      </p:sp>
      <p:sp>
        <p:nvSpPr>
          <p:cNvPr id="89" name="Rektangel 88"/>
          <p:cNvSpPr/>
          <p:nvPr/>
        </p:nvSpPr>
        <p:spPr bwMode="auto">
          <a:xfrm>
            <a:off x="1548000" y="22280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11528856</a:t>
            </a:r>
            <a:endParaRPr lang="en-US" sz="900" b="0" i="0" u="none" strike="noStrike" dirty="0" err="1">
              <a:solidFill>
                <a:srgbClr val="000000"/>
              </a:solidFill>
              <a:latin typeface="Calibri" pitchFamily="34" charset="0"/>
              <a:ea typeface="Calibri" pitchFamily="34" charset="0"/>
            </a:endParaRPr>
          </a:p>
        </p:txBody>
      </p:sp>
      <p:sp>
        <p:nvSpPr>
          <p:cNvPr id="90" name="Rektangel 89"/>
          <p:cNvSpPr/>
          <p:nvPr/>
        </p:nvSpPr>
        <p:spPr bwMode="auto">
          <a:xfrm>
            <a:off x="622440" y="22280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91" name="Rektangel 90"/>
          <p:cNvSpPr/>
          <p:nvPr/>
        </p:nvSpPr>
        <p:spPr bwMode="auto">
          <a:xfrm>
            <a:off x="9396000" y="22280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0,35 %</a:t>
            </a:r>
            <a:endParaRPr lang="en-US" sz="900" b="0" i="0" u="none" strike="noStrike" dirty="0" err="1">
              <a:solidFill>
                <a:srgbClr val="000000"/>
              </a:solidFill>
              <a:latin typeface="Calibri" pitchFamily="34" charset="0"/>
              <a:ea typeface="Calibri" pitchFamily="34" charset="0"/>
            </a:endParaRPr>
          </a:p>
        </p:txBody>
      </p:sp>
      <p:sp>
        <p:nvSpPr>
          <p:cNvPr id="92" name="Rektangel 91"/>
          <p:cNvSpPr/>
          <p:nvPr/>
        </p:nvSpPr>
        <p:spPr bwMode="auto">
          <a:xfrm>
            <a:off x="7020000" y="22280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93" name="Rektangel 92"/>
          <p:cNvSpPr/>
          <p:nvPr/>
        </p:nvSpPr>
        <p:spPr bwMode="auto">
          <a:xfrm>
            <a:off x="7776000" y="22280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94" name="Rektangel 93"/>
          <p:cNvSpPr/>
          <p:nvPr/>
        </p:nvSpPr>
        <p:spPr bwMode="auto">
          <a:xfrm>
            <a:off x="6408000" y="22280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95" name="Rektangel 94"/>
          <p:cNvSpPr/>
          <p:nvPr/>
        </p:nvSpPr>
        <p:spPr bwMode="auto">
          <a:xfrm>
            <a:off x="5364000" y="22280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-50 698</a:t>
            </a:r>
            <a:endParaRPr lang="en-US" sz="900" b="0" i="0" u="none" strike="noStrike" dirty="0" err="1">
              <a:solidFill>
                <a:srgbClr val="000000"/>
              </a:solidFill>
              <a:latin typeface="Calibri" pitchFamily="34" charset="0"/>
              <a:ea typeface="Calibri" pitchFamily="34" charset="0"/>
            </a:endParaRPr>
          </a:p>
        </p:txBody>
      </p:sp>
      <p:sp>
        <p:nvSpPr>
          <p:cNvPr id="96" name="Rektangel 95"/>
          <p:cNvSpPr/>
          <p:nvPr/>
        </p:nvSpPr>
        <p:spPr bwMode="auto">
          <a:xfrm>
            <a:off x="8388000" y="22280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132 007</a:t>
            </a:r>
            <a:endParaRPr lang="en-US" sz="900" b="0" i="0" u="none" strike="noStrike" dirty="0" err="1">
              <a:solidFill>
                <a:srgbClr val="000000"/>
              </a:solidFill>
              <a:latin typeface="Calibri" pitchFamily="34" charset="0"/>
              <a:ea typeface="Calibri" pitchFamily="34" charset="0"/>
            </a:endParaRPr>
          </a:p>
        </p:txBody>
      </p:sp>
      <p:sp>
        <p:nvSpPr>
          <p:cNvPr id="97" name="Rektangel 96"/>
          <p:cNvSpPr/>
          <p:nvPr/>
        </p:nvSpPr>
        <p:spPr bwMode="auto">
          <a:xfrm>
            <a:off x="540000" y="2387880"/>
            <a:ext cx="9612000" cy="159840"/>
          </a:xfrm>
          <a:prstGeom prst="rect">
            <a:avLst/>
          </a:prstGeom>
          <a:noFill/>
        </p:spPr>
        <p:txBody>
          <a:bodyPr/>
          <a:lstStyle/>
          <a:p>
            <a:endParaRPr lang="nb-NO"/>
          </a:p>
        </p:txBody>
      </p:sp>
      <p:sp>
        <p:nvSpPr>
          <p:cNvPr id="98" name="Rektangel 97"/>
          <p:cNvSpPr/>
          <p:nvPr/>
        </p:nvSpPr>
        <p:spPr bwMode="auto">
          <a:xfrm>
            <a:off x="3348000" y="23878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99" name="Rektangel 98"/>
          <p:cNvSpPr/>
          <p:nvPr/>
        </p:nvSpPr>
        <p:spPr bwMode="auto">
          <a:xfrm>
            <a:off x="4464000" y="23878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2 874 466</a:t>
            </a:r>
            <a:endParaRPr lang="en-US" sz="900" b="0" i="0" u="none" strike="noStrike" dirty="0" err="1">
              <a:solidFill>
                <a:srgbClr val="000000"/>
              </a:solidFill>
              <a:latin typeface="Calibri" pitchFamily="34" charset="0"/>
              <a:ea typeface="Calibri" pitchFamily="34" charset="0"/>
            </a:endParaRPr>
          </a:p>
        </p:txBody>
      </p:sp>
      <p:sp>
        <p:nvSpPr>
          <p:cNvPr id="100" name="Rektangel 99"/>
          <p:cNvSpPr/>
          <p:nvPr/>
        </p:nvSpPr>
        <p:spPr bwMode="auto">
          <a:xfrm>
            <a:off x="1548000" y="23878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11532000</a:t>
            </a:r>
            <a:endParaRPr lang="en-US" sz="900" b="0" i="0" u="none" strike="noStrike" dirty="0" err="1">
              <a:solidFill>
                <a:srgbClr val="000000"/>
              </a:solidFill>
              <a:latin typeface="Calibri" pitchFamily="34" charset="0"/>
              <a:ea typeface="Calibri" pitchFamily="34" charset="0"/>
            </a:endParaRPr>
          </a:p>
        </p:txBody>
      </p:sp>
      <p:sp>
        <p:nvSpPr>
          <p:cNvPr id="101" name="Rektangel 100"/>
          <p:cNvSpPr/>
          <p:nvPr/>
        </p:nvSpPr>
        <p:spPr bwMode="auto">
          <a:xfrm>
            <a:off x="622440" y="23878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02" name="Rektangel 101"/>
          <p:cNvSpPr/>
          <p:nvPr/>
        </p:nvSpPr>
        <p:spPr bwMode="auto">
          <a:xfrm>
            <a:off x="9396000" y="23878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0,26 %</a:t>
            </a:r>
            <a:endParaRPr lang="en-US" sz="900" b="0" i="0" u="none" strike="noStrike" dirty="0" err="1">
              <a:solidFill>
                <a:srgbClr val="000000"/>
              </a:solidFill>
              <a:latin typeface="Calibri" pitchFamily="34" charset="0"/>
              <a:ea typeface="Calibri" pitchFamily="34" charset="0"/>
            </a:endParaRPr>
          </a:p>
        </p:txBody>
      </p:sp>
      <p:sp>
        <p:nvSpPr>
          <p:cNvPr id="103" name="Rektangel 102"/>
          <p:cNvSpPr/>
          <p:nvPr/>
        </p:nvSpPr>
        <p:spPr bwMode="auto">
          <a:xfrm>
            <a:off x="7020000" y="23878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04" name="Rektangel 103"/>
          <p:cNvSpPr/>
          <p:nvPr/>
        </p:nvSpPr>
        <p:spPr bwMode="auto">
          <a:xfrm>
            <a:off x="7776000" y="23878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05" name="Rektangel 104"/>
          <p:cNvSpPr/>
          <p:nvPr/>
        </p:nvSpPr>
        <p:spPr bwMode="auto">
          <a:xfrm>
            <a:off x="6408000" y="23878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06" name="Rektangel 105"/>
          <p:cNvSpPr/>
          <p:nvPr/>
        </p:nvSpPr>
        <p:spPr bwMode="auto">
          <a:xfrm>
            <a:off x="5364000" y="23878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-30 189</a:t>
            </a:r>
            <a:endParaRPr lang="en-US" sz="900" b="0" i="0" u="none" strike="noStrike" dirty="0" err="1">
              <a:solidFill>
                <a:srgbClr val="000000"/>
              </a:solidFill>
              <a:latin typeface="Calibri" pitchFamily="34" charset="0"/>
              <a:ea typeface="Calibri" pitchFamily="34" charset="0"/>
            </a:endParaRPr>
          </a:p>
        </p:txBody>
      </p:sp>
      <p:sp>
        <p:nvSpPr>
          <p:cNvPr id="107" name="Rektangel 106"/>
          <p:cNvSpPr/>
          <p:nvPr/>
        </p:nvSpPr>
        <p:spPr bwMode="auto">
          <a:xfrm>
            <a:off x="8388000" y="23878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97 473</a:t>
            </a:r>
            <a:endParaRPr lang="en-US" sz="900" b="0" i="0" u="none" strike="noStrike" dirty="0" err="1">
              <a:solidFill>
                <a:srgbClr val="000000"/>
              </a:solidFill>
              <a:latin typeface="Calibri" pitchFamily="34" charset="0"/>
              <a:ea typeface="Calibri" pitchFamily="34" charset="0"/>
            </a:endParaRPr>
          </a:p>
        </p:txBody>
      </p:sp>
      <p:sp>
        <p:nvSpPr>
          <p:cNvPr id="108" name="Rektangel 107"/>
          <p:cNvSpPr/>
          <p:nvPr/>
        </p:nvSpPr>
        <p:spPr bwMode="auto">
          <a:xfrm>
            <a:off x="540000" y="2547720"/>
            <a:ext cx="9612000" cy="159840"/>
          </a:xfrm>
          <a:prstGeom prst="rect">
            <a:avLst/>
          </a:prstGeom>
          <a:noFill/>
        </p:spPr>
        <p:txBody>
          <a:bodyPr/>
          <a:lstStyle/>
          <a:p>
            <a:endParaRPr lang="nb-NO"/>
          </a:p>
        </p:txBody>
      </p:sp>
      <p:sp>
        <p:nvSpPr>
          <p:cNvPr id="109" name="Rektangel 108"/>
          <p:cNvSpPr/>
          <p:nvPr/>
        </p:nvSpPr>
        <p:spPr bwMode="auto">
          <a:xfrm>
            <a:off x="3348000" y="254772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10" name="Rektangel 109"/>
          <p:cNvSpPr/>
          <p:nvPr/>
        </p:nvSpPr>
        <p:spPr bwMode="auto">
          <a:xfrm>
            <a:off x="4464000" y="254772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6 034 991</a:t>
            </a:r>
            <a:endParaRPr lang="en-US" sz="900" b="0" i="0" u="none" strike="noStrike" dirty="0" err="1">
              <a:solidFill>
                <a:srgbClr val="000000"/>
              </a:solidFill>
              <a:latin typeface="Calibri" pitchFamily="34" charset="0"/>
              <a:ea typeface="Calibri" pitchFamily="34" charset="0"/>
            </a:endParaRPr>
          </a:p>
        </p:txBody>
      </p:sp>
      <p:sp>
        <p:nvSpPr>
          <p:cNvPr id="111" name="Rektangel 110"/>
          <p:cNvSpPr/>
          <p:nvPr/>
        </p:nvSpPr>
        <p:spPr bwMode="auto">
          <a:xfrm>
            <a:off x="1548000" y="254772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11534851</a:t>
            </a:r>
            <a:endParaRPr lang="en-US" sz="900" b="0" i="0" u="none" strike="noStrike" dirty="0" err="1">
              <a:solidFill>
                <a:srgbClr val="000000"/>
              </a:solidFill>
              <a:latin typeface="Calibri" pitchFamily="34" charset="0"/>
              <a:ea typeface="Calibri" pitchFamily="34" charset="0"/>
            </a:endParaRPr>
          </a:p>
        </p:txBody>
      </p:sp>
      <p:sp>
        <p:nvSpPr>
          <p:cNvPr id="112" name="Rektangel 111"/>
          <p:cNvSpPr/>
          <p:nvPr/>
        </p:nvSpPr>
        <p:spPr bwMode="auto">
          <a:xfrm>
            <a:off x="622440" y="254772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13" name="Rektangel 112"/>
          <p:cNvSpPr/>
          <p:nvPr/>
        </p:nvSpPr>
        <p:spPr bwMode="auto">
          <a:xfrm>
            <a:off x="9396000" y="254772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0,54 %</a:t>
            </a:r>
            <a:endParaRPr lang="en-US" sz="900" b="0" i="0" u="none" strike="noStrike" dirty="0" err="1">
              <a:solidFill>
                <a:srgbClr val="000000"/>
              </a:solidFill>
              <a:latin typeface="Calibri" pitchFamily="34" charset="0"/>
              <a:ea typeface="Calibri" pitchFamily="34" charset="0"/>
            </a:endParaRPr>
          </a:p>
        </p:txBody>
      </p:sp>
      <p:sp>
        <p:nvSpPr>
          <p:cNvPr id="114" name="Rektangel 113"/>
          <p:cNvSpPr/>
          <p:nvPr/>
        </p:nvSpPr>
        <p:spPr bwMode="auto">
          <a:xfrm>
            <a:off x="7020000" y="254772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15" name="Rektangel 114"/>
          <p:cNvSpPr/>
          <p:nvPr/>
        </p:nvSpPr>
        <p:spPr bwMode="auto">
          <a:xfrm>
            <a:off x="7776000" y="254772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16" name="Rektangel 115"/>
          <p:cNvSpPr/>
          <p:nvPr/>
        </p:nvSpPr>
        <p:spPr bwMode="auto">
          <a:xfrm>
            <a:off x="6408000" y="254772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17" name="Rektangel 116"/>
          <p:cNvSpPr/>
          <p:nvPr/>
        </p:nvSpPr>
        <p:spPr bwMode="auto">
          <a:xfrm>
            <a:off x="5364000" y="254772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-63 383</a:t>
            </a:r>
            <a:endParaRPr lang="en-US" sz="900" b="0" i="0" u="none" strike="noStrike" dirty="0" err="1">
              <a:solidFill>
                <a:srgbClr val="000000"/>
              </a:solidFill>
              <a:latin typeface="Calibri" pitchFamily="34" charset="0"/>
              <a:ea typeface="Calibri" pitchFamily="34" charset="0"/>
            </a:endParaRPr>
          </a:p>
        </p:txBody>
      </p:sp>
      <p:sp>
        <p:nvSpPr>
          <p:cNvPr id="118" name="Rektangel 117"/>
          <p:cNvSpPr/>
          <p:nvPr/>
        </p:nvSpPr>
        <p:spPr bwMode="auto">
          <a:xfrm>
            <a:off x="8388000" y="254772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204 647</a:t>
            </a:r>
            <a:endParaRPr lang="en-US" sz="900" b="0" i="0" u="none" strike="noStrike" dirty="0" err="1">
              <a:solidFill>
                <a:srgbClr val="000000"/>
              </a:solidFill>
              <a:latin typeface="Calibri" pitchFamily="34" charset="0"/>
              <a:ea typeface="Calibri" pitchFamily="34" charset="0"/>
            </a:endParaRPr>
          </a:p>
        </p:txBody>
      </p:sp>
      <p:sp>
        <p:nvSpPr>
          <p:cNvPr id="119" name="Rektangel 118"/>
          <p:cNvSpPr/>
          <p:nvPr/>
        </p:nvSpPr>
        <p:spPr bwMode="auto">
          <a:xfrm>
            <a:off x="540000" y="2707560"/>
            <a:ext cx="9612000" cy="159840"/>
          </a:xfrm>
          <a:prstGeom prst="rect">
            <a:avLst/>
          </a:prstGeom>
          <a:noFill/>
        </p:spPr>
        <p:txBody>
          <a:bodyPr/>
          <a:lstStyle/>
          <a:p>
            <a:endParaRPr lang="nb-NO"/>
          </a:p>
        </p:txBody>
      </p:sp>
      <p:sp>
        <p:nvSpPr>
          <p:cNvPr id="120" name="Rektangel 119"/>
          <p:cNvSpPr/>
          <p:nvPr/>
        </p:nvSpPr>
        <p:spPr bwMode="auto">
          <a:xfrm>
            <a:off x="3348000" y="27075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21" name="Rektangel 120"/>
          <p:cNvSpPr/>
          <p:nvPr/>
        </p:nvSpPr>
        <p:spPr bwMode="auto">
          <a:xfrm>
            <a:off x="4464000" y="27075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276 551</a:t>
            </a:r>
            <a:endParaRPr lang="en-US" sz="900" b="0" i="0" u="none" strike="noStrike" dirty="0" err="1">
              <a:solidFill>
                <a:srgbClr val="000000"/>
              </a:solidFill>
              <a:latin typeface="Calibri" pitchFamily="34" charset="0"/>
              <a:ea typeface="Calibri" pitchFamily="34" charset="0"/>
            </a:endParaRPr>
          </a:p>
        </p:txBody>
      </p:sp>
      <p:sp>
        <p:nvSpPr>
          <p:cNvPr id="122" name="Rektangel 121"/>
          <p:cNvSpPr/>
          <p:nvPr/>
        </p:nvSpPr>
        <p:spPr bwMode="auto">
          <a:xfrm>
            <a:off x="1548000" y="27075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11537568</a:t>
            </a:r>
            <a:endParaRPr lang="en-US" sz="900" b="0" i="0" u="none" strike="noStrike" dirty="0" err="1">
              <a:solidFill>
                <a:srgbClr val="000000"/>
              </a:solidFill>
              <a:latin typeface="Calibri" pitchFamily="34" charset="0"/>
              <a:ea typeface="Calibri" pitchFamily="34" charset="0"/>
            </a:endParaRPr>
          </a:p>
        </p:txBody>
      </p:sp>
      <p:sp>
        <p:nvSpPr>
          <p:cNvPr id="123" name="Rektangel 122"/>
          <p:cNvSpPr/>
          <p:nvPr/>
        </p:nvSpPr>
        <p:spPr bwMode="auto">
          <a:xfrm>
            <a:off x="622440" y="27075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24" name="Rektangel 123"/>
          <p:cNvSpPr/>
          <p:nvPr/>
        </p:nvSpPr>
        <p:spPr bwMode="auto">
          <a:xfrm>
            <a:off x="9396000" y="27075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0,02 %</a:t>
            </a:r>
            <a:endParaRPr lang="en-US" sz="900" b="0" i="0" u="none" strike="noStrike" dirty="0" err="1">
              <a:solidFill>
                <a:srgbClr val="000000"/>
              </a:solidFill>
              <a:latin typeface="Calibri" pitchFamily="34" charset="0"/>
              <a:ea typeface="Calibri" pitchFamily="34" charset="0"/>
            </a:endParaRPr>
          </a:p>
        </p:txBody>
      </p:sp>
      <p:sp>
        <p:nvSpPr>
          <p:cNvPr id="125" name="Rektangel 124"/>
          <p:cNvSpPr/>
          <p:nvPr/>
        </p:nvSpPr>
        <p:spPr bwMode="auto">
          <a:xfrm>
            <a:off x="7020000" y="27075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26" name="Rektangel 125"/>
          <p:cNvSpPr/>
          <p:nvPr/>
        </p:nvSpPr>
        <p:spPr bwMode="auto">
          <a:xfrm>
            <a:off x="7776000" y="27075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27" name="Rektangel 126"/>
          <p:cNvSpPr/>
          <p:nvPr/>
        </p:nvSpPr>
        <p:spPr bwMode="auto">
          <a:xfrm>
            <a:off x="6408000" y="27075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28" name="Rektangel 127"/>
          <p:cNvSpPr/>
          <p:nvPr/>
        </p:nvSpPr>
        <p:spPr bwMode="auto">
          <a:xfrm>
            <a:off x="5364000" y="27075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-3 602</a:t>
            </a:r>
            <a:endParaRPr lang="en-US" sz="900" b="0" i="0" u="none" strike="noStrike" dirty="0" err="1">
              <a:solidFill>
                <a:srgbClr val="000000"/>
              </a:solidFill>
              <a:latin typeface="Calibri" pitchFamily="34" charset="0"/>
              <a:ea typeface="Calibri" pitchFamily="34" charset="0"/>
            </a:endParaRPr>
          </a:p>
        </p:txBody>
      </p:sp>
      <p:sp>
        <p:nvSpPr>
          <p:cNvPr id="129" name="Rektangel 128"/>
          <p:cNvSpPr/>
          <p:nvPr/>
        </p:nvSpPr>
        <p:spPr bwMode="auto">
          <a:xfrm>
            <a:off x="8388000" y="27075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9 378</a:t>
            </a:r>
            <a:endParaRPr lang="en-US" sz="900" b="0" i="0" u="none" strike="noStrike" dirty="0" err="1">
              <a:solidFill>
                <a:srgbClr val="000000"/>
              </a:solidFill>
              <a:latin typeface="Calibri" pitchFamily="34" charset="0"/>
              <a:ea typeface="Calibri" pitchFamily="34" charset="0"/>
            </a:endParaRPr>
          </a:p>
        </p:txBody>
      </p:sp>
      <p:sp>
        <p:nvSpPr>
          <p:cNvPr id="130" name="Rektangel 129"/>
          <p:cNvSpPr/>
          <p:nvPr/>
        </p:nvSpPr>
        <p:spPr bwMode="auto">
          <a:xfrm>
            <a:off x="540000" y="2867400"/>
            <a:ext cx="9612000" cy="159840"/>
          </a:xfrm>
          <a:prstGeom prst="rect">
            <a:avLst/>
          </a:prstGeom>
          <a:noFill/>
        </p:spPr>
        <p:txBody>
          <a:bodyPr/>
          <a:lstStyle/>
          <a:p>
            <a:endParaRPr lang="nb-NO"/>
          </a:p>
        </p:txBody>
      </p:sp>
      <p:sp>
        <p:nvSpPr>
          <p:cNvPr id="131" name="Rektangel 130"/>
          <p:cNvSpPr/>
          <p:nvPr/>
        </p:nvSpPr>
        <p:spPr bwMode="auto">
          <a:xfrm>
            <a:off x="3348000" y="28674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32" name="Rektangel 131"/>
          <p:cNvSpPr/>
          <p:nvPr/>
        </p:nvSpPr>
        <p:spPr bwMode="auto">
          <a:xfrm>
            <a:off x="4464000" y="28674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11 911 522</a:t>
            </a:r>
            <a:endParaRPr lang="en-US" sz="900" b="0" i="0" u="none" strike="noStrike" dirty="0" err="1">
              <a:solidFill>
                <a:srgbClr val="000000"/>
              </a:solidFill>
              <a:latin typeface="Calibri" pitchFamily="34" charset="0"/>
              <a:ea typeface="Calibri" pitchFamily="34" charset="0"/>
            </a:endParaRPr>
          </a:p>
        </p:txBody>
      </p:sp>
      <p:sp>
        <p:nvSpPr>
          <p:cNvPr id="133" name="Rektangel 132"/>
          <p:cNvSpPr/>
          <p:nvPr/>
        </p:nvSpPr>
        <p:spPr bwMode="auto">
          <a:xfrm>
            <a:off x="1548000" y="28674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11539819</a:t>
            </a:r>
            <a:endParaRPr lang="en-US" sz="900" b="0" i="0" u="none" strike="noStrike" dirty="0" err="1">
              <a:solidFill>
                <a:srgbClr val="000000"/>
              </a:solidFill>
              <a:latin typeface="Calibri" pitchFamily="34" charset="0"/>
              <a:ea typeface="Calibri" pitchFamily="34" charset="0"/>
            </a:endParaRPr>
          </a:p>
        </p:txBody>
      </p:sp>
      <p:sp>
        <p:nvSpPr>
          <p:cNvPr id="134" name="Rektangel 133"/>
          <p:cNvSpPr/>
          <p:nvPr/>
        </p:nvSpPr>
        <p:spPr bwMode="auto">
          <a:xfrm>
            <a:off x="622440" y="28674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35" name="Rektangel 134"/>
          <p:cNvSpPr/>
          <p:nvPr/>
        </p:nvSpPr>
        <p:spPr bwMode="auto">
          <a:xfrm>
            <a:off x="9396000" y="28674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1,07 %</a:t>
            </a:r>
            <a:endParaRPr lang="en-US" sz="900" b="0" i="0" u="none" strike="noStrike" dirty="0" err="1">
              <a:solidFill>
                <a:srgbClr val="000000"/>
              </a:solidFill>
              <a:latin typeface="Calibri" pitchFamily="34" charset="0"/>
              <a:ea typeface="Calibri" pitchFamily="34" charset="0"/>
            </a:endParaRPr>
          </a:p>
        </p:txBody>
      </p:sp>
      <p:sp>
        <p:nvSpPr>
          <p:cNvPr id="136" name="Rektangel 135"/>
          <p:cNvSpPr/>
          <p:nvPr/>
        </p:nvSpPr>
        <p:spPr bwMode="auto">
          <a:xfrm>
            <a:off x="7020000" y="28674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37" name="Rektangel 136"/>
          <p:cNvSpPr/>
          <p:nvPr/>
        </p:nvSpPr>
        <p:spPr bwMode="auto">
          <a:xfrm>
            <a:off x="7776000" y="28674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38" name="Rektangel 137"/>
          <p:cNvSpPr/>
          <p:nvPr/>
        </p:nvSpPr>
        <p:spPr bwMode="auto">
          <a:xfrm>
            <a:off x="6408000" y="28674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39" name="Rektangel 138"/>
          <p:cNvSpPr/>
          <p:nvPr/>
        </p:nvSpPr>
        <p:spPr bwMode="auto">
          <a:xfrm>
            <a:off x="5364000" y="28674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-125 101</a:t>
            </a:r>
            <a:endParaRPr lang="en-US" sz="900" b="0" i="0" u="none" strike="noStrike" dirty="0" err="1">
              <a:solidFill>
                <a:srgbClr val="000000"/>
              </a:solidFill>
              <a:latin typeface="Calibri" pitchFamily="34" charset="0"/>
              <a:ea typeface="Calibri" pitchFamily="34" charset="0"/>
            </a:endParaRPr>
          </a:p>
        </p:txBody>
      </p:sp>
      <p:sp>
        <p:nvSpPr>
          <p:cNvPr id="140" name="Rektangel 139"/>
          <p:cNvSpPr/>
          <p:nvPr/>
        </p:nvSpPr>
        <p:spPr bwMode="auto">
          <a:xfrm>
            <a:off x="8388000" y="28674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403 920</a:t>
            </a:r>
            <a:endParaRPr lang="en-US" sz="900" b="0" i="0" u="none" strike="noStrike" dirty="0" err="1">
              <a:solidFill>
                <a:srgbClr val="000000"/>
              </a:solidFill>
              <a:latin typeface="Calibri" pitchFamily="34" charset="0"/>
              <a:ea typeface="Calibri" pitchFamily="34" charset="0"/>
            </a:endParaRPr>
          </a:p>
        </p:txBody>
      </p:sp>
      <p:sp>
        <p:nvSpPr>
          <p:cNvPr id="141" name="Rektangel 140"/>
          <p:cNvSpPr/>
          <p:nvPr/>
        </p:nvSpPr>
        <p:spPr bwMode="auto">
          <a:xfrm>
            <a:off x="540000" y="3027239"/>
            <a:ext cx="9612000" cy="159840"/>
          </a:xfrm>
          <a:prstGeom prst="rect">
            <a:avLst/>
          </a:prstGeom>
          <a:noFill/>
        </p:spPr>
        <p:txBody>
          <a:bodyPr/>
          <a:lstStyle/>
          <a:p>
            <a:endParaRPr lang="nb-NO"/>
          </a:p>
        </p:txBody>
      </p:sp>
      <p:sp>
        <p:nvSpPr>
          <p:cNvPr id="142" name="Rektangel 141"/>
          <p:cNvSpPr/>
          <p:nvPr/>
        </p:nvSpPr>
        <p:spPr bwMode="auto">
          <a:xfrm>
            <a:off x="3348000" y="3027239"/>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43" name="Rektangel 142"/>
          <p:cNvSpPr/>
          <p:nvPr/>
        </p:nvSpPr>
        <p:spPr bwMode="auto">
          <a:xfrm>
            <a:off x="4464000" y="3027239"/>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8 622 730</a:t>
            </a:r>
            <a:endParaRPr lang="en-US" sz="900" b="0" i="0" u="none" strike="noStrike" dirty="0" err="1">
              <a:solidFill>
                <a:srgbClr val="000000"/>
              </a:solidFill>
              <a:latin typeface="Calibri" pitchFamily="34" charset="0"/>
              <a:ea typeface="Calibri" pitchFamily="34" charset="0"/>
            </a:endParaRPr>
          </a:p>
        </p:txBody>
      </p:sp>
      <p:sp>
        <p:nvSpPr>
          <p:cNvPr id="144" name="Rektangel 143"/>
          <p:cNvSpPr/>
          <p:nvPr/>
        </p:nvSpPr>
        <p:spPr bwMode="auto">
          <a:xfrm>
            <a:off x="1548000" y="3027239"/>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11541509</a:t>
            </a:r>
            <a:endParaRPr lang="en-US" sz="900" b="0" i="0" u="none" strike="noStrike" dirty="0" err="1">
              <a:solidFill>
                <a:srgbClr val="000000"/>
              </a:solidFill>
              <a:latin typeface="Calibri" pitchFamily="34" charset="0"/>
              <a:ea typeface="Calibri" pitchFamily="34" charset="0"/>
            </a:endParaRPr>
          </a:p>
        </p:txBody>
      </p:sp>
      <p:sp>
        <p:nvSpPr>
          <p:cNvPr id="145" name="Rektangel 144"/>
          <p:cNvSpPr/>
          <p:nvPr/>
        </p:nvSpPr>
        <p:spPr bwMode="auto">
          <a:xfrm>
            <a:off x="622440" y="3027239"/>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46" name="Rektangel 145"/>
          <p:cNvSpPr/>
          <p:nvPr/>
        </p:nvSpPr>
        <p:spPr bwMode="auto">
          <a:xfrm>
            <a:off x="9396000" y="3027239"/>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0,78 %</a:t>
            </a:r>
            <a:endParaRPr lang="en-US" sz="900" b="0" i="0" u="none" strike="noStrike" dirty="0" err="1">
              <a:solidFill>
                <a:srgbClr val="000000"/>
              </a:solidFill>
              <a:latin typeface="Calibri" pitchFamily="34" charset="0"/>
              <a:ea typeface="Calibri" pitchFamily="34" charset="0"/>
            </a:endParaRPr>
          </a:p>
        </p:txBody>
      </p:sp>
      <p:sp>
        <p:nvSpPr>
          <p:cNvPr id="147" name="Rektangel 146"/>
          <p:cNvSpPr/>
          <p:nvPr/>
        </p:nvSpPr>
        <p:spPr bwMode="auto">
          <a:xfrm>
            <a:off x="7020000" y="3027239"/>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48" name="Rektangel 147"/>
          <p:cNvSpPr/>
          <p:nvPr/>
        </p:nvSpPr>
        <p:spPr bwMode="auto">
          <a:xfrm>
            <a:off x="7776000" y="3027239"/>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49" name="Rektangel 148"/>
          <p:cNvSpPr/>
          <p:nvPr/>
        </p:nvSpPr>
        <p:spPr bwMode="auto">
          <a:xfrm>
            <a:off x="6408000" y="3027239"/>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50" name="Rektangel 149"/>
          <p:cNvSpPr/>
          <p:nvPr/>
        </p:nvSpPr>
        <p:spPr bwMode="auto">
          <a:xfrm>
            <a:off x="5364000" y="3027239"/>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-131 935</a:t>
            </a:r>
            <a:endParaRPr lang="en-US" sz="900" b="0" i="0" u="none" strike="noStrike" dirty="0" err="1">
              <a:solidFill>
                <a:srgbClr val="000000"/>
              </a:solidFill>
              <a:latin typeface="Calibri" pitchFamily="34" charset="0"/>
              <a:ea typeface="Calibri" pitchFamily="34" charset="0"/>
            </a:endParaRPr>
          </a:p>
        </p:txBody>
      </p:sp>
      <p:sp>
        <p:nvSpPr>
          <p:cNvPr id="151" name="Rektangel 150"/>
          <p:cNvSpPr/>
          <p:nvPr/>
        </p:nvSpPr>
        <p:spPr bwMode="auto">
          <a:xfrm>
            <a:off x="8388000" y="3027239"/>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292 397</a:t>
            </a:r>
            <a:endParaRPr lang="en-US" sz="900" b="0" i="0" u="none" strike="noStrike" dirty="0" err="1">
              <a:solidFill>
                <a:srgbClr val="000000"/>
              </a:solidFill>
              <a:latin typeface="Calibri" pitchFamily="34" charset="0"/>
              <a:ea typeface="Calibri" pitchFamily="34" charset="0"/>
            </a:endParaRPr>
          </a:p>
        </p:txBody>
      </p:sp>
      <p:sp>
        <p:nvSpPr>
          <p:cNvPr id="152" name="Rektangel 151"/>
          <p:cNvSpPr/>
          <p:nvPr/>
        </p:nvSpPr>
        <p:spPr bwMode="auto">
          <a:xfrm>
            <a:off x="540000" y="3187080"/>
            <a:ext cx="9612000" cy="159840"/>
          </a:xfrm>
          <a:prstGeom prst="rect">
            <a:avLst/>
          </a:prstGeom>
          <a:noFill/>
        </p:spPr>
        <p:txBody>
          <a:bodyPr/>
          <a:lstStyle/>
          <a:p>
            <a:endParaRPr lang="nb-NO"/>
          </a:p>
        </p:txBody>
      </p:sp>
      <p:sp>
        <p:nvSpPr>
          <p:cNvPr id="153" name="Rektangel 152"/>
          <p:cNvSpPr/>
          <p:nvPr/>
        </p:nvSpPr>
        <p:spPr bwMode="auto">
          <a:xfrm>
            <a:off x="3348000" y="31870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54" name="Rektangel 153"/>
          <p:cNvSpPr/>
          <p:nvPr/>
        </p:nvSpPr>
        <p:spPr bwMode="auto">
          <a:xfrm>
            <a:off x="4464000" y="31870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13 433 439</a:t>
            </a:r>
            <a:endParaRPr lang="en-US" sz="900" b="0" i="0" u="none" strike="noStrike" dirty="0" err="1">
              <a:solidFill>
                <a:srgbClr val="000000"/>
              </a:solidFill>
              <a:latin typeface="Calibri" pitchFamily="34" charset="0"/>
              <a:ea typeface="Calibri" pitchFamily="34" charset="0"/>
            </a:endParaRPr>
          </a:p>
        </p:txBody>
      </p:sp>
      <p:sp>
        <p:nvSpPr>
          <p:cNvPr id="155" name="Rektangel 154"/>
          <p:cNvSpPr/>
          <p:nvPr/>
        </p:nvSpPr>
        <p:spPr bwMode="auto">
          <a:xfrm>
            <a:off x="1548000" y="31870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11543243</a:t>
            </a:r>
            <a:endParaRPr lang="en-US" sz="900" b="0" i="0" u="none" strike="noStrike" dirty="0" err="1">
              <a:solidFill>
                <a:srgbClr val="000000"/>
              </a:solidFill>
              <a:latin typeface="Calibri" pitchFamily="34" charset="0"/>
              <a:ea typeface="Calibri" pitchFamily="34" charset="0"/>
            </a:endParaRPr>
          </a:p>
        </p:txBody>
      </p:sp>
      <p:sp>
        <p:nvSpPr>
          <p:cNvPr id="156" name="Rektangel 155"/>
          <p:cNvSpPr/>
          <p:nvPr/>
        </p:nvSpPr>
        <p:spPr bwMode="auto">
          <a:xfrm>
            <a:off x="622440" y="31870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57" name="Rektangel 156"/>
          <p:cNvSpPr/>
          <p:nvPr/>
        </p:nvSpPr>
        <p:spPr bwMode="auto">
          <a:xfrm>
            <a:off x="9396000" y="31870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1,21 %</a:t>
            </a:r>
            <a:endParaRPr lang="en-US" sz="900" b="0" i="0" u="none" strike="noStrike" dirty="0" err="1">
              <a:solidFill>
                <a:srgbClr val="000000"/>
              </a:solidFill>
              <a:latin typeface="Calibri" pitchFamily="34" charset="0"/>
              <a:ea typeface="Calibri" pitchFamily="34" charset="0"/>
            </a:endParaRPr>
          </a:p>
        </p:txBody>
      </p:sp>
      <p:sp>
        <p:nvSpPr>
          <p:cNvPr id="158" name="Rektangel 157"/>
          <p:cNvSpPr/>
          <p:nvPr/>
        </p:nvSpPr>
        <p:spPr bwMode="auto">
          <a:xfrm>
            <a:off x="7020000" y="31870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59" name="Rektangel 158"/>
          <p:cNvSpPr/>
          <p:nvPr/>
        </p:nvSpPr>
        <p:spPr bwMode="auto">
          <a:xfrm>
            <a:off x="7776000" y="31870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60" name="Rektangel 159"/>
          <p:cNvSpPr/>
          <p:nvPr/>
        </p:nvSpPr>
        <p:spPr bwMode="auto">
          <a:xfrm>
            <a:off x="6408000" y="31870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61" name="Rektangel 160"/>
          <p:cNvSpPr/>
          <p:nvPr/>
        </p:nvSpPr>
        <p:spPr bwMode="auto">
          <a:xfrm>
            <a:off x="5364000" y="31870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-174 948</a:t>
            </a:r>
            <a:endParaRPr lang="en-US" sz="900" b="0" i="0" u="none" strike="noStrike" dirty="0" err="1">
              <a:solidFill>
                <a:srgbClr val="000000"/>
              </a:solidFill>
              <a:latin typeface="Calibri" pitchFamily="34" charset="0"/>
              <a:ea typeface="Calibri" pitchFamily="34" charset="0"/>
            </a:endParaRPr>
          </a:p>
        </p:txBody>
      </p:sp>
      <p:sp>
        <p:nvSpPr>
          <p:cNvPr id="162" name="Rektangel 161"/>
          <p:cNvSpPr/>
          <p:nvPr/>
        </p:nvSpPr>
        <p:spPr bwMode="auto">
          <a:xfrm>
            <a:off x="8388000" y="31870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455 528</a:t>
            </a:r>
            <a:endParaRPr lang="en-US" sz="900" b="0" i="0" u="none" strike="noStrike" dirty="0" err="1">
              <a:solidFill>
                <a:srgbClr val="000000"/>
              </a:solidFill>
              <a:latin typeface="Calibri" pitchFamily="34" charset="0"/>
              <a:ea typeface="Calibri" pitchFamily="34" charset="0"/>
            </a:endParaRPr>
          </a:p>
        </p:txBody>
      </p:sp>
      <p:sp>
        <p:nvSpPr>
          <p:cNvPr id="163" name="Rektangel 162"/>
          <p:cNvSpPr/>
          <p:nvPr/>
        </p:nvSpPr>
        <p:spPr bwMode="auto">
          <a:xfrm>
            <a:off x="540000" y="3346920"/>
            <a:ext cx="9612000" cy="159840"/>
          </a:xfrm>
          <a:prstGeom prst="rect">
            <a:avLst/>
          </a:prstGeom>
          <a:noFill/>
        </p:spPr>
        <p:txBody>
          <a:bodyPr/>
          <a:lstStyle/>
          <a:p>
            <a:endParaRPr lang="nb-NO"/>
          </a:p>
        </p:txBody>
      </p:sp>
      <p:sp>
        <p:nvSpPr>
          <p:cNvPr id="164" name="Rektangel 163"/>
          <p:cNvSpPr/>
          <p:nvPr/>
        </p:nvSpPr>
        <p:spPr bwMode="auto">
          <a:xfrm>
            <a:off x="3348000" y="334692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65" name="Rektangel 164"/>
          <p:cNvSpPr/>
          <p:nvPr/>
        </p:nvSpPr>
        <p:spPr bwMode="auto">
          <a:xfrm>
            <a:off x="4464000" y="334692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14 184 594</a:t>
            </a:r>
            <a:endParaRPr lang="en-US" sz="900" b="0" i="0" u="none" strike="noStrike" dirty="0" err="1">
              <a:solidFill>
                <a:srgbClr val="000000"/>
              </a:solidFill>
              <a:latin typeface="Calibri" pitchFamily="34" charset="0"/>
              <a:ea typeface="Calibri" pitchFamily="34" charset="0"/>
            </a:endParaRPr>
          </a:p>
        </p:txBody>
      </p:sp>
      <p:sp>
        <p:nvSpPr>
          <p:cNvPr id="166" name="Rektangel 165"/>
          <p:cNvSpPr/>
          <p:nvPr/>
        </p:nvSpPr>
        <p:spPr bwMode="auto">
          <a:xfrm>
            <a:off x="1548000" y="334692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11544253</a:t>
            </a:r>
            <a:endParaRPr lang="en-US" sz="900" b="0" i="0" u="none" strike="noStrike" dirty="0" err="1">
              <a:solidFill>
                <a:srgbClr val="000000"/>
              </a:solidFill>
              <a:latin typeface="Calibri" pitchFamily="34" charset="0"/>
              <a:ea typeface="Calibri" pitchFamily="34" charset="0"/>
            </a:endParaRPr>
          </a:p>
        </p:txBody>
      </p:sp>
      <p:sp>
        <p:nvSpPr>
          <p:cNvPr id="167" name="Rektangel 166"/>
          <p:cNvSpPr/>
          <p:nvPr/>
        </p:nvSpPr>
        <p:spPr bwMode="auto">
          <a:xfrm>
            <a:off x="622440" y="334692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68" name="Rektangel 167"/>
          <p:cNvSpPr/>
          <p:nvPr/>
        </p:nvSpPr>
        <p:spPr bwMode="auto">
          <a:xfrm>
            <a:off x="9396000" y="334692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1,28 %</a:t>
            </a:r>
            <a:endParaRPr lang="en-US" sz="900" b="0" i="0" u="none" strike="noStrike" dirty="0" err="1">
              <a:solidFill>
                <a:srgbClr val="000000"/>
              </a:solidFill>
              <a:latin typeface="Calibri" pitchFamily="34" charset="0"/>
              <a:ea typeface="Calibri" pitchFamily="34" charset="0"/>
            </a:endParaRPr>
          </a:p>
        </p:txBody>
      </p:sp>
      <p:sp>
        <p:nvSpPr>
          <p:cNvPr id="169" name="Rektangel 168"/>
          <p:cNvSpPr/>
          <p:nvPr/>
        </p:nvSpPr>
        <p:spPr bwMode="auto">
          <a:xfrm>
            <a:off x="7020000" y="334692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70" name="Rektangel 169"/>
          <p:cNvSpPr/>
          <p:nvPr/>
        </p:nvSpPr>
        <p:spPr bwMode="auto">
          <a:xfrm>
            <a:off x="7776000" y="334692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71" name="Rektangel 170"/>
          <p:cNvSpPr/>
          <p:nvPr/>
        </p:nvSpPr>
        <p:spPr bwMode="auto">
          <a:xfrm>
            <a:off x="6408000" y="334692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72" name="Rektangel 171"/>
          <p:cNvSpPr/>
          <p:nvPr/>
        </p:nvSpPr>
        <p:spPr bwMode="auto">
          <a:xfrm>
            <a:off x="5364000" y="334692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-184 730</a:t>
            </a:r>
            <a:endParaRPr lang="en-US" sz="900" b="0" i="0" u="none" strike="noStrike" dirty="0" err="1">
              <a:solidFill>
                <a:srgbClr val="000000"/>
              </a:solidFill>
              <a:latin typeface="Calibri" pitchFamily="34" charset="0"/>
              <a:ea typeface="Calibri" pitchFamily="34" charset="0"/>
            </a:endParaRPr>
          </a:p>
        </p:txBody>
      </p:sp>
      <p:sp>
        <p:nvSpPr>
          <p:cNvPr id="173" name="Rektangel 172"/>
          <p:cNvSpPr/>
          <p:nvPr/>
        </p:nvSpPr>
        <p:spPr bwMode="auto">
          <a:xfrm>
            <a:off x="8388000" y="334692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481 000</a:t>
            </a:r>
            <a:endParaRPr lang="en-US" sz="900" b="0" i="0" u="none" strike="noStrike" dirty="0" err="1">
              <a:solidFill>
                <a:srgbClr val="000000"/>
              </a:solidFill>
              <a:latin typeface="Calibri" pitchFamily="34" charset="0"/>
              <a:ea typeface="Calibri" pitchFamily="34" charset="0"/>
            </a:endParaRPr>
          </a:p>
        </p:txBody>
      </p:sp>
      <p:sp>
        <p:nvSpPr>
          <p:cNvPr id="174" name="Rektangel 173"/>
          <p:cNvSpPr/>
          <p:nvPr/>
        </p:nvSpPr>
        <p:spPr bwMode="auto">
          <a:xfrm>
            <a:off x="540000" y="3506760"/>
            <a:ext cx="9612000" cy="159840"/>
          </a:xfrm>
          <a:prstGeom prst="rect">
            <a:avLst/>
          </a:prstGeom>
          <a:noFill/>
        </p:spPr>
        <p:txBody>
          <a:bodyPr/>
          <a:lstStyle/>
          <a:p>
            <a:endParaRPr lang="nb-NO"/>
          </a:p>
        </p:txBody>
      </p:sp>
      <p:sp>
        <p:nvSpPr>
          <p:cNvPr id="175" name="Rektangel 174"/>
          <p:cNvSpPr/>
          <p:nvPr/>
        </p:nvSpPr>
        <p:spPr bwMode="auto">
          <a:xfrm>
            <a:off x="3348000" y="35067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76" name="Rektangel 175"/>
          <p:cNvSpPr/>
          <p:nvPr/>
        </p:nvSpPr>
        <p:spPr bwMode="auto">
          <a:xfrm>
            <a:off x="4464000" y="35067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14 500 000</a:t>
            </a:r>
            <a:endParaRPr lang="en-US" sz="900" b="0" i="0" u="none" strike="noStrike" dirty="0" err="1">
              <a:solidFill>
                <a:srgbClr val="000000"/>
              </a:solidFill>
              <a:latin typeface="Calibri" pitchFamily="34" charset="0"/>
              <a:ea typeface="Calibri" pitchFamily="34" charset="0"/>
            </a:endParaRPr>
          </a:p>
        </p:txBody>
      </p:sp>
      <p:sp>
        <p:nvSpPr>
          <p:cNvPr id="177" name="Rektangel 176"/>
          <p:cNvSpPr/>
          <p:nvPr/>
        </p:nvSpPr>
        <p:spPr bwMode="auto">
          <a:xfrm>
            <a:off x="1548000" y="35067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11545146</a:t>
            </a:r>
            <a:endParaRPr lang="en-US" sz="900" b="0" i="0" u="none" strike="noStrike" dirty="0" err="1">
              <a:solidFill>
                <a:srgbClr val="000000"/>
              </a:solidFill>
              <a:latin typeface="Calibri" pitchFamily="34" charset="0"/>
              <a:ea typeface="Calibri" pitchFamily="34" charset="0"/>
            </a:endParaRPr>
          </a:p>
        </p:txBody>
      </p:sp>
      <p:sp>
        <p:nvSpPr>
          <p:cNvPr id="178" name="Rektangel 177"/>
          <p:cNvSpPr/>
          <p:nvPr/>
        </p:nvSpPr>
        <p:spPr bwMode="auto">
          <a:xfrm>
            <a:off x="622440" y="35067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79" name="Rektangel 178"/>
          <p:cNvSpPr/>
          <p:nvPr/>
        </p:nvSpPr>
        <p:spPr bwMode="auto">
          <a:xfrm>
            <a:off x="9396000" y="35067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1,31 %</a:t>
            </a:r>
            <a:endParaRPr lang="en-US" sz="900" b="0" i="0" u="none" strike="noStrike" dirty="0" err="1">
              <a:solidFill>
                <a:srgbClr val="000000"/>
              </a:solidFill>
              <a:latin typeface="Calibri" pitchFamily="34" charset="0"/>
              <a:ea typeface="Calibri" pitchFamily="34" charset="0"/>
            </a:endParaRPr>
          </a:p>
        </p:txBody>
      </p:sp>
      <p:sp>
        <p:nvSpPr>
          <p:cNvPr id="180" name="Rektangel 179"/>
          <p:cNvSpPr/>
          <p:nvPr/>
        </p:nvSpPr>
        <p:spPr bwMode="auto">
          <a:xfrm>
            <a:off x="7020000" y="35067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81" name="Rektangel 180"/>
          <p:cNvSpPr/>
          <p:nvPr/>
        </p:nvSpPr>
        <p:spPr bwMode="auto">
          <a:xfrm>
            <a:off x="7776000" y="35067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82" name="Rektangel 181"/>
          <p:cNvSpPr/>
          <p:nvPr/>
        </p:nvSpPr>
        <p:spPr bwMode="auto">
          <a:xfrm>
            <a:off x="6408000" y="35067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83" name="Rektangel 182"/>
          <p:cNvSpPr/>
          <p:nvPr/>
        </p:nvSpPr>
        <p:spPr bwMode="auto">
          <a:xfrm>
            <a:off x="5364000" y="35067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-188 838</a:t>
            </a:r>
            <a:endParaRPr lang="en-US" sz="900" b="0" i="0" u="none" strike="noStrike" dirty="0" err="1">
              <a:solidFill>
                <a:srgbClr val="000000"/>
              </a:solidFill>
              <a:latin typeface="Calibri" pitchFamily="34" charset="0"/>
              <a:ea typeface="Calibri" pitchFamily="34" charset="0"/>
            </a:endParaRPr>
          </a:p>
        </p:txBody>
      </p:sp>
      <p:sp>
        <p:nvSpPr>
          <p:cNvPr id="184" name="Rektangel 183"/>
          <p:cNvSpPr/>
          <p:nvPr/>
        </p:nvSpPr>
        <p:spPr bwMode="auto">
          <a:xfrm>
            <a:off x="8388000" y="35067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491 695</a:t>
            </a:r>
            <a:endParaRPr lang="en-US" sz="900" b="0" i="0" u="none" strike="noStrike" dirty="0" err="1">
              <a:solidFill>
                <a:srgbClr val="000000"/>
              </a:solidFill>
              <a:latin typeface="Calibri" pitchFamily="34" charset="0"/>
              <a:ea typeface="Calibri" pitchFamily="34" charset="0"/>
            </a:endParaRPr>
          </a:p>
        </p:txBody>
      </p:sp>
      <p:sp>
        <p:nvSpPr>
          <p:cNvPr id="185" name="Rektangel 184"/>
          <p:cNvSpPr/>
          <p:nvPr/>
        </p:nvSpPr>
        <p:spPr bwMode="auto">
          <a:xfrm>
            <a:off x="540000" y="3666600"/>
            <a:ext cx="9612000" cy="159840"/>
          </a:xfrm>
          <a:prstGeom prst="rect">
            <a:avLst/>
          </a:prstGeom>
          <a:noFill/>
        </p:spPr>
        <p:txBody>
          <a:bodyPr/>
          <a:lstStyle/>
          <a:p>
            <a:endParaRPr lang="nb-NO"/>
          </a:p>
        </p:txBody>
      </p:sp>
      <p:sp>
        <p:nvSpPr>
          <p:cNvPr id="186" name="Rektangel 185"/>
          <p:cNvSpPr/>
          <p:nvPr/>
        </p:nvSpPr>
        <p:spPr bwMode="auto">
          <a:xfrm>
            <a:off x="3348000" y="36666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Husbanken</a:t>
            </a:r>
            <a:endParaRPr lang="en-US" sz="900" b="0" i="0" u="none" strike="noStrike" dirty="0" err="1">
              <a:solidFill>
                <a:srgbClr val="000000"/>
              </a:solidFill>
              <a:latin typeface="Calibri" pitchFamily="34" charset="0"/>
              <a:ea typeface="Calibri" pitchFamily="34" charset="0"/>
            </a:endParaRPr>
          </a:p>
        </p:txBody>
      </p:sp>
      <p:sp>
        <p:nvSpPr>
          <p:cNvPr id="187" name="Rektangel 186"/>
          <p:cNvSpPr/>
          <p:nvPr/>
        </p:nvSpPr>
        <p:spPr bwMode="auto">
          <a:xfrm>
            <a:off x="4464000" y="36666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15 000 000</a:t>
            </a:r>
            <a:endParaRPr lang="en-US" sz="900" b="0" i="0" u="none" strike="noStrike" dirty="0" err="1">
              <a:solidFill>
                <a:srgbClr val="000000"/>
              </a:solidFill>
              <a:latin typeface="Calibri" pitchFamily="34" charset="0"/>
              <a:ea typeface="Calibri" pitchFamily="34" charset="0"/>
            </a:endParaRPr>
          </a:p>
        </p:txBody>
      </p:sp>
      <p:sp>
        <p:nvSpPr>
          <p:cNvPr id="188" name="Rektangel 187"/>
          <p:cNvSpPr/>
          <p:nvPr/>
        </p:nvSpPr>
        <p:spPr bwMode="auto">
          <a:xfrm>
            <a:off x="1548000" y="36666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11545848</a:t>
            </a:r>
            <a:endParaRPr lang="en-US" sz="900" b="0" i="0" u="none" strike="noStrike" dirty="0" err="1">
              <a:solidFill>
                <a:srgbClr val="000000"/>
              </a:solidFill>
              <a:latin typeface="Calibri" pitchFamily="34" charset="0"/>
              <a:ea typeface="Calibri" pitchFamily="34" charset="0"/>
            </a:endParaRPr>
          </a:p>
        </p:txBody>
      </p:sp>
      <p:sp>
        <p:nvSpPr>
          <p:cNvPr id="189" name="Rektangel 188"/>
          <p:cNvSpPr/>
          <p:nvPr/>
        </p:nvSpPr>
        <p:spPr bwMode="auto">
          <a:xfrm>
            <a:off x="622440" y="36666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90" name="Rektangel 189"/>
          <p:cNvSpPr/>
          <p:nvPr/>
        </p:nvSpPr>
        <p:spPr bwMode="auto">
          <a:xfrm>
            <a:off x="9396000" y="36666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1,35 %</a:t>
            </a:r>
            <a:endParaRPr lang="en-US" sz="900" b="0" i="0" u="none" strike="noStrike" dirty="0" err="1">
              <a:solidFill>
                <a:srgbClr val="000000"/>
              </a:solidFill>
              <a:latin typeface="Calibri" pitchFamily="34" charset="0"/>
              <a:ea typeface="Calibri" pitchFamily="34" charset="0"/>
            </a:endParaRPr>
          </a:p>
        </p:txBody>
      </p:sp>
      <p:sp>
        <p:nvSpPr>
          <p:cNvPr id="191" name="Rektangel 190"/>
          <p:cNvSpPr/>
          <p:nvPr/>
        </p:nvSpPr>
        <p:spPr bwMode="auto">
          <a:xfrm>
            <a:off x="7020000" y="36666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92" name="Rektangel 191"/>
          <p:cNvSpPr/>
          <p:nvPr/>
        </p:nvSpPr>
        <p:spPr bwMode="auto">
          <a:xfrm>
            <a:off x="7776000" y="36666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93" name="Rektangel 192"/>
          <p:cNvSpPr/>
          <p:nvPr/>
        </p:nvSpPr>
        <p:spPr bwMode="auto">
          <a:xfrm>
            <a:off x="6408000" y="36666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94" name="Rektangel 193"/>
          <p:cNvSpPr/>
          <p:nvPr/>
        </p:nvSpPr>
        <p:spPr bwMode="auto">
          <a:xfrm>
            <a:off x="5364000" y="36666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-247 733</a:t>
            </a:r>
            <a:endParaRPr lang="en-US" sz="900" b="0" i="0" u="none" strike="noStrike" dirty="0" err="1">
              <a:solidFill>
                <a:srgbClr val="000000"/>
              </a:solidFill>
              <a:latin typeface="Calibri" pitchFamily="34" charset="0"/>
              <a:ea typeface="Calibri" pitchFamily="34" charset="0"/>
            </a:endParaRPr>
          </a:p>
        </p:txBody>
      </p:sp>
      <p:sp>
        <p:nvSpPr>
          <p:cNvPr id="195" name="Rektangel 194"/>
          <p:cNvSpPr/>
          <p:nvPr/>
        </p:nvSpPr>
        <p:spPr bwMode="auto">
          <a:xfrm>
            <a:off x="8388000" y="36666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508 650</a:t>
            </a:r>
            <a:endParaRPr lang="en-US" sz="900" b="0" i="0" u="none" strike="noStrike" dirty="0" err="1">
              <a:solidFill>
                <a:srgbClr val="000000"/>
              </a:solidFill>
              <a:latin typeface="Calibri" pitchFamily="34" charset="0"/>
              <a:ea typeface="Calibri" pitchFamily="34" charset="0"/>
            </a:endParaRPr>
          </a:p>
        </p:txBody>
      </p:sp>
      <p:graphicFrame>
        <p:nvGraphicFramePr>
          <p:cNvPr id="196" name="Tabell 195"/>
          <p:cNvGraphicFramePr>
            <a:graphicFrameLocks noGrp="1"/>
          </p:cNvGraphicFramePr>
          <p:nvPr/>
        </p:nvGraphicFramePr>
        <p:xfrm>
          <a:off x="540000" y="382644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97" name="Rektangel 196"/>
          <p:cNvSpPr/>
          <p:nvPr/>
        </p:nvSpPr>
        <p:spPr bwMode="auto">
          <a:xfrm>
            <a:off x="4320000" y="388260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110 622 895</a:t>
            </a:r>
            <a:endParaRPr lang="en-US" sz="900" b="0" i="0" u="none" strike="noStrike" dirty="0" err="1">
              <a:solidFill>
                <a:srgbClr val="FFFFFF"/>
              </a:solidFill>
              <a:latin typeface="Calibri" pitchFamily="34" charset="0"/>
              <a:ea typeface="Calibri" pitchFamily="34" charset="0"/>
            </a:endParaRPr>
          </a:p>
        </p:txBody>
      </p:sp>
      <p:sp>
        <p:nvSpPr>
          <p:cNvPr id="198" name="Rektangel 197"/>
          <p:cNvSpPr/>
          <p:nvPr/>
        </p:nvSpPr>
        <p:spPr bwMode="auto">
          <a:xfrm>
            <a:off x="5364000" y="388260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-1 426 953</a:t>
            </a:r>
            <a:endParaRPr lang="en-US" sz="900" b="0" i="0" u="none" strike="noStrike" dirty="0" err="1">
              <a:solidFill>
                <a:srgbClr val="FFFFFF"/>
              </a:solidFill>
              <a:latin typeface="Calibri" pitchFamily="34" charset="0"/>
              <a:ea typeface="Calibri" pitchFamily="34" charset="0"/>
            </a:endParaRPr>
          </a:p>
        </p:txBody>
      </p:sp>
      <p:sp>
        <p:nvSpPr>
          <p:cNvPr id="199" name="Rektangel 198"/>
          <p:cNvSpPr/>
          <p:nvPr/>
        </p:nvSpPr>
        <p:spPr bwMode="auto">
          <a:xfrm>
            <a:off x="8388000" y="388260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3 750 266</a:t>
            </a:r>
            <a:endParaRPr lang="en-US" sz="900" b="0" i="0" u="none" strike="noStrike" dirty="0" err="1">
              <a:solidFill>
                <a:srgbClr val="FFFFFF"/>
              </a:solidFill>
              <a:latin typeface="Calibri" pitchFamily="34" charset="0"/>
              <a:ea typeface="Calibri" pitchFamily="34" charset="0"/>
            </a:endParaRPr>
          </a:p>
        </p:txBody>
      </p:sp>
      <p:sp>
        <p:nvSpPr>
          <p:cNvPr id="200" name="Rektangel 199"/>
          <p:cNvSpPr/>
          <p:nvPr/>
        </p:nvSpPr>
        <p:spPr bwMode="auto">
          <a:xfrm>
            <a:off x="9396000" y="388260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9,97 %</a:t>
            </a:r>
            <a:endParaRPr lang="en-US" sz="900" b="0" i="0" u="none" strike="noStrike" dirty="0" err="1">
              <a:solidFill>
                <a:srgbClr val="FFFFFF"/>
              </a:solidFill>
              <a:latin typeface="Calibri" pitchFamily="34" charset="0"/>
              <a:ea typeface="Calibri" pitchFamily="34" charset="0"/>
            </a:endParaRPr>
          </a:p>
        </p:txBody>
      </p:sp>
      <p:sp>
        <p:nvSpPr>
          <p:cNvPr id="201" name="Rektangel 200"/>
          <p:cNvSpPr/>
          <p:nvPr/>
        </p:nvSpPr>
        <p:spPr bwMode="auto">
          <a:xfrm>
            <a:off x="540000" y="4206600"/>
            <a:ext cx="9612000" cy="837360"/>
          </a:xfrm>
          <a:prstGeom prst="rect">
            <a:avLst/>
          </a:prstGeom>
          <a:noFill/>
        </p:spPr>
        <p:txBody>
          <a:bodyPr/>
          <a:lstStyle/>
          <a:p>
            <a:endParaRPr lang="nb-NO"/>
          </a:p>
        </p:txBody>
      </p:sp>
      <p:sp>
        <p:nvSpPr>
          <p:cNvPr id="202" name="Rektangel 201"/>
          <p:cNvSpPr/>
          <p:nvPr/>
        </p:nvSpPr>
        <p:spPr bwMode="auto">
          <a:xfrm>
            <a:off x="540000" y="4206600"/>
            <a:ext cx="9612000" cy="297360"/>
          </a:xfrm>
          <a:prstGeom prst="rect">
            <a:avLst/>
          </a:prstGeom>
          <a:solidFill>
            <a:srgbClr val="538ED5"/>
          </a:solidFill>
        </p:spPr>
        <p:txBody>
          <a:bodyPr/>
          <a:lstStyle/>
          <a:p>
            <a:endParaRPr lang="nb-NO"/>
          </a:p>
        </p:txBody>
      </p:sp>
      <p:sp>
        <p:nvSpPr>
          <p:cNvPr id="203" name="Rektangel 202"/>
          <p:cNvSpPr/>
          <p:nvPr/>
        </p:nvSpPr>
        <p:spPr bwMode="auto">
          <a:xfrm>
            <a:off x="7704000" y="420660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204" name="Rektangel 203"/>
          <p:cNvSpPr/>
          <p:nvPr/>
        </p:nvSpPr>
        <p:spPr bwMode="auto">
          <a:xfrm>
            <a:off x="3348000" y="420660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205" name="Rektangel 204"/>
          <p:cNvSpPr/>
          <p:nvPr/>
        </p:nvSpPr>
        <p:spPr bwMode="auto">
          <a:xfrm>
            <a:off x="622440" y="420732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206" name="Rektangel 205"/>
          <p:cNvSpPr/>
          <p:nvPr/>
        </p:nvSpPr>
        <p:spPr bwMode="auto">
          <a:xfrm>
            <a:off x="1548000" y="420660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207" name="Rektangel 206"/>
          <p:cNvSpPr/>
          <p:nvPr/>
        </p:nvSpPr>
        <p:spPr bwMode="auto">
          <a:xfrm>
            <a:off x="5400000" y="420660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208" name="Rektangel 207"/>
          <p:cNvSpPr/>
          <p:nvPr/>
        </p:nvSpPr>
        <p:spPr bwMode="auto">
          <a:xfrm>
            <a:off x="6444000" y="420660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209" name="Rektangel 208"/>
          <p:cNvSpPr/>
          <p:nvPr/>
        </p:nvSpPr>
        <p:spPr bwMode="auto">
          <a:xfrm>
            <a:off x="9396000" y="420660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210" name="Rektangel 209"/>
          <p:cNvSpPr/>
          <p:nvPr/>
        </p:nvSpPr>
        <p:spPr bwMode="auto">
          <a:xfrm>
            <a:off x="547560" y="436248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KLP</a:t>
            </a:r>
            <a:endParaRPr lang="en-US" sz="900" b="1" i="0" u="none" strike="noStrike" dirty="0" err="1">
              <a:solidFill>
                <a:srgbClr val="000000"/>
              </a:solidFill>
              <a:latin typeface="Calibri" pitchFamily="34" charset="0"/>
              <a:ea typeface="Calibri" pitchFamily="34" charset="0"/>
            </a:endParaRPr>
          </a:p>
        </p:txBody>
      </p:sp>
      <p:sp>
        <p:nvSpPr>
          <p:cNvPr id="211" name="Rektangel 210"/>
          <p:cNvSpPr/>
          <p:nvPr/>
        </p:nvSpPr>
        <p:spPr bwMode="auto">
          <a:xfrm>
            <a:off x="4860000" y="420660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212" name="Rektangel 211"/>
          <p:cNvSpPr/>
          <p:nvPr/>
        </p:nvSpPr>
        <p:spPr bwMode="auto">
          <a:xfrm>
            <a:off x="7092000" y="420660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213" name="Rektangel 212"/>
          <p:cNvSpPr/>
          <p:nvPr/>
        </p:nvSpPr>
        <p:spPr bwMode="auto">
          <a:xfrm>
            <a:off x="8640000" y="420660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214" name="Rektangel 213"/>
          <p:cNvSpPr/>
          <p:nvPr/>
        </p:nvSpPr>
        <p:spPr bwMode="auto">
          <a:xfrm>
            <a:off x="540000" y="4503960"/>
            <a:ext cx="9612000" cy="159840"/>
          </a:xfrm>
          <a:prstGeom prst="rect">
            <a:avLst/>
          </a:prstGeom>
          <a:noFill/>
        </p:spPr>
        <p:txBody>
          <a:bodyPr/>
          <a:lstStyle/>
          <a:p>
            <a:endParaRPr lang="nb-NO"/>
          </a:p>
        </p:txBody>
      </p:sp>
      <p:sp>
        <p:nvSpPr>
          <p:cNvPr id="215" name="Rektangel 214"/>
          <p:cNvSpPr/>
          <p:nvPr/>
        </p:nvSpPr>
        <p:spPr bwMode="auto">
          <a:xfrm>
            <a:off x="3348000" y="45039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KLP</a:t>
            </a:r>
            <a:endParaRPr lang="en-US" sz="900" b="0" i="0" u="none" strike="noStrike" dirty="0" err="1">
              <a:solidFill>
                <a:srgbClr val="000000"/>
              </a:solidFill>
              <a:latin typeface="Calibri" pitchFamily="34" charset="0"/>
              <a:ea typeface="Calibri" pitchFamily="34" charset="0"/>
            </a:endParaRPr>
          </a:p>
        </p:txBody>
      </p:sp>
      <p:sp>
        <p:nvSpPr>
          <p:cNvPr id="216" name="Rektangel 215"/>
          <p:cNvSpPr/>
          <p:nvPr/>
        </p:nvSpPr>
        <p:spPr bwMode="auto">
          <a:xfrm>
            <a:off x="4464000" y="45039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107 000 000</a:t>
            </a:r>
            <a:endParaRPr lang="en-US" sz="900" b="0" i="0" u="none" strike="noStrike" dirty="0" err="1">
              <a:solidFill>
                <a:srgbClr val="000000"/>
              </a:solidFill>
              <a:latin typeface="Calibri" pitchFamily="34" charset="0"/>
              <a:ea typeface="Calibri" pitchFamily="34" charset="0"/>
            </a:endParaRPr>
          </a:p>
        </p:txBody>
      </p:sp>
      <p:sp>
        <p:nvSpPr>
          <p:cNvPr id="217" name="Rektangel 216"/>
          <p:cNvSpPr/>
          <p:nvPr/>
        </p:nvSpPr>
        <p:spPr bwMode="auto">
          <a:xfrm>
            <a:off x="1548000" y="45039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8317.62.70880</a:t>
            </a:r>
            <a:endParaRPr lang="en-US" sz="900" b="0" i="0" u="none" strike="noStrike" dirty="0" err="1">
              <a:solidFill>
                <a:srgbClr val="000000"/>
              </a:solidFill>
              <a:latin typeface="Calibri" pitchFamily="34" charset="0"/>
              <a:ea typeface="Calibri" pitchFamily="34" charset="0"/>
            </a:endParaRPr>
          </a:p>
        </p:txBody>
      </p:sp>
      <p:sp>
        <p:nvSpPr>
          <p:cNvPr id="218" name="Rektangel 217"/>
          <p:cNvSpPr/>
          <p:nvPr/>
        </p:nvSpPr>
        <p:spPr bwMode="auto">
          <a:xfrm>
            <a:off x="622440" y="45039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19" name="Rektangel 218"/>
          <p:cNvSpPr/>
          <p:nvPr/>
        </p:nvSpPr>
        <p:spPr bwMode="auto">
          <a:xfrm>
            <a:off x="9396000" y="45039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9,64 %</a:t>
            </a:r>
            <a:endParaRPr lang="en-US" sz="900" b="0" i="0" u="none" strike="noStrike" dirty="0" err="1">
              <a:solidFill>
                <a:srgbClr val="000000"/>
              </a:solidFill>
              <a:latin typeface="Calibri" pitchFamily="34" charset="0"/>
              <a:ea typeface="Calibri" pitchFamily="34" charset="0"/>
            </a:endParaRPr>
          </a:p>
        </p:txBody>
      </p:sp>
      <p:sp>
        <p:nvSpPr>
          <p:cNvPr id="220" name="Rektangel 219"/>
          <p:cNvSpPr/>
          <p:nvPr/>
        </p:nvSpPr>
        <p:spPr bwMode="auto">
          <a:xfrm>
            <a:off x="7020000" y="45039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0,570</a:t>
            </a:r>
            <a:endParaRPr lang="en-US" sz="900" b="0" i="0" u="none" strike="noStrike" dirty="0" err="1">
              <a:solidFill>
                <a:srgbClr val="000000"/>
              </a:solidFill>
              <a:latin typeface="Calibri" pitchFamily="34" charset="0"/>
              <a:ea typeface="Calibri" pitchFamily="34" charset="0"/>
            </a:endParaRPr>
          </a:p>
        </p:txBody>
      </p:sp>
      <p:sp>
        <p:nvSpPr>
          <p:cNvPr id="221" name="Rektangel 220"/>
          <p:cNvSpPr/>
          <p:nvPr/>
        </p:nvSpPr>
        <p:spPr bwMode="auto">
          <a:xfrm>
            <a:off x="7776000" y="45039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5,320</a:t>
            </a:r>
            <a:endParaRPr lang="en-US" sz="900" b="0" i="0" u="none" strike="noStrike" dirty="0" err="1">
              <a:solidFill>
                <a:srgbClr val="000000"/>
              </a:solidFill>
              <a:latin typeface="Calibri" pitchFamily="34" charset="0"/>
              <a:ea typeface="Calibri" pitchFamily="34" charset="0"/>
            </a:endParaRPr>
          </a:p>
        </p:txBody>
      </p:sp>
      <p:sp>
        <p:nvSpPr>
          <p:cNvPr id="222" name="Rektangel 221"/>
          <p:cNvSpPr/>
          <p:nvPr/>
        </p:nvSpPr>
        <p:spPr bwMode="auto">
          <a:xfrm>
            <a:off x="6408000" y="45039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4,750</a:t>
            </a:r>
            <a:endParaRPr lang="en-US" sz="900" b="0" i="0" u="none" strike="noStrike" dirty="0" err="1">
              <a:solidFill>
                <a:srgbClr val="000000"/>
              </a:solidFill>
              <a:latin typeface="Calibri" pitchFamily="34" charset="0"/>
              <a:ea typeface="Calibri" pitchFamily="34" charset="0"/>
            </a:endParaRPr>
          </a:p>
        </p:txBody>
      </p:sp>
      <p:sp>
        <p:nvSpPr>
          <p:cNvPr id="223" name="Rektangel 222"/>
          <p:cNvSpPr/>
          <p:nvPr/>
        </p:nvSpPr>
        <p:spPr bwMode="auto">
          <a:xfrm>
            <a:off x="5364000" y="45039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-205 559</a:t>
            </a:r>
            <a:endParaRPr lang="en-US" sz="900" b="0" i="0" u="none" strike="noStrike" dirty="0" err="1">
              <a:solidFill>
                <a:srgbClr val="000000"/>
              </a:solidFill>
              <a:latin typeface="Calibri" pitchFamily="34" charset="0"/>
              <a:ea typeface="Calibri" pitchFamily="34" charset="0"/>
            </a:endParaRPr>
          </a:p>
        </p:txBody>
      </p:sp>
      <p:sp>
        <p:nvSpPr>
          <p:cNvPr id="224" name="Rektangel 223"/>
          <p:cNvSpPr/>
          <p:nvPr/>
        </p:nvSpPr>
        <p:spPr bwMode="auto">
          <a:xfrm>
            <a:off x="8388000" y="45039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5 692 400</a:t>
            </a:r>
            <a:endParaRPr lang="en-US" sz="900" b="0" i="0" u="none" strike="noStrike" dirty="0" err="1">
              <a:solidFill>
                <a:srgbClr val="000000"/>
              </a:solidFill>
              <a:latin typeface="Calibri" pitchFamily="34" charset="0"/>
              <a:ea typeface="Calibri" pitchFamily="34" charset="0"/>
            </a:endParaRPr>
          </a:p>
        </p:txBody>
      </p:sp>
      <p:graphicFrame>
        <p:nvGraphicFramePr>
          <p:cNvPr id="225" name="Tabell 224"/>
          <p:cNvGraphicFramePr>
            <a:graphicFrameLocks noGrp="1"/>
          </p:cNvGraphicFramePr>
          <p:nvPr/>
        </p:nvGraphicFramePr>
        <p:xfrm>
          <a:off x="540000" y="466380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226" name="Rektangel 225"/>
          <p:cNvSpPr/>
          <p:nvPr/>
        </p:nvSpPr>
        <p:spPr bwMode="auto">
          <a:xfrm>
            <a:off x="4320000" y="471996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107 000 000</a:t>
            </a:r>
            <a:endParaRPr lang="en-US" sz="900" b="0" i="0" u="none" strike="noStrike" dirty="0" err="1">
              <a:solidFill>
                <a:srgbClr val="FFFFFF"/>
              </a:solidFill>
              <a:latin typeface="Calibri" pitchFamily="34" charset="0"/>
              <a:ea typeface="Calibri" pitchFamily="34" charset="0"/>
            </a:endParaRPr>
          </a:p>
        </p:txBody>
      </p:sp>
      <p:sp>
        <p:nvSpPr>
          <p:cNvPr id="227" name="Rektangel 226"/>
          <p:cNvSpPr/>
          <p:nvPr/>
        </p:nvSpPr>
        <p:spPr bwMode="auto">
          <a:xfrm>
            <a:off x="5364000" y="471996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-205 559</a:t>
            </a:r>
            <a:endParaRPr lang="en-US" sz="900" b="0" i="0" u="none" strike="noStrike" dirty="0" err="1">
              <a:solidFill>
                <a:srgbClr val="FFFFFF"/>
              </a:solidFill>
              <a:latin typeface="Calibri" pitchFamily="34" charset="0"/>
              <a:ea typeface="Calibri" pitchFamily="34" charset="0"/>
            </a:endParaRPr>
          </a:p>
        </p:txBody>
      </p:sp>
      <p:sp>
        <p:nvSpPr>
          <p:cNvPr id="228" name="Rektangel 227"/>
          <p:cNvSpPr/>
          <p:nvPr/>
        </p:nvSpPr>
        <p:spPr bwMode="auto">
          <a:xfrm>
            <a:off x="8388000" y="471996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5 692 400</a:t>
            </a:r>
            <a:endParaRPr lang="en-US" sz="900" b="0" i="0" u="none" strike="noStrike" dirty="0" err="1">
              <a:solidFill>
                <a:srgbClr val="FFFFFF"/>
              </a:solidFill>
              <a:latin typeface="Calibri" pitchFamily="34" charset="0"/>
              <a:ea typeface="Calibri" pitchFamily="34" charset="0"/>
            </a:endParaRPr>
          </a:p>
        </p:txBody>
      </p:sp>
      <p:sp>
        <p:nvSpPr>
          <p:cNvPr id="229" name="Rektangel 228"/>
          <p:cNvSpPr/>
          <p:nvPr/>
        </p:nvSpPr>
        <p:spPr bwMode="auto">
          <a:xfrm>
            <a:off x="9396000" y="471996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9,64 %</a:t>
            </a:r>
            <a:endParaRPr lang="en-US" sz="900" b="0" i="0" u="none" strike="noStrike" dirty="0" err="1">
              <a:solidFill>
                <a:srgbClr val="FFFFFF"/>
              </a:solidFill>
              <a:latin typeface="Calibri" pitchFamily="34" charset="0"/>
              <a:ea typeface="Calibri" pitchFamily="34" charset="0"/>
            </a:endParaRPr>
          </a:p>
        </p:txBody>
      </p:sp>
      <p:sp>
        <p:nvSpPr>
          <p:cNvPr id="230" name="Rektangel 229"/>
          <p:cNvSpPr/>
          <p:nvPr/>
        </p:nvSpPr>
        <p:spPr bwMode="auto">
          <a:xfrm>
            <a:off x="540000" y="5043960"/>
            <a:ext cx="9612000" cy="1316880"/>
          </a:xfrm>
          <a:prstGeom prst="rect">
            <a:avLst/>
          </a:prstGeom>
          <a:noFill/>
        </p:spPr>
        <p:txBody>
          <a:bodyPr/>
          <a:lstStyle/>
          <a:p>
            <a:endParaRPr lang="nb-NO"/>
          </a:p>
        </p:txBody>
      </p:sp>
      <p:sp>
        <p:nvSpPr>
          <p:cNvPr id="231" name="Rektangel 230"/>
          <p:cNvSpPr/>
          <p:nvPr/>
        </p:nvSpPr>
        <p:spPr bwMode="auto">
          <a:xfrm>
            <a:off x="540000" y="5043960"/>
            <a:ext cx="9612000" cy="297360"/>
          </a:xfrm>
          <a:prstGeom prst="rect">
            <a:avLst/>
          </a:prstGeom>
          <a:solidFill>
            <a:srgbClr val="538ED5"/>
          </a:solidFill>
        </p:spPr>
        <p:txBody>
          <a:bodyPr/>
          <a:lstStyle/>
          <a:p>
            <a:endParaRPr lang="nb-NO"/>
          </a:p>
        </p:txBody>
      </p:sp>
      <p:sp>
        <p:nvSpPr>
          <p:cNvPr id="232" name="Rektangel 231"/>
          <p:cNvSpPr/>
          <p:nvPr/>
        </p:nvSpPr>
        <p:spPr bwMode="auto">
          <a:xfrm>
            <a:off x="7704000" y="504396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233" name="Rektangel 232"/>
          <p:cNvSpPr/>
          <p:nvPr/>
        </p:nvSpPr>
        <p:spPr bwMode="auto">
          <a:xfrm>
            <a:off x="3348000" y="504396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234" name="Rektangel 233"/>
          <p:cNvSpPr/>
          <p:nvPr/>
        </p:nvSpPr>
        <p:spPr bwMode="auto">
          <a:xfrm>
            <a:off x="622440" y="504468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235" name="Rektangel 234"/>
          <p:cNvSpPr/>
          <p:nvPr/>
        </p:nvSpPr>
        <p:spPr bwMode="auto">
          <a:xfrm>
            <a:off x="1548000" y="504396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236" name="Rektangel 235"/>
          <p:cNvSpPr/>
          <p:nvPr/>
        </p:nvSpPr>
        <p:spPr bwMode="auto">
          <a:xfrm>
            <a:off x="5400000" y="504396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237" name="Rektangel 236"/>
          <p:cNvSpPr/>
          <p:nvPr/>
        </p:nvSpPr>
        <p:spPr bwMode="auto">
          <a:xfrm>
            <a:off x="6444000" y="504396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238" name="Rektangel 237"/>
          <p:cNvSpPr/>
          <p:nvPr/>
        </p:nvSpPr>
        <p:spPr bwMode="auto">
          <a:xfrm>
            <a:off x="9396000" y="504396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239" name="Rektangel 238"/>
          <p:cNvSpPr/>
          <p:nvPr/>
        </p:nvSpPr>
        <p:spPr bwMode="auto">
          <a:xfrm>
            <a:off x="547560" y="519984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Kommunalbanken</a:t>
            </a:r>
            <a:endParaRPr lang="en-US" sz="900" b="1" i="0" u="none" strike="noStrike" dirty="0" err="1">
              <a:solidFill>
                <a:srgbClr val="000000"/>
              </a:solidFill>
              <a:latin typeface="Calibri" pitchFamily="34" charset="0"/>
              <a:ea typeface="Calibri" pitchFamily="34" charset="0"/>
            </a:endParaRPr>
          </a:p>
        </p:txBody>
      </p:sp>
      <p:sp>
        <p:nvSpPr>
          <p:cNvPr id="240" name="Rektangel 239"/>
          <p:cNvSpPr/>
          <p:nvPr/>
        </p:nvSpPr>
        <p:spPr bwMode="auto">
          <a:xfrm>
            <a:off x="4860000" y="504396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241" name="Rektangel 240"/>
          <p:cNvSpPr/>
          <p:nvPr/>
        </p:nvSpPr>
        <p:spPr bwMode="auto">
          <a:xfrm>
            <a:off x="7092000" y="504396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242" name="Rektangel 241"/>
          <p:cNvSpPr/>
          <p:nvPr/>
        </p:nvSpPr>
        <p:spPr bwMode="auto">
          <a:xfrm>
            <a:off x="8640000" y="504396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243" name="Rektangel 242"/>
          <p:cNvSpPr/>
          <p:nvPr/>
        </p:nvSpPr>
        <p:spPr bwMode="auto">
          <a:xfrm>
            <a:off x="540000" y="5341320"/>
            <a:ext cx="9612000" cy="159840"/>
          </a:xfrm>
          <a:prstGeom prst="rect">
            <a:avLst/>
          </a:prstGeom>
          <a:noFill/>
        </p:spPr>
        <p:txBody>
          <a:bodyPr/>
          <a:lstStyle/>
          <a:p>
            <a:endParaRPr lang="nb-NO"/>
          </a:p>
        </p:txBody>
      </p:sp>
      <p:sp>
        <p:nvSpPr>
          <p:cNvPr id="244" name="Rektangel 243"/>
          <p:cNvSpPr/>
          <p:nvPr/>
        </p:nvSpPr>
        <p:spPr bwMode="auto">
          <a:xfrm>
            <a:off x="3348000" y="534132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245" name="Rektangel 244"/>
          <p:cNvSpPr/>
          <p:nvPr/>
        </p:nvSpPr>
        <p:spPr bwMode="auto">
          <a:xfrm>
            <a:off x="4464000" y="534132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58 480 000</a:t>
            </a:r>
            <a:endParaRPr lang="en-US" sz="900" b="0" i="0" u="none" strike="noStrike" dirty="0" err="1">
              <a:solidFill>
                <a:srgbClr val="000000"/>
              </a:solidFill>
              <a:latin typeface="Calibri" pitchFamily="34" charset="0"/>
              <a:ea typeface="Calibri" pitchFamily="34" charset="0"/>
            </a:endParaRPr>
          </a:p>
        </p:txBody>
      </p:sp>
      <p:sp>
        <p:nvSpPr>
          <p:cNvPr id="246" name="Rektangel 245"/>
          <p:cNvSpPr/>
          <p:nvPr/>
        </p:nvSpPr>
        <p:spPr bwMode="auto">
          <a:xfrm>
            <a:off x="1548000" y="534132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20150409</a:t>
            </a:r>
            <a:endParaRPr lang="en-US" sz="900" b="0" i="0" u="none" strike="noStrike" dirty="0" err="1">
              <a:solidFill>
                <a:srgbClr val="000000"/>
              </a:solidFill>
              <a:latin typeface="Calibri" pitchFamily="34" charset="0"/>
              <a:ea typeface="Calibri" pitchFamily="34" charset="0"/>
            </a:endParaRPr>
          </a:p>
        </p:txBody>
      </p:sp>
      <p:sp>
        <p:nvSpPr>
          <p:cNvPr id="247" name="Rektangel 246"/>
          <p:cNvSpPr/>
          <p:nvPr/>
        </p:nvSpPr>
        <p:spPr bwMode="auto">
          <a:xfrm>
            <a:off x="622440" y="534132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48" name="Rektangel 247"/>
          <p:cNvSpPr/>
          <p:nvPr/>
        </p:nvSpPr>
        <p:spPr bwMode="auto">
          <a:xfrm>
            <a:off x="9396000" y="534132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5,27 %</a:t>
            </a:r>
            <a:endParaRPr lang="en-US" sz="900" b="0" i="0" u="none" strike="noStrike" dirty="0" err="1">
              <a:solidFill>
                <a:srgbClr val="000000"/>
              </a:solidFill>
              <a:latin typeface="Calibri" pitchFamily="34" charset="0"/>
              <a:ea typeface="Calibri" pitchFamily="34" charset="0"/>
            </a:endParaRPr>
          </a:p>
        </p:txBody>
      </p:sp>
      <p:sp>
        <p:nvSpPr>
          <p:cNvPr id="249" name="Rektangel 248"/>
          <p:cNvSpPr/>
          <p:nvPr/>
        </p:nvSpPr>
        <p:spPr bwMode="auto">
          <a:xfrm>
            <a:off x="7020000" y="534132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250" name="Rektangel 249"/>
          <p:cNvSpPr/>
          <p:nvPr/>
        </p:nvSpPr>
        <p:spPr bwMode="auto">
          <a:xfrm>
            <a:off x="7776000" y="534132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2,370</a:t>
            </a:r>
            <a:endParaRPr lang="en-US" sz="900" b="0" i="0" u="none" strike="noStrike" dirty="0" err="1">
              <a:solidFill>
                <a:srgbClr val="000000"/>
              </a:solidFill>
              <a:latin typeface="Calibri" pitchFamily="34" charset="0"/>
              <a:ea typeface="Calibri" pitchFamily="34" charset="0"/>
            </a:endParaRPr>
          </a:p>
        </p:txBody>
      </p:sp>
      <p:sp>
        <p:nvSpPr>
          <p:cNvPr id="251" name="Rektangel 250"/>
          <p:cNvSpPr/>
          <p:nvPr/>
        </p:nvSpPr>
        <p:spPr bwMode="auto">
          <a:xfrm>
            <a:off x="6408000" y="534132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2,370</a:t>
            </a:r>
            <a:endParaRPr lang="en-US" sz="900" b="0" i="0" u="none" strike="noStrike" dirty="0" err="1">
              <a:solidFill>
                <a:srgbClr val="000000"/>
              </a:solidFill>
              <a:latin typeface="Calibri" pitchFamily="34" charset="0"/>
              <a:ea typeface="Calibri" pitchFamily="34" charset="0"/>
            </a:endParaRPr>
          </a:p>
        </p:txBody>
      </p:sp>
      <p:sp>
        <p:nvSpPr>
          <p:cNvPr id="252" name="Rektangel 251"/>
          <p:cNvSpPr/>
          <p:nvPr/>
        </p:nvSpPr>
        <p:spPr bwMode="auto">
          <a:xfrm>
            <a:off x="5364000" y="534132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-76 999</a:t>
            </a:r>
            <a:endParaRPr lang="en-US" sz="900" b="0" i="0" u="none" strike="noStrike" dirty="0" err="1">
              <a:solidFill>
                <a:srgbClr val="000000"/>
              </a:solidFill>
              <a:latin typeface="Calibri" pitchFamily="34" charset="0"/>
              <a:ea typeface="Calibri" pitchFamily="34" charset="0"/>
            </a:endParaRPr>
          </a:p>
        </p:txBody>
      </p:sp>
      <p:sp>
        <p:nvSpPr>
          <p:cNvPr id="253" name="Rektangel 252"/>
          <p:cNvSpPr/>
          <p:nvPr/>
        </p:nvSpPr>
        <p:spPr bwMode="auto">
          <a:xfrm>
            <a:off x="8388000" y="534132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1 385 976</a:t>
            </a:r>
            <a:endParaRPr lang="en-US" sz="900" b="0" i="0" u="none" strike="noStrike" dirty="0" err="1">
              <a:solidFill>
                <a:srgbClr val="000000"/>
              </a:solidFill>
              <a:latin typeface="Calibri" pitchFamily="34" charset="0"/>
              <a:ea typeface="Calibri" pitchFamily="34" charset="0"/>
            </a:endParaRPr>
          </a:p>
        </p:txBody>
      </p:sp>
      <p:sp>
        <p:nvSpPr>
          <p:cNvPr id="254" name="Rektangel 253"/>
          <p:cNvSpPr/>
          <p:nvPr/>
        </p:nvSpPr>
        <p:spPr bwMode="auto">
          <a:xfrm>
            <a:off x="540000" y="5501160"/>
            <a:ext cx="9612000" cy="159840"/>
          </a:xfrm>
          <a:prstGeom prst="rect">
            <a:avLst/>
          </a:prstGeom>
          <a:noFill/>
        </p:spPr>
        <p:txBody>
          <a:bodyPr/>
          <a:lstStyle/>
          <a:p>
            <a:endParaRPr lang="nb-NO"/>
          </a:p>
        </p:txBody>
      </p:sp>
      <p:sp>
        <p:nvSpPr>
          <p:cNvPr id="255" name="Rektangel 254"/>
          <p:cNvSpPr/>
          <p:nvPr/>
        </p:nvSpPr>
        <p:spPr bwMode="auto">
          <a:xfrm>
            <a:off x="3348000" y="55011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256" name="Rektangel 255"/>
          <p:cNvSpPr/>
          <p:nvPr/>
        </p:nvSpPr>
        <p:spPr bwMode="auto">
          <a:xfrm>
            <a:off x="4464000" y="55011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100 000 000</a:t>
            </a:r>
            <a:endParaRPr lang="en-US" sz="900" b="0" i="0" u="none" strike="noStrike" dirty="0" err="1">
              <a:solidFill>
                <a:srgbClr val="000000"/>
              </a:solidFill>
              <a:latin typeface="Calibri" pitchFamily="34" charset="0"/>
              <a:ea typeface="Calibri" pitchFamily="34" charset="0"/>
            </a:endParaRPr>
          </a:p>
        </p:txBody>
      </p:sp>
      <p:sp>
        <p:nvSpPr>
          <p:cNvPr id="257" name="Rektangel 256"/>
          <p:cNvSpPr/>
          <p:nvPr/>
        </p:nvSpPr>
        <p:spPr bwMode="auto">
          <a:xfrm>
            <a:off x="1548000" y="55011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20210186</a:t>
            </a:r>
            <a:endParaRPr lang="en-US" sz="900" b="0" i="0" u="none" strike="noStrike" dirty="0" err="1">
              <a:solidFill>
                <a:srgbClr val="000000"/>
              </a:solidFill>
              <a:latin typeface="Calibri" pitchFamily="34" charset="0"/>
              <a:ea typeface="Calibri" pitchFamily="34" charset="0"/>
            </a:endParaRPr>
          </a:p>
        </p:txBody>
      </p:sp>
      <p:sp>
        <p:nvSpPr>
          <p:cNvPr id="258" name="Rektangel 257"/>
          <p:cNvSpPr/>
          <p:nvPr/>
        </p:nvSpPr>
        <p:spPr bwMode="auto">
          <a:xfrm>
            <a:off x="622440" y="55011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59" name="Rektangel 258"/>
          <p:cNvSpPr/>
          <p:nvPr/>
        </p:nvSpPr>
        <p:spPr bwMode="auto">
          <a:xfrm>
            <a:off x="9396000" y="55011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9,01 %</a:t>
            </a:r>
            <a:endParaRPr lang="en-US" sz="900" b="0" i="0" u="none" strike="noStrike" dirty="0" err="1">
              <a:solidFill>
                <a:srgbClr val="000000"/>
              </a:solidFill>
              <a:latin typeface="Calibri" pitchFamily="34" charset="0"/>
              <a:ea typeface="Calibri" pitchFamily="34" charset="0"/>
            </a:endParaRPr>
          </a:p>
        </p:txBody>
      </p:sp>
      <p:sp>
        <p:nvSpPr>
          <p:cNvPr id="260" name="Rektangel 259"/>
          <p:cNvSpPr/>
          <p:nvPr/>
        </p:nvSpPr>
        <p:spPr bwMode="auto">
          <a:xfrm>
            <a:off x="7020000" y="55011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0,180</a:t>
            </a:r>
            <a:endParaRPr lang="en-US" sz="900" b="0" i="0" u="none" strike="noStrike" dirty="0" err="1">
              <a:solidFill>
                <a:srgbClr val="000000"/>
              </a:solidFill>
              <a:latin typeface="Calibri" pitchFamily="34" charset="0"/>
              <a:ea typeface="Calibri" pitchFamily="34" charset="0"/>
            </a:endParaRPr>
          </a:p>
        </p:txBody>
      </p:sp>
      <p:sp>
        <p:nvSpPr>
          <p:cNvPr id="261" name="Rektangel 260"/>
          <p:cNvSpPr/>
          <p:nvPr/>
        </p:nvSpPr>
        <p:spPr bwMode="auto">
          <a:xfrm>
            <a:off x="7776000" y="55011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4,870</a:t>
            </a:r>
            <a:endParaRPr lang="en-US" sz="900" b="0" i="0" u="none" strike="noStrike" dirty="0" err="1">
              <a:solidFill>
                <a:srgbClr val="000000"/>
              </a:solidFill>
              <a:latin typeface="Calibri" pitchFamily="34" charset="0"/>
              <a:ea typeface="Calibri" pitchFamily="34" charset="0"/>
            </a:endParaRPr>
          </a:p>
        </p:txBody>
      </p:sp>
      <p:sp>
        <p:nvSpPr>
          <p:cNvPr id="262" name="Rektangel 261"/>
          <p:cNvSpPr/>
          <p:nvPr/>
        </p:nvSpPr>
        <p:spPr bwMode="auto">
          <a:xfrm>
            <a:off x="6408000" y="55011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4,690</a:t>
            </a:r>
            <a:endParaRPr lang="en-US" sz="900" b="0" i="0" u="none" strike="noStrike" dirty="0" err="1">
              <a:solidFill>
                <a:srgbClr val="000000"/>
              </a:solidFill>
              <a:latin typeface="Calibri" pitchFamily="34" charset="0"/>
              <a:ea typeface="Calibri" pitchFamily="34" charset="0"/>
            </a:endParaRPr>
          </a:p>
        </p:txBody>
      </p:sp>
      <p:sp>
        <p:nvSpPr>
          <p:cNvPr id="263" name="Rektangel 262"/>
          <p:cNvSpPr/>
          <p:nvPr/>
        </p:nvSpPr>
        <p:spPr bwMode="auto">
          <a:xfrm>
            <a:off x="5364000" y="55011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-554 639</a:t>
            </a:r>
            <a:endParaRPr lang="en-US" sz="900" b="0" i="0" u="none" strike="noStrike" dirty="0" err="1">
              <a:solidFill>
                <a:srgbClr val="000000"/>
              </a:solidFill>
              <a:latin typeface="Calibri" pitchFamily="34" charset="0"/>
              <a:ea typeface="Calibri" pitchFamily="34" charset="0"/>
            </a:endParaRPr>
          </a:p>
        </p:txBody>
      </p:sp>
      <p:sp>
        <p:nvSpPr>
          <p:cNvPr id="264" name="Rektangel 263"/>
          <p:cNvSpPr/>
          <p:nvPr/>
        </p:nvSpPr>
        <p:spPr bwMode="auto">
          <a:xfrm>
            <a:off x="8388000" y="55011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4 870 000</a:t>
            </a:r>
            <a:endParaRPr lang="en-US" sz="900" b="0" i="0" u="none" strike="noStrike" dirty="0" err="1">
              <a:solidFill>
                <a:srgbClr val="000000"/>
              </a:solidFill>
              <a:latin typeface="Calibri" pitchFamily="34" charset="0"/>
              <a:ea typeface="Calibri" pitchFamily="34" charset="0"/>
            </a:endParaRPr>
          </a:p>
        </p:txBody>
      </p:sp>
      <p:sp>
        <p:nvSpPr>
          <p:cNvPr id="265" name="Rektangel 264"/>
          <p:cNvSpPr/>
          <p:nvPr/>
        </p:nvSpPr>
        <p:spPr bwMode="auto">
          <a:xfrm>
            <a:off x="540000" y="5661000"/>
            <a:ext cx="9612000" cy="159840"/>
          </a:xfrm>
          <a:prstGeom prst="rect">
            <a:avLst/>
          </a:prstGeom>
          <a:noFill/>
        </p:spPr>
        <p:txBody>
          <a:bodyPr/>
          <a:lstStyle/>
          <a:p>
            <a:endParaRPr lang="nb-NO"/>
          </a:p>
        </p:txBody>
      </p:sp>
      <p:sp>
        <p:nvSpPr>
          <p:cNvPr id="266" name="Rektangel 265"/>
          <p:cNvSpPr/>
          <p:nvPr/>
        </p:nvSpPr>
        <p:spPr bwMode="auto">
          <a:xfrm>
            <a:off x="3348000" y="56610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267" name="Rektangel 266"/>
          <p:cNvSpPr/>
          <p:nvPr/>
        </p:nvSpPr>
        <p:spPr bwMode="auto">
          <a:xfrm>
            <a:off x="4464000" y="56610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268" name="Rektangel 267"/>
          <p:cNvSpPr/>
          <p:nvPr/>
        </p:nvSpPr>
        <p:spPr bwMode="auto">
          <a:xfrm>
            <a:off x="1548000" y="56610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20230101</a:t>
            </a:r>
            <a:endParaRPr lang="en-US" sz="900" b="0" i="0" u="none" strike="noStrike" dirty="0" err="1">
              <a:solidFill>
                <a:srgbClr val="000000"/>
              </a:solidFill>
              <a:latin typeface="Calibri" pitchFamily="34" charset="0"/>
              <a:ea typeface="Calibri" pitchFamily="34" charset="0"/>
            </a:endParaRPr>
          </a:p>
        </p:txBody>
      </p:sp>
      <p:sp>
        <p:nvSpPr>
          <p:cNvPr id="269" name="Rektangel 268"/>
          <p:cNvSpPr/>
          <p:nvPr/>
        </p:nvSpPr>
        <p:spPr bwMode="auto">
          <a:xfrm>
            <a:off x="622440" y="56610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70" name="Rektangel 269"/>
          <p:cNvSpPr/>
          <p:nvPr/>
        </p:nvSpPr>
        <p:spPr bwMode="auto">
          <a:xfrm>
            <a:off x="9396000" y="56610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8,83 %</a:t>
            </a:r>
            <a:endParaRPr lang="en-US" sz="900" b="0" i="0" u="none" strike="noStrike" dirty="0" err="1">
              <a:solidFill>
                <a:srgbClr val="000000"/>
              </a:solidFill>
              <a:latin typeface="Calibri" pitchFamily="34" charset="0"/>
              <a:ea typeface="Calibri" pitchFamily="34" charset="0"/>
            </a:endParaRPr>
          </a:p>
        </p:txBody>
      </p:sp>
      <p:sp>
        <p:nvSpPr>
          <p:cNvPr id="271" name="Rektangel 270"/>
          <p:cNvSpPr/>
          <p:nvPr/>
        </p:nvSpPr>
        <p:spPr bwMode="auto">
          <a:xfrm>
            <a:off x="7020000" y="56610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272" name="Rektangel 271"/>
          <p:cNvSpPr/>
          <p:nvPr/>
        </p:nvSpPr>
        <p:spPr bwMode="auto">
          <a:xfrm>
            <a:off x="7776000" y="56610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3,990</a:t>
            </a:r>
            <a:endParaRPr lang="en-US" sz="900" b="0" i="0" u="none" strike="noStrike" dirty="0" err="1">
              <a:solidFill>
                <a:srgbClr val="000000"/>
              </a:solidFill>
              <a:latin typeface="Calibri" pitchFamily="34" charset="0"/>
              <a:ea typeface="Calibri" pitchFamily="34" charset="0"/>
            </a:endParaRPr>
          </a:p>
        </p:txBody>
      </p:sp>
      <p:sp>
        <p:nvSpPr>
          <p:cNvPr id="273" name="Rektangel 272"/>
          <p:cNvSpPr/>
          <p:nvPr/>
        </p:nvSpPr>
        <p:spPr bwMode="auto">
          <a:xfrm>
            <a:off x="6408000" y="56610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3,990</a:t>
            </a:r>
            <a:endParaRPr lang="en-US" sz="900" b="0" i="0" u="none" strike="noStrike" dirty="0" err="1">
              <a:solidFill>
                <a:srgbClr val="000000"/>
              </a:solidFill>
              <a:latin typeface="Calibri" pitchFamily="34" charset="0"/>
              <a:ea typeface="Calibri" pitchFamily="34" charset="0"/>
            </a:endParaRPr>
          </a:p>
        </p:txBody>
      </p:sp>
      <p:sp>
        <p:nvSpPr>
          <p:cNvPr id="274" name="Rektangel 273"/>
          <p:cNvSpPr/>
          <p:nvPr/>
        </p:nvSpPr>
        <p:spPr bwMode="auto">
          <a:xfrm>
            <a:off x="5364000" y="56610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-1 737 867</a:t>
            </a:r>
            <a:endParaRPr lang="en-US" sz="900" b="0" i="0" u="none" strike="noStrike" dirty="0" err="1">
              <a:solidFill>
                <a:srgbClr val="000000"/>
              </a:solidFill>
              <a:latin typeface="Calibri" pitchFamily="34" charset="0"/>
              <a:ea typeface="Calibri" pitchFamily="34" charset="0"/>
            </a:endParaRPr>
          </a:p>
        </p:txBody>
      </p:sp>
      <p:sp>
        <p:nvSpPr>
          <p:cNvPr id="275" name="Rektangel 274"/>
          <p:cNvSpPr/>
          <p:nvPr/>
        </p:nvSpPr>
        <p:spPr bwMode="auto">
          <a:xfrm>
            <a:off x="8388000" y="56610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3 910 200</a:t>
            </a:r>
            <a:endParaRPr lang="en-US" sz="900" b="0" i="0" u="none" strike="noStrike" dirty="0" err="1">
              <a:solidFill>
                <a:srgbClr val="000000"/>
              </a:solidFill>
              <a:latin typeface="Calibri" pitchFamily="34" charset="0"/>
              <a:ea typeface="Calibri" pitchFamily="34" charset="0"/>
            </a:endParaRPr>
          </a:p>
        </p:txBody>
      </p:sp>
      <p:sp>
        <p:nvSpPr>
          <p:cNvPr id="276" name="Rektangel 275"/>
          <p:cNvSpPr/>
          <p:nvPr/>
        </p:nvSpPr>
        <p:spPr bwMode="auto">
          <a:xfrm>
            <a:off x="540000" y="5820840"/>
            <a:ext cx="9612000" cy="159840"/>
          </a:xfrm>
          <a:prstGeom prst="rect">
            <a:avLst/>
          </a:prstGeom>
          <a:noFill/>
        </p:spPr>
        <p:txBody>
          <a:bodyPr/>
          <a:lstStyle/>
          <a:p>
            <a:endParaRPr lang="nb-NO"/>
          </a:p>
        </p:txBody>
      </p:sp>
      <p:sp>
        <p:nvSpPr>
          <p:cNvPr id="277" name="Rektangel 276"/>
          <p:cNvSpPr/>
          <p:nvPr/>
        </p:nvSpPr>
        <p:spPr bwMode="auto">
          <a:xfrm>
            <a:off x="3348000" y="58208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KBN</a:t>
            </a:r>
            <a:endParaRPr lang="en-US" sz="900" b="0" i="0" u="none" strike="noStrike" dirty="0" err="1">
              <a:solidFill>
                <a:srgbClr val="000000"/>
              </a:solidFill>
              <a:latin typeface="Calibri" pitchFamily="34" charset="0"/>
              <a:ea typeface="Calibri" pitchFamily="34" charset="0"/>
            </a:endParaRPr>
          </a:p>
        </p:txBody>
      </p:sp>
      <p:sp>
        <p:nvSpPr>
          <p:cNvPr id="278" name="Rektangel 277"/>
          <p:cNvSpPr/>
          <p:nvPr/>
        </p:nvSpPr>
        <p:spPr bwMode="auto">
          <a:xfrm>
            <a:off x="4464000" y="58208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130 000 000</a:t>
            </a:r>
            <a:endParaRPr lang="en-US" sz="900" b="0" i="0" u="none" strike="noStrike" dirty="0" err="1">
              <a:solidFill>
                <a:srgbClr val="000000"/>
              </a:solidFill>
              <a:latin typeface="Calibri" pitchFamily="34" charset="0"/>
              <a:ea typeface="Calibri" pitchFamily="34" charset="0"/>
            </a:endParaRPr>
          </a:p>
        </p:txBody>
      </p:sp>
      <p:sp>
        <p:nvSpPr>
          <p:cNvPr id="279" name="Rektangel 278"/>
          <p:cNvSpPr/>
          <p:nvPr/>
        </p:nvSpPr>
        <p:spPr bwMode="auto">
          <a:xfrm>
            <a:off x="1548000" y="58208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20230157</a:t>
            </a:r>
            <a:endParaRPr lang="en-US" sz="900" b="0" i="0" u="none" strike="noStrike" dirty="0" err="1">
              <a:solidFill>
                <a:srgbClr val="000000"/>
              </a:solidFill>
              <a:latin typeface="Calibri" pitchFamily="34" charset="0"/>
              <a:ea typeface="Calibri" pitchFamily="34" charset="0"/>
            </a:endParaRPr>
          </a:p>
        </p:txBody>
      </p:sp>
      <p:sp>
        <p:nvSpPr>
          <p:cNvPr id="280" name="Rektangel 279"/>
          <p:cNvSpPr/>
          <p:nvPr/>
        </p:nvSpPr>
        <p:spPr bwMode="auto">
          <a:xfrm>
            <a:off x="622440" y="58208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281" name="Rektangel 280"/>
          <p:cNvSpPr/>
          <p:nvPr/>
        </p:nvSpPr>
        <p:spPr bwMode="auto">
          <a:xfrm>
            <a:off x="9396000" y="58208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11,72 %</a:t>
            </a:r>
            <a:endParaRPr lang="en-US" sz="900" b="0" i="0" u="none" strike="noStrike" dirty="0" err="1">
              <a:solidFill>
                <a:srgbClr val="000000"/>
              </a:solidFill>
              <a:latin typeface="Calibri" pitchFamily="34" charset="0"/>
              <a:ea typeface="Calibri" pitchFamily="34" charset="0"/>
            </a:endParaRPr>
          </a:p>
        </p:txBody>
      </p:sp>
      <p:sp>
        <p:nvSpPr>
          <p:cNvPr id="282" name="Rektangel 281"/>
          <p:cNvSpPr/>
          <p:nvPr/>
        </p:nvSpPr>
        <p:spPr bwMode="auto">
          <a:xfrm>
            <a:off x="7020000" y="58208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283" name="Rektangel 282"/>
          <p:cNvSpPr/>
          <p:nvPr/>
        </p:nvSpPr>
        <p:spPr bwMode="auto">
          <a:xfrm>
            <a:off x="7776000" y="58208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5,400</a:t>
            </a:r>
            <a:endParaRPr lang="en-US" sz="900" b="0" i="0" u="none" strike="noStrike" dirty="0" err="1">
              <a:solidFill>
                <a:srgbClr val="000000"/>
              </a:solidFill>
              <a:latin typeface="Calibri" pitchFamily="34" charset="0"/>
              <a:ea typeface="Calibri" pitchFamily="34" charset="0"/>
            </a:endParaRPr>
          </a:p>
        </p:txBody>
      </p:sp>
      <p:sp>
        <p:nvSpPr>
          <p:cNvPr id="284" name="Rektangel 283"/>
          <p:cNvSpPr/>
          <p:nvPr/>
        </p:nvSpPr>
        <p:spPr bwMode="auto">
          <a:xfrm>
            <a:off x="6408000" y="58208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5,400</a:t>
            </a:r>
            <a:endParaRPr lang="en-US" sz="900" b="0" i="0" u="none" strike="noStrike" dirty="0" err="1">
              <a:solidFill>
                <a:srgbClr val="000000"/>
              </a:solidFill>
              <a:latin typeface="Calibri" pitchFamily="34" charset="0"/>
              <a:ea typeface="Calibri" pitchFamily="34" charset="0"/>
            </a:endParaRPr>
          </a:p>
        </p:txBody>
      </p:sp>
      <p:sp>
        <p:nvSpPr>
          <p:cNvPr id="285" name="Rektangel 284"/>
          <p:cNvSpPr/>
          <p:nvPr/>
        </p:nvSpPr>
        <p:spPr bwMode="auto">
          <a:xfrm>
            <a:off x="5364000" y="58208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-1 915 808</a:t>
            </a:r>
            <a:endParaRPr lang="en-US" sz="900" b="0" i="0" u="none" strike="noStrike" dirty="0" err="1">
              <a:solidFill>
                <a:srgbClr val="000000"/>
              </a:solidFill>
              <a:latin typeface="Calibri" pitchFamily="34" charset="0"/>
              <a:ea typeface="Calibri" pitchFamily="34" charset="0"/>
            </a:endParaRPr>
          </a:p>
        </p:txBody>
      </p:sp>
      <p:sp>
        <p:nvSpPr>
          <p:cNvPr id="286" name="Rektangel 285"/>
          <p:cNvSpPr/>
          <p:nvPr/>
        </p:nvSpPr>
        <p:spPr bwMode="auto">
          <a:xfrm>
            <a:off x="8388000" y="58208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7 020 000</a:t>
            </a:r>
            <a:endParaRPr lang="en-US" sz="900" b="0" i="0" u="none" strike="noStrike" dirty="0" err="1">
              <a:solidFill>
                <a:srgbClr val="000000"/>
              </a:solidFill>
              <a:latin typeface="Calibri" pitchFamily="34" charset="0"/>
              <a:ea typeface="Calibri" pitchFamily="34" charset="0"/>
            </a:endParaRPr>
          </a:p>
        </p:txBody>
      </p:sp>
      <p:graphicFrame>
        <p:nvGraphicFramePr>
          <p:cNvPr id="287" name="Tabell 286"/>
          <p:cNvGraphicFramePr>
            <a:graphicFrameLocks noGrp="1"/>
          </p:cNvGraphicFramePr>
          <p:nvPr/>
        </p:nvGraphicFramePr>
        <p:xfrm>
          <a:off x="540000" y="598068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288" name="Rektangel 287"/>
          <p:cNvSpPr/>
          <p:nvPr/>
        </p:nvSpPr>
        <p:spPr bwMode="auto">
          <a:xfrm>
            <a:off x="4320000" y="603684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386 480 000</a:t>
            </a:r>
            <a:endParaRPr lang="en-US" sz="900" b="0" i="0" u="none" strike="noStrike" dirty="0" err="1">
              <a:solidFill>
                <a:srgbClr val="FFFFFF"/>
              </a:solidFill>
              <a:latin typeface="Calibri" pitchFamily="34" charset="0"/>
              <a:ea typeface="Calibri" pitchFamily="34" charset="0"/>
            </a:endParaRPr>
          </a:p>
        </p:txBody>
      </p:sp>
      <p:sp>
        <p:nvSpPr>
          <p:cNvPr id="289" name="Rektangel 288"/>
          <p:cNvSpPr/>
          <p:nvPr/>
        </p:nvSpPr>
        <p:spPr bwMode="auto">
          <a:xfrm>
            <a:off x="5364000" y="603684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-4 285 312</a:t>
            </a:r>
            <a:endParaRPr lang="en-US" sz="900" b="0" i="0" u="none" strike="noStrike" dirty="0" err="1">
              <a:solidFill>
                <a:srgbClr val="FFFFFF"/>
              </a:solidFill>
              <a:latin typeface="Calibri" pitchFamily="34" charset="0"/>
              <a:ea typeface="Calibri" pitchFamily="34" charset="0"/>
            </a:endParaRPr>
          </a:p>
        </p:txBody>
      </p:sp>
      <p:sp>
        <p:nvSpPr>
          <p:cNvPr id="290" name="Rektangel 289"/>
          <p:cNvSpPr/>
          <p:nvPr/>
        </p:nvSpPr>
        <p:spPr bwMode="auto">
          <a:xfrm>
            <a:off x="8388000" y="603684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17 186 176</a:t>
            </a:r>
            <a:endParaRPr lang="en-US" sz="900" b="0" i="0" u="none" strike="noStrike" dirty="0" err="1">
              <a:solidFill>
                <a:srgbClr val="FFFFFF"/>
              </a:solidFill>
              <a:latin typeface="Calibri" pitchFamily="34" charset="0"/>
              <a:ea typeface="Calibri" pitchFamily="34" charset="0"/>
            </a:endParaRPr>
          </a:p>
        </p:txBody>
      </p:sp>
      <p:sp>
        <p:nvSpPr>
          <p:cNvPr id="291" name="Rektangel 290"/>
          <p:cNvSpPr/>
          <p:nvPr/>
        </p:nvSpPr>
        <p:spPr bwMode="auto">
          <a:xfrm>
            <a:off x="9396000" y="603684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34,83 %</a:t>
            </a:r>
            <a:endParaRPr lang="en-US" sz="900" b="0" i="0" u="none" strike="noStrike" dirty="0" err="1">
              <a:solidFill>
                <a:srgbClr val="FFFFFF"/>
              </a:solidFill>
              <a:latin typeface="Calibri" pitchFamily="34" charset="0"/>
              <a:ea typeface="Calibri" pitchFamily="34" charset="0"/>
            </a:endParaRPr>
          </a:p>
        </p:txBody>
      </p:sp>
      <p:sp>
        <p:nvSpPr>
          <p:cNvPr id="292" name="Rektangel 291"/>
          <p:cNvSpPr/>
          <p:nvPr/>
        </p:nvSpPr>
        <p:spPr bwMode="auto">
          <a:xfrm>
            <a:off x="540000" y="6773040"/>
            <a:ext cx="9612000" cy="246960"/>
          </a:xfrm>
          <a:prstGeom prst="rect">
            <a:avLst/>
          </a:prstGeom>
          <a:solidFill>
            <a:srgbClr val="EDEEEF"/>
          </a:solidFill>
        </p:spPr>
        <p:txBody>
          <a:bodyPr/>
          <a:lstStyle/>
          <a:p>
            <a:endParaRPr lang="nb-NO"/>
          </a:p>
        </p:txBody>
      </p:sp>
      <p:sp>
        <p:nvSpPr>
          <p:cNvPr id="293" name="Rektangel 292"/>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20</a:t>
            </a:r>
            <a:endParaRPr lang="en-US" sz="800" b="0" i="0" u="none" strike="noStrike" dirty="0" err="1">
              <a:solidFill>
                <a:srgbClr val="000000"/>
              </a:solidFill>
              <a:latin typeface="Calibri" pitchFamily="34" charset="0"/>
              <a:ea typeface="Calibri" pitchFamily="34" charset="0"/>
            </a:endParaRPr>
          </a:p>
        </p:txBody>
      </p:sp>
      <p:sp>
        <p:nvSpPr>
          <p:cNvPr id="294" name="Rektangel 293"/>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295" name="Rektangel 294"/>
          <p:cNvSpPr/>
          <p:nvPr/>
        </p:nvSpPr>
        <p:spPr bwMode="auto">
          <a:xfrm>
            <a:off x="916272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4146480"/>
          </a:xfrm>
          <a:prstGeom prst="rect">
            <a:avLst/>
          </a:prstGeom>
          <a:solidFill>
            <a:srgbClr val="FFFFFF"/>
          </a:solidFill>
        </p:spPr>
        <p:txBody>
          <a:bodyPr/>
          <a:lstStyle/>
          <a:p>
            <a:endParaRPr lang="nb-NO"/>
          </a:p>
        </p:txBody>
      </p:sp>
      <p:sp>
        <p:nvSpPr>
          <p:cNvPr id="4" name="Rektangel 3"/>
          <p:cNvSpPr/>
          <p:nvPr/>
        </p:nvSpPr>
        <p:spPr bwMode="auto">
          <a:xfrm>
            <a:off x="540000" y="540000"/>
            <a:ext cx="9612000" cy="4146480"/>
          </a:xfrm>
          <a:prstGeom prst="rect">
            <a:avLst/>
          </a:prstGeom>
          <a:noFill/>
        </p:spPr>
        <p:txBody>
          <a:bodyPr/>
          <a:lstStyle/>
          <a:p>
            <a:endParaRPr lang="nb-NO"/>
          </a:p>
        </p:txBody>
      </p:sp>
      <p:sp>
        <p:nvSpPr>
          <p:cNvPr id="5" name="Rektangel 4"/>
          <p:cNvSpPr/>
          <p:nvPr/>
        </p:nvSpPr>
        <p:spPr bwMode="auto">
          <a:xfrm>
            <a:off x="540000" y="540000"/>
            <a:ext cx="9612000" cy="1316880"/>
          </a:xfrm>
          <a:prstGeom prst="rect">
            <a:avLst/>
          </a:prstGeom>
          <a:noFill/>
        </p:spPr>
        <p:txBody>
          <a:bodyPr/>
          <a:lstStyle/>
          <a:p>
            <a:endParaRPr lang="nb-NO"/>
          </a:p>
        </p:txBody>
      </p:sp>
      <p:sp>
        <p:nvSpPr>
          <p:cNvPr id="6" name="Rektangel 5"/>
          <p:cNvSpPr/>
          <p:nvPr/>
        </p:nvSpPr>
        <p:spPr bwMode="auto">
          <a:xfrm>
            <a:off x="540000" y="540000"/>
            <a:ext cx="9612000" cy="297360"/>
          </a:xfrm>
          <a:prstGeom prst="rect">
            <a:avLst/>
          </a:prstGeom>
          <a:solidFill>
            <a:srgbClr val="538ED5"/>
          </a:solidFill>
        </p:spPr>
        <p:txBody>
          <a:bodyPr/>
          <a:lstStyle/>
          <a:p>
            <a:endParaRPr lang="nb-NO"/>
          </a:p>
        </p:txBody>
      </p:sp>
      <p:sp>
        <p:nvSpPr>
          <p:cNvPr id="7" name="Rektangel 6"/>
          <p:cNvSpPr/>
          <p:nvPr/>
        </p:nvSpPr>
        <p:spPr bwMode="auto">
          <a:xfrm>
            <a:off x="7704000" y="54000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8" name="Rektangel 7"/>
          <p:cNvSpPr/>
          <p:nvPr/>
        </p:nvSpPr>
        <p:spPr bwMode="auto">
          <a:xfrm>
            <a:off x="3348000" y="54000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9" name="Rektangel 8"/>
          <p:cNvSpPr/>
          <p:nvPr/>
        </p:nvSpPr>
        <p:spPr bwMode="auto">
          <a:xfrm>
            <a:off x="622440" y="54072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10" name="Rektangel 9"/>
          <p:cNvSpPr/>
          <p:nvPr/>
        </p:nvSpPr>
        <p:spPr bwMode="auto">
          <a:xfrm>
            <a:off x="1548000" y="54000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1" name="Rektangel 10"/>
          <p:cNvSpPr/>
          <p:nvPr/>
        </p:nvSpPr>
        <p:spPr bwMode="auto">
          <a:xfrm>
            <a:off x="5400000" y="54000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12" name="Rektangel 11"/>
          <p:cNvSpPr/>
          <p:nvPr/>
        </p:nvSpPr>
        <p:spPr bwMode="auto">
          <a:xfrm>
            <a:off x="6444000" y="54000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13" name="Rektangel 12"/>
          <p:cNvSpPr/>
          <p:nvPr/>
        </p:nvSpPr>
        <p:spPr bwMode="auto">
          <a:xfrm>
            <a:off x="9396000" y="54000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4" name="Rektangel 13"/>
          <p:cNvSpPr/>
          <p:nvPr/>
        </p:nvSpPr>
        <p:spPr bwMode="auto">
          <a:xfrm>
            <a:off x="547560" y="69588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Swap 16.12.2027</a:t>
            </a:r>
            <a:endParaRPr lang="en-US" sz="900" b="1"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4860000" y="54000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16" name="Rektangel 15"/>
          <p:cNvSpPr/>
          <p:nvPr/>
        </p:nvSpPr>
        <p:spPr bwMode="auto">
          <a:xfrm>
            <a:off x="7092000" y="54000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17" name="Rektangel 16"/>
          <p:cNvSpPr/>
          <p:nvPr/>
        </p:nvSpPr>
        <p:spPr bwMode="auto">
          <a:xfrm>
            <a:off x="8640000" y="54000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18" name="Rektangel 17"/>
          <p:cNvSpPr/>
          <p:nvPr/>
        </p:nvSpPr>
        <p:spPr bwMode="auto">
          <a:xfrm>
            <a:off x="540000" y="837360"/>
            <a:ext cx="9612000" cy="159840"/>
          </a:xfrm>
          <a:prstGeom prst="rect">
            <a:avLst/>
          </a:prstGeom>
          <a:noFill/>
        </p:spPr>
        <p:txBody>
          <a:bodyPr/>
          <a:lstStyle/>
          <a:p>
            <a:endParaRPr lang="nb-NO"/>
          </a:p>
        </p:txBody>
      </p:sp>
      <p:sp>
        <p:nvSpPr>
          <p:cNvPr id="19" name="Rektangel 18"/>
          <p:cNvSpPr/>
          <p:nvPr/>
        </p:nvSpPr>
        <p:spPr bwMode="auto">
          <a:xfrm>
            <a:off x="3348000" y="83736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Nordea Mkts</a:t>
            </a:r>
            <a:endParaRPr lang="en-US" sz="9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4464000" y="8373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125 000 000</a:t>
            </a:r>
            <a:endParaRPr lang="en-US" sz="900" b="0" i="0" u="none" strike="noStrike" dirty="0" err="1">
              <a:solidFill>
                <a:srgbClr val="000000"/>
              </a:solidFill>
              <a:latin typeface="Calibri" pitchFamily="34" charset="0"/>
              <a:ea typeface="Calibri" pitchFamily="34" charset="0"/>
            </a:endParaRPr>
          </a:p>
        </p:txBody>
      </p:sp>
      <p:sp>
        <p:nvSpPr>
          <p:cNvPr id="21" name="Rektangel 20"/>
          <p:cNvSpPr/>
          <p:nvPr/>
        </p:nvSpPr>
        <p:spPr bwMode="auto">
          <a:xfrm>
            <a:off x="1548000" y="8373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1859323/2997260</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622440" y="8373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9396000" y="8373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11,27 %</a:t>
            </a:r>
            <a:endParaRPr lang="en-US" sz="900" b="0" i="0" u="none" strike="noStrike" dirty="0" err="1">
              <a:solidFill>
                <a:srgbClr val="000000"/>
              </a:solidFill>
              <a:latin typeface="Calibri" pitchFamily="34" charset="0"/>
              <a:ea typeface="Calibri" pitchFamily="34" charset="0"/>
            </a:endParaRPr>
          </a:p>
        </p:txBody>
      </p:sp>
      <p:sp>
        <p:nvSpPr>
          <p:cNvPr id="24" name="Rektangel 23"/>
          <p:cNvSpPr/>
          <p:nvPr/>
        </p:nvSpPr>
        <p:spPr bwMode="auto">
          <a:xfrm>
            <a:off x="7020000" y="8373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25" name="Rektangel 24"/>
          <p:cNvSpPr/>
          <p:nvPr/>
        </p:nvSpPr>
        <p:spPr bwMode="auto">
          <a:xfrm>
            <a:off x="7776000" y="8373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2,725</a:t>
            </a:r>
            <a:endParaRPr lang="en-US" sz="900" b="0" i="0" u="none" strike="noStrike" dirty="0" err="1">
              <a:solidFill>
                <a:srgbClr val="000000"/>
              </a:solidFill>
              <a:latin typeface="Calibri" pitchFamily="34" charset="0"/>
              <a:ea typeface="Calibri" pitchFamily="34" charset="0"/>
            </a:endParaRPr>
          </a:p>
        </p:txBody>
      </p:sp>
      <p:sp>
        <p:nvSpPr>
          <p:cNvPr id="26" name="Rektangel 25"/>
          <p:cNvSpPr/>
          <p:nvPr/>
        </p:nvSpPr>
        <p:spPr bwMode="auto">
          <a:xfrm>
            <a:off x="6408000" y="8373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2,725</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5364000" y="8373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-123 003</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8388000" y="8373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3 406 250</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540000" y="997200"/>
            <a:ext cx="9612000" cy="159840"/>
          </a:xfrm>
          <a:prstGeom prst="rect">
            <a:avLst/>
          </a:prstGeom>
          <a:noFill/>
        </p:spPr>
        <p:txBody>
          <a:bodyPr/>
          <a:lstStyle/>
          <a:p>
            <a:endParaRPr lang="nb-NO"/>
          </a:p>
        </p:txBody>
      </p:sp>
      <p:sp>
        <p:nvSpPr>
          <p:cNvPr id="30" name="Rektangel 29"/>
          <p:cNvSpPr/>
          <p:nvPr/>
        </p:nvSpPr>
        <p:spPr bwMode="auto">
          <a:xfrm>
            <a:off x="3348000" y="99720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Nordea Mkts</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4464000" y="99720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-125 000 000</a:t>
            </a:r>
            <a:endParaRPr lang="en-US" sz="900" b="0" i="0" u="none" strike="noStrike" dirty="0" err="1">
              <a:solidFill>
                <a:srgbClr val="000000"/>
              </a:solidFill>
              <a:latin typeface="Calibri" pitchFamily="34" charset="0"/>
              <a:ea typeface="Calibri" pitchFamily="34" charset="0"/>
            </a:endParaRPr>
          </a:p>
        </p:txBody>
      </p:sp>
      <p:sp>
        <p:nvSpPr>
          <p:cNvPr id="32" name="Rektangel 31"/>
          <p:cNvSpPr/>
          <p:nvPr/>
        </p:nvSpPr>
        <p:spPr bwMode="auto">
          <a:xfrm>
            <a:off x="1548000" y="99720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1859323/2997260</a:t>
            </a:r>
            <a:endParaRPr lang="en-US" sz="900" b="0" i="0" u="none" strike="noStrike" dirty="0" err="1">
              <a:solidFill>
                <a:srgbClr val="000000"/>
              </a:solidFill>
              <a:latin typeface="Calibri" pitchFamily="34" charset="0"/>
              <a:ea typeface="Calibri" pitchFamily="34" charset="0"/>
            </a:endParaRPr>
          </a:p>
        </p:txBody>
      </p:sp>
      <p:sp>
        <p:nvSpPr>
          <p:cNvPr id="33" name="Rektangel 32"/>
          <p:cNvSpPr/>
          <p:nvPr/>
        </p:nvSpPr>
        <p:spPr bwMode="auto">
          <a:xfrm>
            <a:off x="622440" y="99720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34" name="Rektangel 33"/>
          <p:cNvSpPr/>
          <p:nvPr/>
        </p:nvSpPr>
        <p:spPr bwMode="auto">
          <a:xfrm>
            <a:off x="9396000" y="99720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-11,27 %</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7020000" y="99720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7776000" y="99720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4,750</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6408000" y="99720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4,750</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5364000" y="99720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214 410</a:t>
            </a:r>
            <a:endParaRPr lang="en-US" sz="900" b="0" i="0" u="none" strike="noStrike" dirty="0" err="1">
              <a:solidFill>
                <a:srgbClr val="000000"/>
              </a:solidFill>
              <a:latin typeface="Calibri" pitchFamily="34" charset="0"/>
              <a:ea typeface="Calibri" pitchFamily="34" charset="0"/>
            </a:endParaRPr>
          </a:p>
        </p:txBody>
      </p:sp>
      <p:sp>
        <p:nvSpPr>
          <p:cNvPr id="39" name="Rektangel 38"/>
          <p:cNvSpPr/>
          <p:nvPr/>
        </p:nvSpPr>
        <p:spPr bwMode="auto">
          <a:xfrm>
            <a:off x="8388000" y="99720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-5 937 500</a:t>
            </a:r>
            <a:endParaRPr lang="en-US" sz="900" b="0" i="0" u="none" strike="noStrike" dirty="0" err="1">
              <a:solidFill>
                <a:srgbClr val="000000"/>
              </a:solidFill>
              <a:latin typeface="Calibri" pitchFamily="34" charset="0"/>
              <a:ea typeface="Calibri" pitchFamily="34" charset="0"/>
            </a:endParaRPr>
          </a:p>
        </p:txBody>
      </p:sp>
      <p:sp>
        <p:nvSpPr>
          <p:cNvPr id="40" name="Rektangel 39"/>
          <p:cNvSpPr/>
          <p:nvPr/>
        </p:nvSpPr>
        <p:spPr bwMode="auto">
          <a:xfrm>
            <a:off x="540000" y="1157040"/>
            <a:ext cx="9612000" cy="159840"/>
          </a:xfrm>
          <a:prstGeom prst="rect">
            <a:avLst/>
          </a:prstGeom>
          <a:noFill/>
        </p:spPr>
        <p:txBody>
          <a:bodyPr/>
          <a:lstStyle/>
          <a:p>
            <a:endParaRPr lang="nb-NO"/>
          </a:p>
        </p:txBody>
      </p:sp>
      <p:sp>
        <p:nvSpPr>
          <p:cNvPr id="41" name="Rektangel 40"/>
          <p:cNvSpPr/>
          <p:nvPr/>
        </p:nvSpPr>
        <p:spPr bwMode="auto">
          <a:xfrm>
            <a:off x="3348000" y="11570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Sparebanken Sør</a:t>
            </a:r>
            <a:endParaRPr lang="en-US" sz="900" b="0" i="0" u="none" strike="noStrike" dirty="0" err="1">
              <a:solidFill>
                <a:srgbClr val="000000"/>
              </a:solidFill>
              <a:latin typeface="Calibri" pitchFamily="34" charset="0"/>
              <a:ea typeface="Calibri" pitchFamily="34" charset="0"/>
            </a:endParaRPr>
          </a:p>
        </p:txBody>
      </p:sp>
      <p:sp>
        <p:nvSpPr>
          <p:cNvPr id="42" name="Rektangel 41"/>
          <p:cNvSpPr/>
          <p:nvPr/>
        </p:nvSpPr>
        <p:spPr bwMode="auto">
          <a:xfrm>
            <a:off x="4464000" y="11570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80 000 000</a:t>
            </a:r>
            <a:endParaRPr lang="en-US" sz="900" b="0" i="0" u="none" strike="noStrike" dirty="0" err="1">
              <a:solidFill>
                <a:srgbClr val="000000"/>
              </a:solidFill>
              <a:latin typeface="Calibri" pitchFamily="34" charset="0"/>
              <a:ea typeface="Calibri" pitchFamily="34" charset="0"/>
            </a:endParaRPr>
          </a:p>
        </p:txBody>
      </p:sp>
      <p:sp>
        <p:nvSpPr>
          <p:cNvPr id="43" name="Rektangel 42"/>
          <p:cNvSpPr/>
          <p:nvPr/>
        </p:nvSpPr>
        <p:spPr bwMode="auto">
          <a:xfrm>
            <a:off x="1548000" y="11570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109893</a:t>
            </a:r>
            <a:endParaRPr lang="en-US" sz="900" b="0" i="0" u="none" strike="noStrike" dirty="0" err="1">
              <a:solidFill>
                <a:srgbClr val="000000"/>
              </a:solidFill>
              <a:latin typeface="Calibri" pitchFamily="34" charset="0"/>
              <a:ea typeface="Calibri" pitchFamily="34" charset="0"/>
            </a:endParaRPr>
          </a:p>
        </p:txBody>
      </p:sp>
      <p:sp>
        <p:nvSpPr>
          <p:cNvPr id="44" name="Rektangel 43"/>
          <p:cNvSpPr/>
          <p:nvPr/>
        </p:nvSpPr>
        <p:spPr bwMode="auto">
          <a:xfrm>
            <a:off x="622440" y="11570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45" name="Rektangel 44"/>
          <p:cNvSpPr/>
          <p:nvPr/>
        </p:nvSpPr>
        <p:spPr bwMode="auto">
          <a:xfrm>
            <a:off x="9396000" y="11570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7,21 %</a:t>
            </a:r>
            <a:endParaRPr lang="en-US" sz="900" b="0" i="0" u="none" strike="noStrike" dirty="0" err="1">
              <a:solidFill>
                <a:srgbClr val="000000"/>
              </a:solidFill>
              <a:latin typeface="Calibri" pitchFamily="34" charset="0"/>
              <a:ea typeface="Calibri" pitchFamily="34" charset="0"/>
            </a:endParaRPr>
          </a:p>
        </p:txBody>
      </p:sp>
      <p:sp>
        <p:nvSpPr>
          <p:cNvPr id="46" name="Rektangel 45"/>
          <p:cNvSpPr/>
          <p:nvPr/>
        </p:nvSpPr>
        <p:spPr bwMode="auto">
          <a:xfrm>
            <a:off x="7020000" y="11570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47" name="Rektangel 46"/>
          <p:cNvSpPr/>
          <p:nvPr/>
        </p:nvSpPr>
        <p:spPr bwMode="auto">
          <a:xfrm>
            <a:off x="7776000" y="11570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1,560</a:t>
            </a:r>
            <a:endParaRPr lang="en-US" sz="900" b="0" i="0" u="none" strike="noStrike" dirty="0" err="1">
              <a:solidFill>
                <a:srgbClr val="000000"/>
              </a:solidFill>
              <a:latin typeface="Calibri" pitchFamily="34" charset="0"/>
              <a:ea typeface="Calibri" pitchFamily="34" charset="0"/>
            </a:endParaRPr>
          </a:p>
        </p:txBody>
      </p:sp>
      <p:sp>
        <p:nvSpPr>
          <p:cNvPr id="48" name="Rektangel 47"/>
          <p:cNvSpPr/>
          <p:nvPr/>
        </p:nvSpPr>
        <p:spPr bwMode="auto">
          <a:xfrm>
            <a:off x="6408000" y="11570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1,560</a:t>
            </a:r>
            <a:endParaRPr lang="en-US" sz="900" b="0" i="0" u="none" strike="noStrike" dirty="0" err="1">
              <a:solidFill>
                <a:srgbClr val="000000"/>
              </a:solidFill>
              <a:latin typeface="Calibri" pitchFamily="34" charset="0"/>
              <a:ea typeface="Calibri" pitchFamily="34" charset="0"/>
            </a:endParaRPr>
          </a:p>
        </p:txBody>
      </p:sp>
      <p:sp>
        <p:nvSpPr>
          <p:cNvPr id="49" name="Rektangel 48"/>
          <p:cNvSpPr/>
          <p:nvPr/>
        </p:nvSpPr>
        <p:spPr bwMode="auto">
          <a:xfrm>
            <a:off x="5364000" y="11570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-58 933</a:t>
            </a:r>
            <a:endParaRPr lang="en-US" sz="900" b="0" i="0" u="none" strike="noStrike" dirty="0" err="1">
              <a:solidFill>
                <a:srgbClr val="000000"/>
              </a:solidFill>
              <a:latin typeface="Calibri" pitchFamily="34" charset="0"/>
              <a:ea typeface="Calibri" pitchFamily="34" charset="0"/>
            </a:endParaRPr>
          </a:p>
        </p:txBody>
      </p:sp>
      <p:sp>
        <p:nvSpPr>
          <p:cNvPr id="50" name="Rektangel 49"/>
          <p:cNvSpPr/>
          <p:nvPr/>
        </p:nvSpPr>
        <p:spPr bwMode="auto">
          <a:xfrm>
            <a:off x="8388000" y="11570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1 248 000</a:t>
            </a:r>
            <a:endParaRPr lang="en-US" sz="900" b="0" i="0" u="none" strike="noStrike" dirty="0" err="1">
              <a:solidFill>
                <a:srgbClr val="000000"/>
              </a:solidFill>
              <a:latin typeface="Calibri" pitchFamily="34" charset="0"/>
              <a:ea typeface="Calibri" pitchFamily="34" charset="0"/>
            </a:endParaRPr>
          </a:p>
        </p:txBody>
      </p:sp>
      <p:sp>
        <p:nvSpPr>
          <p:cNvPr id="51" name="Rektangel 50"/>
          <p:cNvSpPr/>
          <p:nvPr/>
        </p:nvSpPr>
        <p:spPr bwMode="auto">
          <a:xfrm>
            <a:off x="540000" y="1316880"/>
            <a:ext cx="9612000" cy="159840"/>
          </a:xfrm>
          <a:prstGeom prst="rect">
            <a:avLst/>
          </a:prstGeom>
          <a:noFill/>
        </p:spPr>
        <p:txBody>
          <a:bodyPr/>
          <a:lstStyle/>
          <a:p>
            <a:endParaRPr lang="nb-NO"/>
          </a:p>
        </p:txBody>
      </p:sp>
      <p:sp>
        <p:nvSpPr>
          <p:cNvPr id="52" name="Rektangel 51"/>
          <p:cNvSpPr/>
          <p:nvPr/>
        </p:nvSpPr>
        <p:spPr bwMode="auto">
          <a:xfrm>
            <a:off x="3348000" y="13168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Sparebanken Sør</a:t>
            </a:r>
            <a:endParaRPr lang="en-US" sz="900" b="0" i="0" u="none" strike="noStrike" dirty="0" err="1">
              <a:solidFill>
                <a:srgbClr val="000000"/>
              </a:solidFill>
              <a:latin typeface="Calibri" pitchFamily="34" charset="0"/>
              <a:ea typeface="Calibri" pitchFamily="34" charset="0"/>
            </a:endParaRPr>
          </a:p>
        </p:txBody>
      </p:sp>
      <p:sp>
        <p:nvSpPr>
          <p:cNvPr id="53" name="Rektangel 52"/>
          <p:cNvSpPr/>
          <p:nvPr/>
        </p:nvSpPr>
        <p:spPr bwMode="auto">
          <a:xfrm>
            <a:off x="4464000" y="13168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-80 000 000</a:t>
            </a:r>
            <a:endParaRPr lang="en-US" sz="900" b="0" i="0" u="none" strike="noStrike" dirty="0" err="1">
              <a:solidFill>
                <a:srgbClr val="000000"/>
              </a:solidFill>
              <a:latin typeface="Calibri" pitchFamily="34" charset="0"/>
              <a:ea typeface="Calibri" pitchFamily="34" charset="0"/>
            </a:endParaRPr>
          </a:p>
        </p:txBody>
      </p:sp>
      <p:sp>
        <p:nvSpPr>
          <p:cNvPr id="54" name="Rektangel 53"/>
          <p:cNvSpPr/>
          <p:nvPr/>
        </p:nvSpPr>
        <p:spPr bwMode="auto">
          <a:xfrm>
            <a:off x="1548000" y="13168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109893</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622440" y="13168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9396000" y="13168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-7,21 %</a:t>
            </a:r>
            <a:endParaRPr lang="en-US" sz="900" b="0" i="0" u="none" strike="noStrike" dirty="0" err="1">
              <a:solidFill>
                <a:srgbClr val="000000"/>
              </a:solidFill>
              <a:latin typeface="Calibri" pitchFamily="34" charset="0"/>
              <a:ea typeface="Calibri" pitchFamily="34" charset="0"/>
            </a:endParaRPr>
          </a:p>
        </p:txBody>
      </p:sp>
      <p:sp>
        <p:nvSpPr>
          <p:cNvPr id="57" name="Rektangel 56"/>
          <p:cNvSpPr/>
          <p:nvPr/>
        </p:nvSpPr>
        <p:spPr bwMode="auto">
          <a:xfrm>
            <a:off x="7020000" y="13168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58" name="Rektangel 57"/>
          <p:cNvSpPr/>
          <p:nvPr/>
        </p:nvSpPr>
        <p:spPr bwMode="auto">
          <a:xfrm>
            <a:off x="7776000" y="13168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4,760</a:t>
            </a:r>
            <a:endParaRPr lang="en-US" sz="900" b="0" i="0" u="none" strike="noStrike" dirty="0" err="1">
              <a:solidFill>
                <a:srgbClr val="000000"/>
              </a:solidFill>
              <a:latin typeface="Calibri" pitchFamily="34" charset="0"/>
              <a:ea typeface="Calibri" pitchFamily="34" charset="0"/>
            </a:endParaRPr>
          </a:p>
        </p:txBody>
      </p:sp>
      <p:sp>
        <p:nvSpPr>
          <p:cNvPr id="59" name="Rektangel 58"/>
          <p:cNvSpPr/>
          <p:nvPr/>
        </p:nvSpPr>
        <p:spPr bwMode="auto">
          <a:xfrm>
            <a:off x="6408000" y="13168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4,760</a:t>
            </a:r>
            <a:endParaRPr lang="en-US" sz="9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5364000" y="13168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179 822</a:t>
            </a:r>
            <a:endParaRPr lang="en-US" sz="9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8388000" y="13168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-3 808 000</a:t>
            </a:r>
            <a:endParaRPr lang="en-US" sz="900" b="0" i="0" u="none" strike="noStrike" dirty="0" err="1">
              <a:solidFill>
                <a:srgbClr val="000000"/>
              </a:solidFill>
              <a:latin typeface="Calibri" pitchFamily="34" charset="0"/>
              <a:ea typeface="Calibri" pitchFamily="34" charset="0"/>
            </a:endParaRPr>
          </a:p>
        </p:txBody>
      </p:sp>
      <p:graphicFrame>
        <p:nvGraphicFramePr>
          <p:cNvPr id="62" name="Tabell 61"/>
          <p:cNvGraphicFramePr>
            <a:graphicFrameLocks noGrp="1"/>
          </p:cNvGraphicFramePr>
          <p:nvPr/>
        </p:nvGraphicFramePr>
        <p:xfrm>
          <a:off x="540000" y="147672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63" name="Rektangel 62"/>
          <p:cNvSpPr/>
          <p:nvPr/>
        </p:nvSpPr>
        <p:spPr bwMode="auto">
          <a:xfrm>
            <a:off x="4320000" y="153288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a:t>
            </a:r>
            <a:endParaRPr lang="en-US" sz="900" b="0" i="0" u="none" strike="noStrike" dirty="0" err="1">
              <a:solidFill>
                <a:srgbClr val="FFFFFF"/>
              </a:solidFill>
              <a:latin typeface="Calibri" pitchFamily="34" charset="0"/>
              <a:ea typeface="Calibri" pitchFamily="34" charset="0"/>
            </a:endParaRPr>
          </a:p>
        </p:txBody>
      </p:sp>
      <p:sp>
        <p:nvSpPr>
          <p:cNvPr id="64" name="Rektangel 63"/>
          <p:cNvSpPr/>
          <p:nvPr/>
        </p:nvSpPr>
        <p:spPr bwMode="auto">
          <a:xfrm>
            <a:off x="5364000" y="153288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212 295</a:t>
            </a:r>
            <a:endParaRPr lang="en-US" sz="900" b="0" i="0" u="none" strike="noStrike" dirty="0" err="1">
              <a:solidFill>
                <a:srgbClr val="FFFFFF"/>
              </a:solidFill>
              <a:latin typeface="Calibri" pitchFamily="34" charset="0"/>
              <a:ea typeface="Calibri" pitchFamily="34" charset="0"/>
            </a:endParaRPr>
          </a:p>
        </p:txBody>
      </p:sp>
      <p:sp>
        <p:nvSpPr>
          <p:cNvPr id="65" name="Rektangel 64"/>
          <p:cNvSpPr/>
          <p:nvPr/>
        </p:nvSpPr>
        <p:spPr bwMode="auto">
          <a:xfrm>
            <a:off x="8388000" y="153288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-5 091 250</a:t>
            </a:r>
            <a:endParaRPr lang="en-US" sz="900" b="0" i="0" u="none" strike="noStrike" dirty="0" err="1">
              <a:solidFill>
                <a:srgbClr val="FFFFFF"/>
              </a:solidFill>
              <a:latin typeface="Calibri" pitchFamily="34" charset="0"/>
              <a:ea typeface="Calibri" pitchFamily="34" charset="0"/>
            </a:endParaRPr>
          </a:p>
        </p:txBody>
      </p:sp>
      <p:sp>
        <p:nvSpPr>
          <p:cNvPr id="66" name="Rektangel 65"/>
          <p:cNvSpPr/>
          <p:nvPr/>
        </p:nvSpPr>
        <p:spPr bwMode="auto">
          <a:xfrm>
            <a:off x="9396000" y="153288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0,00 %</a:t>
            </a:r>
            <a:endParaRPr lang="en-US" sz="900" b="0" i="0" u="none" strike="noStrike" dirty="0" err="1">
              <a:solidFill>
                <a:srgbClr val="FFFFFF"/>
              </a:solidFill>
              <a:latin typeface="Calibri" pitchFamily="34" charset="0"/>
              <a:ea typeface="Calibri" pitchFamily="34" charset="0"/>
            </a:endParaRPr>
          </a:p>
        </p:txBody>
      </p:sp>
      <p:sp>
        <p:nvSpPr>
          <p:cNvPr id="67" name="Rektangel 66"/>
          <p:cNvSpPr/>
          <p:nvPr/>
        </p:nvSpPr>
        <p:spPr bwMode="auto">
          <a:xfrm>
            <a:off x="540000" y="1856880"/>
            <a:ext cx="9612000" cy="997200"/>
          </a:xfrm>
          <a:prstGeom prst="rect">
            <a:avLst/>
          </a:prstGeom>
          <a:noFill/>
        </p:spPr>
        <p:txBody>
          <a:bodyPr/>
          <a:lstStyle/>
          <a:p>
            <a:endParaRPr lang="nb-NO"/>
          </a:p>
        </p:txBody>
      </p:sp>
      <p:sp>
        <p:nvSpPr>
          <p:cNvPr id="68" name="Rektangel 67"/>
          <p:cNvSpPr/>
          <p:nvPr/>
        </p:nvSpPr>
        <p:spPr bwMode="auto">
          <a:xfrm>
            <a:off x="540000" y="1856880"/>
            <a:ext cx="9612000" cy="297360"/>
          </a:xfrm>
          <a:prstGeom prst="rect">
            <a:avLst/>
          </a:prstGeom>
          <a:solidFill>
            <a:srgbClr val="538ED5"/>
          </a:solidFill>
        </p:spPr>
        <p:txBody>
          <a:bodyPr/>
          <a:lstStyle/>
          <a:p>
            <a:endParaRPr lang="nb-NO"/>
          </a:p>
        </p:txBody>
      </p:sp>
      <p:sp>
        <p:nvSpPr>
          <p:cNvPr id="69" name="Rektangel 68"/>
          <p:cNvSpPr/>
          <p:nvPr/>
        </p:nvSpPr>
        <p:spPr bwMode="auto">
          <a:xfrm>
            <a:off x="7704000" y="185688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70" name="Rektangel 69"/>
          <p:cNvSpPr/>
          <p:nvPr/>
        </p:nvSpPr>
        <p:spPr bwMode="auto">
          <a:xfrm>
            <a:off x="3348000" y="185688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71" name="Rektangel 70"/>
          <p:cNvSpPr/>
          <p:nvPr/>
        </p:nvSpPr>
        <p:spPr bwMode="auto">
          <a:xfrm>
            <a:off x="622440" y="185760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72" name="Rektangel 71"/>
          <p:cNvSpPr/>
          <p:nvPr/>
        </p:nvSpPr>
        <p:spPr bwMode="auto">
          <a:xfrm>
            <a:off x="1548000" y="185688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73" name="Rektangel 72"/>
          <p:cNvSpPr/>
          <p:nvPr/>
        </p:nvSpPr>
        <p:spPr bwMode="auto">
          <a:xfrm>
            <a:off x="5400000" y="185688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74" name="Rektangel 73"/>
          <p:cNvSpPr/>
          <p:nvPr/>
        </p:nvSpPr>
        <p:spPr bwMode="auto">
          <a:xfrm>
            <a:off x="6444000" y="185688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75" name="Rektangel 74"/>
          <p:cNvSpPr/>
          <p:nvPr/>
        </p:nvSpPr>
        <p:spPr bwMode="auto">
          <a:xfrm>
            <a:off x="9396000" y="185688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76" name="Rektangel 75"/>
          <p:cNvSpPr/>
          <p:nvPr/>
        </p:nvSpPr>
        <p:spPr bwMode="auto">
          <a:xfrm>
            <a:off x="547560" y="201276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Swap 23.05.2025</a:t>
            </a:r>
            <a:endParaRPr lang="en-US" sz="900" b="1" i="0" u="none" strike="noStrike" dirty="0" err="1">
              <a:solidFill>
                <a:srgbClr val="000000"/>
              </a:solidFill>
              <a:latin typeface="Calibri" pitchFamily="34" charset="0"/>
              <a:ea typeface="Calibri" pitchFamily="34" charset="0"/>
            </a:endParaRPr>
          </a:p>
        </p:txBody>
      </p:sp>
      <p:sp>
        <p:nvSpPr>
          <p:cNvPr id="77" name="Rektangel 76"/>
          <p:cNvSpPr/>
          <p:nvPr/>
        </p:nvSpPr>
        <p:spPr bwMode="auto">
          <a:xfrm>
            <a:off x="4860000" y="185688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78" name="Rektangel 77"/>
          <p:cNvSpPr/>
          <p:nvPr/>
        </p:nvSpPr>
        <p:spPr bwMode="auto">
          <a:xfrm>
            <a:off x="7092000" y="185688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79" name="Rektangel 78"/>
          <p:cNvSpPr/>
          <p:nvPr/>
        </p:nvSpPr>
        <p:spPr bwMode="auto">
          <a:xfrm>
            <a:off x="8640000" y="185688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80" name="Rektangel 79"/>
          <p:cNvSpPr/>
          <p:nvPr/>
        </p:nvSpPr>
        <p:spPr bwMode="auto">
          <a:xfrm>
            <a:off x="540000" y="2154240"/>
            <a:ext cx="9612000" cy="159840"/>
          </a:xfrm>
          <a:prstGeom prst="rect">
            <a:avLst/>
          </a:prstGeom>
          <a:noFill/>
        </p:spPr>
        <p:txBody>
          <a:bodyPr/>
          <a:lstStyle/>
          <a:p>
            <a:endParaRPr lang="nb-NO"/>
          </a:p>
        </p:txBody>
      </p:sp>
      <p:sp>
        <p:nvSpPr>
          <p:cNvPr id="81" name="Rektangel 80"/>
          <p:cNvSpPr/>
          <p:nvPr/>
        </p:nvSpPr>
        <p:spPr bwMode="auto">
          <a:xfrm>
            <a:off x="3348000" y="21542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Nordea Mkts</a:t>
            </a:r>
            <a:endParaRPr lang="en-US" sz="900" b="0" i="0" u="none" strike="noStrike" dirty="0" err="1">
              <a:solidFill>
                <a:srgbClr val="000000"/>
              </a:solidFill>
              <a:latin typeface="Calibri" pitchFamily="34" charset="0"/>
              <a:ea typeface="Calibri" pitchFamily="34" charset="0"/>
            </a:endParaRPr>
          </a:p>
        </p:txBody>
      </p:sp>
      <p:sp>
        <p:nvSpPr>
          <p:cNvPr id="82" name="Rektangel 81"/>
          <p:cNvSpPr/>
          <p:nvPr/>
        </p:nvSpPr>
        <p:spPr bwMode="auto">
          <a:xfrm>
            <a:off x="4464000" y="21542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67 375 000</a:t>
            </a:r>
            <a:endParaRPr lang="en-US" sz="900" b="0" i="0" u="none" strike="noStrike" dirty="0" err="1">
              <a:solidFill>
                <a:srgbClr val="000000"/>
              </a:solidFill>
              <a:latin typeface="Calibri" pitchFamily="34" charset="0"/>
              <a:ea typeface="Calibri" pitchFamily="34" charset="0"/>
            </a:endParaRPr>
          </a:p>
        </p:txBody>
      </p:sp>
      <p:sp>
        <p:nvSpPr>
          <p:cNvPr id="83" name="Rektangel 82"/>
          <p:cNvSpPr/>
          <p:nvPr/>
        </p:nvSpPr>
        <p:spPr bwMode="auto">
          <a:xfrm>
            <a:off x="1548000" y="21542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1683410/2452785</a:t>
            </a:r>
            <a:endParaRPr lang="en-US" sz="900" b="0" i="0" u="none" strike="noStrike" dirty="0" err="1">
              <a:solidFill>
                <a:srgbClr val="000000"/>
              </a:solidFill>
              <a:latin typeface="Calibri" pitchFamily="34" charset="0"/>
              <a:ea typeface="Calibri" pitchFamily="34" charset="0"/>
            </a:endParaRPr>
          </a:p>
        </p:txBody>
      </p:sp>
      <p:sp>
        <p:nvSpPr>
          <p:cNvPr id="84" name="Rektangel 83"/>
          <p:cNvSpPr/>
          <p:nvPr/>
        </p:nvSpPr>
        <p:spPr bwMode="auto">
          <a:xfrm>
            <a:off x="622440" y="21542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85" name="Rektangel 84"/>
          <p:cNvSpPr/>
          <p:nvPr/>
        </p:nvSpPr>
        <p:spPr bwMode="auto">
          <a:xfrm>
            <a:off x="9396000" y="21542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6,07 %</a:t>
            </a:r>
            <a:endParaRPr lang="en-US" sz="900" b="0" i="0" u="none" strike="noStrike" dirty="0" err="1">
              <a:solidFill>
                <a:srgbClr val="000000"/>
              </a:solidFill>
              <a:latin typeface="Calibri" pitchFamily="34" charset="0"/>
              <a:ea typeface="Calibri" pitchFamily="34" charset="0"/>
            </a:endParaRPr>
          </a:p>
        </p:txBody>
      </p:sp>
      <p:sp>
        <p:nvSpPr>
          <p:cNvPr id="86" name="Rektangel 85"/>
          <p:cNvSpPr/>
          <p:nvPr/>
        </p:nvSpPr>
        <p:spPr bwMode="auto">
          <a:xfrm>
            <a:off x="7020000" y="21542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87" name="Rektangel 86"/>
          <p:cNvSpPr/>
          <p:nvPr/>
        </p:nvSpPr>
        <p:spPr bwMode="auto">
          <a:xfrm>
            <a:off x="7776000" y="21542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1,240</a:t>
            </a:r>
            <a:endParaRPr lang="en-US" sz="900" b="0" i="0" u="none" strike="noStrike" dirty="0" err="1">
              <a:solidFill>
                <a:srgbClr val="000000"/>
              </a:solidFill>
              <a:latin typeface="Calibri" pitchFamily="34" charset="0"/>
              <a:ea typeface="Calibri" pitchFamily="34" charset="0"/>
            </a:endParaRPr>
          </a:p>
        </p:txBody>
      </p:sp>
      <p:sp>
        <p:nvSpPr>
          <p:cNvPr id="88" name="Rektangel 87"/>
          <p:cNvSpPr/>
          <p:nvPr/>
        </p:nvSpPr>
        <p:spPr bwMode="auto">
          <a:xfrm>
            <a:off x="6408000" y="21542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1,240</a:t>
            </a:r>
            <a:endParaRPr lang="en-US" sz="900" b="0" i="0" u="none" strike="noStrike" dirty="0" err="1">
              <a:solidFill>
                <a:srgbClr val="000000"/>
              </a:solidFill>
              <a:latin typeface="Calibri" pitchFamily="34" charset="0"/>
              <a:ea typeface="Calibri" pitchFamily="34" charset="0"/>
            </a:endParaRPr>
          </a:p>
        </p:txBody>
      </p:sp>
      <p:sp>
        <p:nvSpPr>
          <p:cNvPr id="89" name="Rektangel 88"/>
          <p:cNvSpPr/>
          <p:nvPr/>
        </p:nvSpPr>
        <p:spPr bwMode="auto">
          <a:xfrm>
            <a:off x="5364000" y="21542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-90 507</a:t>
            </a:r>
            <a:endParaRPr lang="en-US" sz="900" b="0" i="0" u="none" strike="noStrike" dirty="0" err="1">
              <a:solidFill>
                <a:srgbClr val="000000"/>
              </a:solidFill>
              <a:latin typeface="Calibri" pitchFamily="34" charset="0"/>
              <a:ea typeface="Calibri" pitchFamily="34" charset="0"/>
            </a:endParaRPr>
          </a:p>
        </p:txBody>
      </p:sp>
      <p:sp>
        <p:nvSpPr>
          <p:cNvPr id="90" name="Rektangel 89"/>
          <p:cNvSpPr/>
          <p:nvPr/>
        </p:nvSpPr>
        <p:spPr bwMode="auto">
          <a:xfrm>
            <a:off x="8388000" y="21542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835 450</a:t>
            </a:r>
            <a:endParaRPr lang="en-US" sz="900" b="0" i="0" u="none" strike="noStrike" dirty="0" err="1">
              <a:solidFill>
                <a:srgbClr val="000000"/>
              </a:solidFill>
              <a:latin typeface="Calibri" pitchFamily="34" charset="0"/>
              <a:ea typeface="Calibri" pitchFamily="34" charset="0"/>
            </a:endParaRPr>
          </a:p>
        </p:txBody>
      </p:sp>
      <p:sp>
        <p:nvSpPr>
          <p:cNvPr id="91" name="Rektangel 90"/>
          <p:cNvSpPr/>
          <p:nvPr/>
        </p:nvSpPr>
        <p:spPr bwMode="auto">
          <a:xfrm>
            <a:off x="540000" y="2314080"/>
            <a:ext cx="9612000" cy="159840"/>
          </a:xfrm>
          <a:prstGeom prst="rect">
            <a:avLst/>
          </a:prstGeom>
          <a:noFill/>
        </p:spPr>
        <p:txBody>
          <a:bodyPr/>
          <a:lstStyle/>
          <a:p>
            <a:endParaRPr lang="nb-NO"/>
          </a:p>
        </p:txBody>
      </p:sp>
      <p:sp>
        <p:nvSpPr>
          <p:cNvPr id="92" name="Rektangel 91"/>
          <p:cNvSpPr/>
          <p:nvPr/>
        </p:nvSpPr>
        <p:spPr bwMode="auto">
          <a:xfrm>
            <a:off x="3348000" y="23140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Nordea Mkts</a:t>
            </a:r>
            <a:endParaRPr lang="en-US" sz="900" b="0" i="0" u="none" strike="noStrike" dirty="0" err="1">
              <a:solidFill>
                <a:srgbClr val="000000"/>
              </a:solidFill>
              <a:latin typeface="Calibri" pitchFamily="34" charset="0"/>
              <a:ea typeface="Calibri" pitchFamily="34" charset="0"/>
            </a:endParaRPr>
          </a:p>
        </p:txBody>
      </p:sp>
      <p:sp>
        <p:nvSpPr>
          <p:cNvPr id="93" name="Rektangel 92"/>
          <p:cNvSpPr/>
          <p:nvPr/>
        </p:nvSpPr>
        <p:spPr bwMode="auto">
          <a:xfrm>
            <a:off x="4464000" y="23140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-67 375 000</a:t>
            </a:r>
            <a:endParaRPr lang="en-US" sz="900" b="0" i="0" u="none" strike="noStrike" dirty="0" err="1">
              <a:solidFill>
                <a:srgbClr val="000000"/>
              </a:solidFill>
              <a:latin typeface="Calibri" pitchFamily="34" charset="0"/>
              <a:ea typeface="Calibri" pitchFamily="34" charset="0"/>
            </a:endParaRPr>
          </a:p>
        </p:txBody>
      </p:sp>
      <p:sp>
        <p:nvSpPr>
          <p:cNvPr id="94" name="Rektangel 93"/>
          <p:cNvSpPr/>
          <p:nvPr/>
        </p:nvSpPr>
        <p:spPr bwMode="auto">
          <a:xfrm>
            <a:off x="1548000" y="23140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1683410/2452785</a:t>
            </a:r>
            <a:endParaRPr lang="en-US" sz="900" b="0" i="0" u="none" strike="noStrike" dirty="0" err="1">
              <a:solidFill>
                <a:srgbClr val="000000"/>
              </a:solidFill>
              <a:latin typeface="Calibri" pitchFamily="34" charset="0"/>
              <a:ea typeface="Calibri" pitchFamily="34" charset="0"/>
            </a:endParaRPr>
          </a:p>
        </p:txBody>
      </p:sp>
      <p:sp>
        <p:nvSpPr>
          <p:cNvPr id="95" name="Rektangel 94"/>
          <p:cNvSpPr/>
          <p:nvPr/>
        </p:nvSpPr>
        <p:spPr bwMode="auto">
          <a:xfrm>
            <a:off x="622440" y="23140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Swap</a:t>
            </a:r>
            <a:endParaRPr lang="en-US" sz="900" b="0" i="0" u="none" strike="noStrike" dirty="0" err="1">
              <a:solidFill>
                <a:srgbClr val="000000"/>
              </a:solidFill>
              <a:latin typeface="Calibri" pitchFamily="34" charset="0"/>
              <a:ea typeface="Calibri" pitchFamily="34" charset="0"/>
            </a:endParaRPr>
          </a:p>
        </p:txBody>
      </p:sp>
      <p:sp>
        <p:nvSpPr>
          <p:cNvPr id="96" name="Rektangel 95"/>
          <p:cNvSpPr/>
          <p:nvPr/>
        </p:nvSpPr>
        <p:spPr bwMode="auto">
          <a:xfrm>
            <a:off x="9396000" y="23140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-6,07 %</a:t>
            </a:r>
            <a:endParaRPr lang="en-US" sz="900" b="0" i="0" u="none" strike="noStrike" dirty="0" err="1">
              <a:solidFill>
                <a:srgbClr val="000000"/>
              </a:solidFill>
              <a:latin typeface="Calibri" pitchFamily="34" charset="0"/>
              <a:ea typeface="Calibri" pitchFamily="34" charset="0"/>
            </a:endParaRPr>
          </a:p>
        </p:txBody>
      </p:sp>
      <p:sp>
        <p:nvSpPr>
          <p:cNvPr id="97" name="Rektangel 96"/>
          <p:cNvSpPr/>
          <p:nvPr/>
        </p:nvSpPr>
        <p:spPr bwMode="auto">
          <a:xfrm>
            <a:off x="7020000" y="23140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98" name="Rektangel 97"/>
          <p:cNvSpPr/>
          <p:nvPr/>
        </p:nvSpPr>
        <p:spPr bwMode="auto">
          <a:xfrm>
            <a:off x="7776000" y="23140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4,720</a:t>
            </a:r>
            <a:endParaRPr lang="en-US" sz="900" b="0" i="0" u="none" strike="noStrike" dirty="0" err="1">
              <a:solidFill>
                <a:srgbClr val="000000"/>
              </a:solidFill>
              <a:latin typeface="Calibri" pitchFamily="34" charset="0"/>
              <a:ea typeface="Calibri" pitchFamily="34" charset="0"/>
            </a:endParaRPr>
          </a:p>
        </p:txBody>
      </p:sp>
      <p:sp>
        <p:nvSpPr>
          <p:cNvPr id="99" name="Rektangel 98"/>
          <p:cNvSpPr/>
          <p:nvPr/>
        </p:nvSpPr>
        <p:spPr bwMode="auto">
          <a:xfrm>
            <a:off x="6408000" y="23140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4,720</a:t>
            </a:r>
            <a:endParaRPr lang="en-US" sz="900" b="0" i="0" u="none" strike="noStrike" dirty="0" err="1">
              <a:solidFill>
                <a:srgbClr val="000000"/>
              </a:solidFill>
              <a:latin typeface="Calibri" pitchFamily="34" charset="0"/>
              <a:ea typeface="Calibri" pitchFamily="34" charset="0"/>
            </a:endParaRPr>
          </a:p>
        </p:txBody>
      </p:sp>
      <p:sp>
        <p:nvSpPr>
          <p:cNvPr id="100" name="Rektangel 99"/>
          <p:cNvSpPr/>
          <p:nvPr/>
        </p:nvSpPr>
        <p:spPr bwMode="auto">
          <a:xfrm>
            <a:off x="5364000" y="23140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344 511</a:t>
            </a:r>
            <a:endParaRPr lang="en-US" sz="900" b="0" i="0" u="none" strike="noStrike" dirty="0" err="1">
              <a:solidFill>
                <a:srgbClr val="000000"/>
              </a:solidFill>
              <a:latin typeface="Calibri" pitchFamily="34" charset="0"/>
              <a:ea typeface="Calibri" pitchFamily="34" charset="0"/>
            </a:endParaRPr>
          </a:p>
        </p:txBody>
      </p:sp>
      <p:sp>
        <p:nvSpPr>
          <p:cNvPr id="101" name="Rektangel 100"/>
          <p:cNvSpPr/>
          <p:nvPr/>
        </p:nvSpPr>
        <p:spPr bwMode="auto">
          <a:xfrm>
            <a:off x="8388000" y="23140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-3 180 100</a:t>
            </a:r>
            <a:endParaRPr lang="en-US" sz="900" b="0" i="0" u="none" strike="noStrike" dirty="0" err="1">
              <a:solidFill>
                <a:srgbClr val="000000"/>
              </a:solidFill>
              <a:latin typeface="Calibri" pitchFamily="34" charset="0"/>
              <a:ea typeface="Calibri" pitchFamily="34" charset="0"/>
            </a:endParaRPr>
          </a:p>
        </p:txBody>
      </p:sp>
      <p:graphicFrame>
        <p:nvGraphicFramePr>
          <p:cNvPr id="102" name="Tabell 101"/>
          <p:cNvGraphicFramePr>
            <a:graphicFrameLocks noGrp="1"/>
          </p:cNvGraphicFramePr>
          <p:nvPr/>
        </p:nvGraphicFramePr>
        <p:xfrm>
          <a:off x="540000" y="247392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03" name="Rektangel 102"/>
          <p:cNvSpPr/>
          <p:nvPr/>
        </p:nvSpPr>
        <p:spPr bwMode="auto">
          <a:xfrm>
            <a:off x="4320000" y="253008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a:t>
            </a:r>
            <a:endParaRPr lang="en-US" sz="900" b="0" i="0" u="none" strike="noStrike" dirty="0" err="1">
              <a:solidFill>
                <a:srgbClr val="FFFFFF"/>
              </a:solidFill>
              <a:latin typeface="Calibri" pitchFamily="34" charset="0"/>
              <a:ea typeface="Calibri" pitchFamily="34" charset="0"/>
            </a:endParaRPr>
          </a:p>
        </p:txBody>
      </p:sp>
      <p:sp>
        <p:nvSpPr>
          <p:cNvPr id="104" name="Rektangel 103"/>
          <p:cNvSpPr/>
          <p:nvPr/>
        </p:nvSpPr>
        <p:spPr bwMode="auto">
          <a:xfrm>
            <a:off x="5364000" y="253008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254 004</a:t>
            </a:r>
            <a:endParaRPr lang="en-US" sz="900" b="0" i="0" u="none" strike="noStrike" dirty="0" err="1">
              <a:solidFill>
                <a:srgbClr val="FFFFFF"/>
              </a:solidFill>
              <a:latin typeface="Calibri" pitchFamily="34" charset="0"/>
              <a:ea typeface="Calibri" pitchFamily="34" charset="0"/>
            </a:endParaRPr>
          </a:p>
        </p:txBody>
      </p:sp>
      <p:sp>
        <p:nvSpPr>
          <p:cNvPr id="105" name="Rektangel 104"/>
          <p:cNvSpPr/>
          <p:nvPr/>
        </p:nvSpPr>
        <p:spPr bwMode="auto">
          <a:xfrm>
            <a:off x="8388000" y="253008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-2 344 650</a:t>
            </a:r>
            <a:endParaRPr lang="en-US" sz="900" b="0" i="0" u="none" strike="noStrike" dirty="0" err="1">
              <a:solidFill>
                <a:srgbClr val="FFFFFF"/>
              </a:solidFill>
              <a:latin typeface="Calibri" pitchFamily="34" charset="0"/>
              <a:ea typeface="Calibri" pitchFamily="34" charset="0"/>
            </a:endParaRPr>
          </a:p>
        </p:txBody>
      </p:sp>
      <p:sp>
        <p:nvSpPr>
          <p:cNvPr id="106" name="Rektangel 105"/>
          <p:cNvSpPr/>
          <p:nvPr/>
        </p:nvSpPr>
        <p:spPr bwMode="auto">
          <a:xfrm>
            <a:off x="9396000" y="253008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0,00 %</a:t>
            </a:r>
            <a:endParaRPr lang="en-US" sz="900" b="0" i="0" u="none" strike="noStrike" dirty="0" err="1">
              <a:solidFill>
                <a:srgbClr val="FFFFFF"/>
              </a:solidFill>
              <a:latin typeface="Calibri" pitchFamily="34" charset="0"/>
              <a:ea typeface="Calibri" pitchFamily="34" charset="0"/>
            </a:endParaRPr>
          </a:p>
        </p:txBody>
      </p:sp>
      <p:sp>
        <p:nvSpPr>
          <p:cNvPr id="107" name="Rektangel 106"/>
          <p:cNvSpPr/>
          <p:nvPr/>
        </p:nvSpPr>
        <p:spPr bwMode="auto">
          <a:xfrm>
            <a:off x="540000" y="2854080"/>
            <a:ext cx="9612000" cy="1436040"/>
          </a:xfrm>
          <a:prstGeom prst="rect">
            <a:avLst/>
          </a:prstGeom>
          <a:noFill/>
        </p:spPr>
        <p:txBody>
          <a:bodyPr/>
          <a:lstStyle/>
          <a:p>
            <a:endParaRPr lang="nb-NO"/>
          </a:p>
        </p:txBody>
      </p:sp>
      <p:sp>
        <p:nvSpPr>
          <p:cNvPr id="108" name="Rektangel 107"/>
          <p:cNvSpPr/>
          <p:nvPr/>
        </p:nvSpPr>
        <p:spPr bwMode="auto">
          <a:xfrm>
            <a:off x="540000" y="2854080"/>
            <a:ext cx="9612000" cy="297360"/>
          </a:xfrm>
          <a:prstGeom prst="rect">
            <a:avLst/>
          </a:prstGeom>
          <a:solidFill>
            <a:srgbClr val="538ED5"/>
          </a:solidFill>
        </p:spPr>
        <p:txBody>
          <a:bodyPr/>
          <a:lstStyle/>
          <a:p>
            <a:endParaRPr lang="nb-NO"/>
          </a:p>
        </p:txBody>
      </p:sp>
      <p:sp>
        <p:nvSpPr>
          <p:cNvPr id="109" name="Rektangel 108"/>
          <p:cNvSpPr/>
          <p:nvPr/>
        </p:nvSpPr>
        <p:spPr bwMode="auto">
          <a:xfrm>
            <a:off x="7704000" y="285408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110" name="Rektangel 109"/>
          <p:cNvSpPr/>
          <p:nvPr/>
        </p:nvSpPr>
        <p:spPr bwMode="auto">
          <a:xfrm>
            <a:off x="3348000" y="2854080"/>
            <a:ext cx="457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Motpart</a:t>
            </a:r>
            <a:endParaRPr lang="en-US" sz="1000" b="1" i="0" u="none" strike="noStrike" dirty="0" err="1">
              <a:solidFill>
                <a:srgbClr val="FFFFFF"/>
              </a:solidFill>
              <a:latin typeface="Calibri" pitchFamily="34" charset="0"/>
              <a:ea typeface="Calibri" pitchFamily="34" charset="0"/>
            </a:endParaRPr>
          </a:p>
        </p:txBody>
      </p:sp>
      <p:sp>
        <p:nvSpPr>
          <p:cNvPr id="111" name="Rektangel 110"/>
          <p:cNvSpPr/>
          <p:nvPr/>
        </p:nvSpPr>
        <p:spPr bwMode="auto">
          <a:xfrm>
            <a:off x="622440" y="2854800"/>
            <a:ext cx="745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Instrument</a:t>
            </a:r>
            <a:endParaRPr lang="en-US" sz="1000" b="1" i="0" u="none" strike="noStrike" dirty="0" err="1">
              <a:solidFill>
                <a:srgbClr val="FFFFFF"/>
              </a:solidFill>
              <a:latin typeface="Calibri" pitchFamily="34" charset="0"/>
              <a:ea typeface="Calibri" pitchFamily="34" charset="0"/>
            </a:endParaRPr>
          </a:p>
        </p:txBody>
      </p:sp>
      <p:sp>
        <p:nvSpPr>
          <p:cNvPr id="112" name="Rektangel 111"/>
          <p:cNvSpPr/>
          <p:nvPr/>
        </p:nvSpPr>
        <p:spPr bwMode="auto">
          <a:xfrm>
            <a:off x="1548000" y="285408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13" name="Rektangel 112"/>
          <p:cNvSpPr/>
          <p:nvPr/>
        </p:nvSpPr>
        <p:spPr bwMode="auto">
          <a:xfrm>
            <a:off x="5400000" y="2854080"/>
            <a:ext cx="772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Påløpte renter</a:t>
            </a:r>
            <a:endParaRPr lang="en-US" sz="1000" b="1" i="0" u="none" strike="noStrike" dirty="0" err="1">
              <a:solidFill>
                <a:srgbClr val="FFFFFF"/>
              </a:solidFill>
              <a:latin typeface="Calibri" pitchFamily="34" charset="0"/>
              <a:ea typeface="Calibri" pitchFamily="34" charset="0"/>
            </a:endParaRPr>
          </a:p>
        </p:txBody>
      </p:sp>
      <p:sp>
        <p:nvSpPr>
          <p:cNvPr id="114" name="Rektangel 113"/>
          <p:cNvSpPr/>
          <p:nvPr/>
        </p:nvSpPr>
        <p:spPr bwMode="auto">
          <a:xfrm>
            <a:off x="6444000" y="2854080"/>
            <a:ext cx="32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a:t>
            </a:r>
            <a:endParaRPr lang="en-US" sz="1000" b="1" i="0" u="none" strike="noStrike" dirty="0" err="1">
              <a:solidFill>
                <a:srgbClr val="FFFFFF"/>
              </a:solidFill>
              <a:latin typeface="Calibri" pitchFamily="34" charset="0"/>
              <a:ea typeface="Calibri" pitchFamily="34" charset="0"/>
            </a:endParaRPr>
          </a:p>
        </p:txBody>
      </p:sp>
      <p:sp>
        <p:nvSpPr>
          <p:cNvPr id="115" name="Rektangel 114"/>
          <p:cNvSpPr/>
          <p:nvPr/>
        </p:nvSpPr>
        <p:spPr bwMode="auto">
          <a:xfrm>
            <a:off x="9396000" y="2854080"/>
            <a:ext cx="6141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16" name="Rektangel 115"/>
          <p:cNvSpPr/>
          <p:nvPr/>
        </p:nvSpPr>
        <p:spPr bwMode="auto">
          <a:xfrm>
            <a:off x="547560" y="300996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Verdipapirmarkedet</a:t>
            </a:r>
            <a:endParaRPr lang="en-US" sz="900" b="1" i="0" u="none" strike="noStrike" dirty="0" err="1">
              <a:solidFill>
                <a:srgbClr val="000000"/>
              </a:solidFill>
              <a:latin typeface="Calibri" pitchFamily="34" charset="0"/>
              <a:ea typeface="Calibri" pitchFamily="34" charset="0"/>
            </a:endParaRPr>
          </a:p>
        </p:txBody>
      </p:sp>
      <p:sp>
        <p:nvSpPr>
          <p:cNvPr id="117" name="Rektangel 116"/>
          <p:cNvSpPr/>
          <p:nvPr/>
        </p:nvSpPr>
        <p:spPr bwMode="auto">
          <a:xfrm>
            <a:off x="4860000" y="2854080"/>
            <a:ext cx="3254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Beløp</a:t>
            </a:r>
            <a:endParaRPr lang="en-US" sz="1000" b="1" i="0" u="none" strike="noStrike" dirty="0" err="1">
              <a:solidFill>
                <a:srgbClr val="FFFFFF"/>
              </a:solidFill>
              <a:latin typeface="Calibri" pitchFamily="34" charset="0"/>
              <a:ea typeface="Calibri" pitchFamily="34" charset="0"/>
            </a:endParaRPr>
          </a:p>
        </p:txBody>
      </p:sp>
      <p:sp>
        <p:nvSpPr>
          <p:cNvPr id="118" name="Rektangel 117"/>
          <p:cNvSpPr/>
          <p:nvPr/>
        </p:nvSpPr>
        <p:spPr bwMode="auto">
          <a:xfrm>
            <a:off x="7092000" y="2854080"/>
            <a:ext cx="396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Margin</a:t>
            </a:r>
            <a:endParaRPr lang="en-US" sz="1000" b="1" i="0" u="none" strike="noStrike" dirty="0" err="1">
              <a:solidFill>
                <a:srgbClr val="FFFFFF"/>
              </a:solidFill>
              <a:latin typeface="Calibri" pitchFamily="34" charset="0"/>
              <a:ea typeface="Calibri" pitchFamily="34" charset="0"/>
            </a:endParaRPr>
          </a:p>
        </p:txBody>
      </p:sp>
      <p:sp>
        <p:nvSpPr>
          <p:cNvPr id="119" name="Rektangel 118"/>
          <p:cNvSpPr/>
          <p:nvPr/>
        </p:nvSpPr>
        <p:spPr bwMode="auto">
          <a:xfrm>
            <a:off x="8640000" y="2854080"/>
            <a:ext cx="51768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P.a. rente</a:t>
            </a:r>
            <a:endParaRPr lang="en-US" sz="1000" b="1" i="0" u="none" strike="noStrike" dirty="0" err="1">
              <a:solidFill>
                <a:srgbClr val="FFFFFF"/>
              </a:solidFill>
              <a:latin typeface="Calibri" pitchFamily="34" charset="0"/>
              <a:ea typeface="Calibri" pitchFamily="34" charset="0"/>
            </a:endParaRPr>
          </a:p>
        </p:txBody>
      </p:sp>
      <p:sp>
        <p:nvSpPr>
          <p:cNvPr id="120" name="Rektangel 119"/>
          <p:cNvSpPr/>
          <p:nvPr/>
        </p:nvSpPr>
        <p:spPr bwMode="auto">
          <a:xfrm>
            <a:off x="540000" y="3151440"/>
            <a:ext cx="9612000" cy="159840"/>
          </a:xfrm>
          <a:prstGeom prst="rect">
            <a:avLst/>
          </a:prstGeom>
          <a:noFill/>
        </p:spPr>
        <p:txBody>
          <a:bodyPr/>
          <a:lstStyle/>
          <a:p>
            <a:endParaRPr lang="nb-NO"/>
          </a:p>
        </p:txBody>
      </p:sp>
      <p:sp>
        <p:nvSpPr>
          <p:cNvPr id="121" name="Rektangel 120"/>
          <p:cNvSpPr/>
          <p:nvPr/>
        </p:nvSpPr>
        <p:spPr bwMode="auto">
          <a:xfrm>
            <a:off x="3348000" y="315144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DNB</a:t>
            </a:r>
            <a:endParaRPr lang="en-US" sz="900" b="0" i="0" u="none" strike="noStrike" dirty="0" err="1">
              <a:solidFill>
                <a:srgbClr val="000000"/>
              </a:solidFill>
              <a:latin typeface="Calibri" pitchFamily="34" charset="0"/>
              <a:ea typeface="Calibri" pitchFamily="34" charset="0"/>
            </a:endParaRPr>
          </a:p>
        </p:txBody>
      </p:sp>
      <p:sp>
        <p:nvSpPr>
          <p:cNvPr id="122" name="Rektangel 121"/>
          <p:cNvSpPr/>
          <p:nvPr/>
        </p:nvSpPr>
        <p:spPr bwMode="auto">
          <a:xfrm>
            <a:off x="4464000" y="315144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124 500 000</a:t>
            </a:r>
            <a:endParaRPr lang="en-US" sz="900" b="0" i="0" u="none" strike="noStrike" dirty="0" err="1">
              <a:solidFill>
                <a:srgbClr val="000000"/>
              </a:solidFill>
              <a:latin typeface="Calibri" pitchFamily="34" charset="0"/>
              <a:ea typeface="Calibri" pitchFamily="34" charset="0"/>
            </a:endParaRPr>
          </a:p>
        </p:txBody>
      </p:sp>
      <p:sp>
        <p:nvSpPr>
          <p:cNvPr id="123" name="Rektangel 122"/>
          <p:cNvSpPr/>
          <p:nvPr/>
        </p:nvSpPr>
        <p:spPr bwMode="auto">
          <a:xfrm>
            <a:off x="1548000" y="315144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NO0011097347</a:t>
            </a:r>
            <a:endParaRPr lang="en-US" sz="900" b="0" i="0" u="none" strike="noStrike" dirty="0" err="1">
              <a:solidFill>
                <a:srgbClr val="000000"/>
              </a:solidFill>
              <a:latin typeface="Calibri" pitchFamily="34" charset="0"/>
              <a:ea typeface="Calibri" pitchFamily="34" charset="0"/>
            </a:endParaRPr>
          </a:p>
        </p:txBody>
      </p:sp>
      <p:sp>
        <p:nvSpPr>
          <p:cNvPr id="124" name="Rektangel 123"/>
          <p:cNvSpPr/>
          <p:nvPr/>
        </p:nvSpPr>
        <p:spPr bwMode="auto">
          <a:xfrm>
            <a:off x="622440" y="315144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25" name="Rektangel 124"/>
          <p:cNvSpPr/>
          <p:nvPr/>
        </p:nvSpPr>
        <p:spPr bwMode="auto">
          <a:xfrm>
            <a:off x="9396000" y="315144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11,22 %</a:t>
            </a:r>
            <a:endParaRPr lang="en-US" sz="900" b="0" i="0" u="none" strike="noStrike" dirty="0" err="1">
              <a:solidFill>
                <a:srgbClr val="000000"/>
              </a:solidFill>
              <a:latin typeface="Calibri" pitchFamily="34" charset="0"/>
              <a:ea typeface="Calibri" pitchFamily="34" charset="0"/>
            </a:endParaRPr>
          </a:p>
        </p:txBody>
      </p:sp>
      <p:sp>
        <p:nvSpPr>
          <p:cNvPr id="126" name="Rektangel 125"/>
          <p:cNvSpPr/>
          <p:nvPr/>
        </p:nvSpPr>
        <p:spPr bwMode="auto">
          <a:xfrm>
            <a:off x="7020000" y="315144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0,147</a:t>
            </a:r>
            <a:endParaRPr lang="en-US" sz="900" b="0" i="0" u="none" strike="noStrike" dirty="0" err="1">
              <a:solidFill>
                <a:srgbClr val="000000"/>
              </a:solidFill>
              <a:latin typeface="Calibri" pitchFamily="34" charset="0"/>
              <a:ea typeface="Calibri" pitchFamily="34" charset="0"/>
            </a:endParaRPr>
          </a:p>
        </p:txBody>
      </p:sp>
      <p:sp>
        <p:nvSpPr>
          <p:cNvPr id="127" name="Rektangel 126"/>
          <p:cNvSpPr/>
          <p:nvPr/>
        </p:nvSpPr>
        <p:spPr bwMode="auto">
          <a:xfrm>
            <a:off x="7776000" y="315144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4,897</a:t>
            </a:r>
            <a:endParaRPr lang="en-US" sz="900" b="0" i="0" u="none" strike="noStrike" dirty="0" err="1">
              <a:solidFill>
                <a:srgbClr val="000000"/>
              </a:solidFill>
              <a:latin typeface="Calibri" pitchFamily="34" charset="0"/>
              <a:ea typeface="Calibri" pitchFamily="34" charset="0"/>
            </a:endParaRPr>
          </a:p>
        </p:txBody>
      </p:sp>
      <p:sp>
        <p:nvSpPr>
          <p:cNvPr id="128" name="Rektangel 127"/>
          <p:cNvSpPr/>
          <p:nvPr/>
        </p:nvSpPr>
        <p:spPr bwMode="auto">
          <a:xfrm>
            <a:off x="6408000" y="315144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4,750</a:t>
            </a:r>
            <a:endParaRPr lang="en-US" sz="900" b="0" i="0" u="none" strike="noStrike" dirty="0" err="1">
              <a:solidFill>
                <a:srgbClr val="000000"/>
              </a:solidFill>
              <a:latin typeface="Calibri" pitchFamily="34" charset="0"/>
              <a:ea typeface="Calibri" pitchFamily="34" charset="0"/>
            </a:endParaRPr>
          </a:p>
        </p:txBody>
      </p:sp>
      <p:sp>
        <p:nvSpPr>
          <p:cNvPr id="129" name="Rektangel 128"/>
          <p:cNvSpPr/>
          <p:nvPr/>
        </p:nvSpPr>
        <p:spPr bwMode="auto">
          <a:xfrm>
            <a:off x="5364000" y="315144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-270 967</a:t>
            </a:r>
            <a:endParaRPr lang="en-US" sz="900" b="0" i="0" u="none" strike="noStrike" dirty="0" err="1">
              <a:solidFill>
                <a:srgbClr val="000000"/>
              </a:solidFill>
              <a:latin typeface="Calibri" pitchFamily="34" charset="0"/>
              <a:ea typeface="Calibri" pitchFamily="34" charset="0"/>
            </a:endParaRPr>
          </a:p>
        </p:txBody>
      </p:sp>
      <p:sp>
        <p:nvSpPr>
          <p:cNvPr id="130" name="Rektangel 129"/>
          <p:cNvSpPr/>
          <p:nvPr/>
        </p:nvSpPr>
        <p:spPr bwMode="auto">
          <a:xfrm>
            <a:off x="8388000" y="315144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6 096 765</a:t>
            </a:r>
            <a:endParaRPr lang="en-US" sz="900" b="0" i="0" u="none" strike="noStrike" dirty="0" err="1">
              <a:solidFill>
                <a:srgbClr val="000000"/>
              </a:solidFill>
              <a:latin typeface="Calibri" pitchFamily="34" charset="0"/>
              <a:ea typeface="Calibri" pitchFamily="34" charset="0"/>
            </a:endParaRPr>
          </a:p>
        </p:txBody>
      </p:sp>
      <p:sp>
        <p:nvSpPr>
          <p:cNvPr id="131" name="Rektangel 130"/>
          <p:cNvSpPr/>
          <p:nvPr/>
        </p:nvSpPr>
        <p:spPr bwMode="auto">
          <a:xfrm>
            <a:off x="540000" y="3311280"/>
            <a:ext cx="9612000" cy="159840"/>
          </a:xfrm>
          <a:prstGeom prst="rect">
            <a:avLst/>
          </a:prstGeom>
          <a:noFill/>
        </p:spPr>
        <p:txBody>
          <a:bodyPr/>
          <a:lstStyle/>
          <a:p>
            <a:endParaRPr lang="nb-NO"/>
          </a:p>
        </p:txBody>
      </p:sp>
      <p:sp>
        <p:nvSpPr>
          <p:cNvPr id="132" name="Rektangel 131"/>
          <p:cNvSpPr/>
          <p:nvPr/>
        </p:nvSpPr>
        <p:spPr bwMode="auto">
          <a:xfrm>
            <a:off x="3348000" y="331128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DNB</a:t>
            </a:r>
            <a:endParaRPr lang="en-US" sz="900" b="0" i="0" u="none" strike="noStrike" dirty="0" err="1">
              <a:solidFill>
                <a:srgbClr val="000000"/>
              </a:solidFill>
              <a:latin typeface="Calibri" pitchFamily="34" charset="0"/>
              <a:ea typeface="Calibri" pitchFamily="34" charset="0"/>
            </a:endParaRPr>
          </a:p>
        </p:txBody>
      </p:sp>
      <p:sp>
        <p:nvSpPr>
          <p:cNvPr id="133" name="Rektangel 132"/>
          <p:cNvSpPr/>
          <p:nvPr/>
        </p:nvSpPr>
        <p:spPr bwMode="auto">
          <a:xfrm>
            <a:off x="4464000" y="331128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121 000 000</a:t>
            </a:r>
            <a:endParaRPr lang="en-US" sz="900" b="0" i="0" u="none" strike="noStrike" dirty="0" err="1">
              <a:solidFill>
                <a:srgbClr val="000000"/>
              </a:solidFill>
              <a:latin typeface="Calibri" pitchFamily="34" charset="0"/>
              <a:ea typeface="Calibri" pitchFamily="34" charset="0"/>
            </a:endParaRPr>
          </a:p>
        </p:txBody>
      </p:sp>
      <p:sp>
        <p:nvSpPr>
          <p:cNvPr id="134" name="Rektangel 133"/>
          <p:cNvSpPr/>
          <p:nvPr/>
        </p:nvSpPr>
        <p:spPr bwMode="auto">
          <a:xfrm>
            <a:off x="1548000" y="331128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NO0012472515</a:t>
            </a:r>
            <a:endParaRPr lang="en-US" sz="900" b="0" i="0" u="none" strike="noStrike" dirty="0" err="1">
              <a:solidFill>
                <a:srgbClr val="000000"/>
              </a:solidFill>
              <a:latin typeface="Calibri" pitchFamily="34" charset="0"/>
              <a:ea typeface="Calibri" pitchFamily="34" charset="0"/>
            </a:endParaRPr>
          </a:p>
        </p:txBody>
      </p:sp>
      <p:sp>
        <p:nvSpPr>
          <p:cNvPr id="135" name="Rektangel 134"/>
          <p:cNvSpPr/>
          <p:nvPr/>
        </p:nvSpPr>
        <p:spPr bwMode="auto">
          <a:xfrm>
            <a:off x="622440" y="331128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36" name="Rektangel 135"/>
          <p:cNvSpPr/>
          <p:nvPr/>
        </p:nvSpPr>
        <p:spPr bwMode="auto">
          <a:xfrm>
            <a:off x="9396000" y="331128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10,90 %</a:t>
            </a:r>
            <a:endParaRPr lang="en-US" sz="900" b="0" i="0" u="none" strike="noStrike" dirty="0" err="1">
              <a:solidFill>
                <a:srgbClr val="000000"/>
              </a:solidFill>
              <a:latin typeface="Calibri" pitchFamily="34" charset="0"/>
              <a:ea typeface="Calibri" pitchFamily="34" charset="0"/>
            </a:endParaRPr>
          </a:p>
        </p:txBody>
      </p:sp>
      <p:sp>
        <p:nvSpPr>
          <p:cNvPr id="137" name="Rektangel 136"/>
          <p:cNvSpPr/>
          <p:nvPr/>
        </p:nvSpPr>
        <p:spPr bwMode="auto">
          <a:xfrm>
            <a:off x="7020000" y="331128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0,430</a:t>
            </a:r>
            <a:endParaRPr lang="en-US" sz="900" b="0" i="0" u="none" strike="noStrike" dirty="0" err="1">
              <a:solidFill>
                <a:srgbClr val="000000"/>
              </a:solidFill>
              <a:latin typeface="Calibri" pitchFamily="34" charset="0"/>
              <a:ea typeface="Calibri" pitchFamily="34" charset="0"/>
            </a:endParaRPr>
          </a:p>
        </p:txBody>
      </p:sp>
      <p:sp>
        <p:nvSpPr>
          <p:cNvPr id="138" name="Rektangel 137"/>
          <p:cNvSpPr/>
          <p:nvPr/>
        </p:nvSpPr>
        <p:spPr bwMode="auto">
          <a:xfrm>
            <a:off x="7776000" y="331128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5,190</a:t>
            </a:r>
            <a:endParaRPr lang="en-US" sz="900" b="0" i="0" u="none" strike="noStrike" dirty="0" err="1">
              <a:solidFill>
                <a:srgbClr val="000000"/>
              </a:solidFill>
              <a:latin typeface="Calibri" pitchFamily="34" charset="0"/>
              <a:ea typeface="Calibri" pitchFamily="34" charset="0"/>
            </a:endParaRPr>
          </a:p>
        </p:txBody>
      </p:sp>
      <p:sp>
        <p:nvSpPr>
          <p:cNvPr id="139" name="Rektangel 138"/>
          <p:cNvSpPr/>
          <p:nvPr/>
        </p:nvSpPr>
        <p:spPr bwMode="auto">
          <a:xfrm>
            <a:off x="6408000" y="331128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4,760</a:t>
            </a:r>
            <a:endParaRPr lang="en-US" sz="900" b="0" i="0" u="none" strike="noStrike" dirty="0" err="1">
              <a:solidFill>
                <a:srgbClr val="000000"/>
              </a:solidFill>
              <a:latin typeface="Calibri" pitchFamily="34" charset="0"/>
              <a:ea typeface="Calibri" pitchFamily="34" charset="0"/>
            </a:endParaRPr>
          </a:p>
        </p:txBody>
      </p:sp>
      <p:sp>
        <p:nvSpPr>
          <p:cNvPr id="140" name="Rektangel 139"/>
          <p:cNvSpPr/>
          <p:nvPr/>
        </p:nvSpPr>
        <p:spPr bwMode="auto">
          <a:xfrm>
            <a:off x="5364000" y="331128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-296 551</a:t>
            </a:r>
            <a:endParaRPr lang="en-US" sz="900" b="0" i="0" u="none" strike="noStrike" dirty="0" err="1">
              <a:solidFill>
                <a:srgbClr val="000000"/>
              </a:solidFill>
              <a:latin typeface="Calibri" pitchFamily="34" charset="0"/>
              <a:ea typeface="Calibri" pitchFamily="34" charset="0"/>
            </a:endParaRPr>
          </a:p>
        </p:txBody>
      </p:sp>
      <p:sp>
        <p:nvSpPr>
          <p:cNvPr id="141" name="Rektangel 140"/>
          <p:cNvSpPr/>
          <p:nvPr/>
        </p:nvSpPr>
        <p:spPr bwMode="auto">
          <a:xfrm>
            <a:off x="8388000" y="331128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6 279 900</a:t>
            </a:r>
            <a:endParaRPr lang="en-US" sz="900" b="0" i="0" u="none" strike="noStrike" dirty="0" err="1">
              <a:solidFill>
                <a:srgbClr val="000000"/>
              </a:solidFill>
              <a:latin typeface="Calibri" pitchFamily="34" charset="0"/>
              <a:ea typeface="Calibri" pitchFamily="34" charset="0"/>
            </a:endParaRPr>
          </a:p>
        </p:txBody>
      </p:sp>
      <p:sp>
        <p:nvSpPr>
          <p:cNvPr id="142" name="Rektangel 141"/>
          <p:cNvSpPr/>
          <p:nvPr/>
        </p:nvSpPr>
        <p:spPr bwMode="auto">
          <a:xfrm>
            <a:off x="540000" y="3471120"/>
            <a:ext cx="9612000" cy="159840"/>
          </a:xfrm>
          <a:prstGeom prst="rect">
            <a:avLst/>
          </a:prstGeom>
          <a:noFill/>
        </p:spPr>
        <p:txBody>
          <a:bodyPr/>
          <a:lstStyle/>
          <a:p>
            <a:endParaRPr lang="nb-NO"/>
          </a:p>
        </p:txBody>
      </p:sp>
      <p:sp>
        <p:nvSpPr>
          <p:cNvPr id="143" name="Rektangel 142"/>
          <p:cNvSpPr/>
          <p:nvPr/>
        </p:nvSpPr>
        <p:spPr bwMode="auto">
          <a:xfrm>
            <a:off x="3348000" y="3471120"/>
            <a:ext cx="97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SEB MB</a:t>
            </a:r>
            <a:endParaRPr lang="en-US" sz="900" b="0" i="0" u="none" strike="noStrike" dirty="0" err="1">
              <a:solidFill>
                <a:srgbClr val="000000"/>
              </a:solidFill>
              <a:latin typeface="Calibri" pitchFamily="34" charset="0"/>
              <a:ea typeface="Calibri" pitchFamily="34" charset="0"/>
            </a:endParaRPr>
          </a:p>
        </p:txBody>
      </p:sp>
      <p:sp>
        <p:nvSpPr>
          <p:cNvPr id="144" name="Rektangel 143"/>
          <p:cNvSpPr/>
          <p:nvPr/>
        </p:nvSpPr>
        <p:spPr bwMode="auto">
          <a:xfrm>
            <a:off x="4464000" y="347112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160 000 000</a:t>
            </a:r>
            <a:endParaRPr lang="en-US" sz="900" b="0" i="0" u="none" strike="noStrike" dirty="0" err="1">
              <a:solidFill>
                <a:srgbClr val="000000"/>
              </a:solidFill>
              <a:latin typeface="Calibri" pitchFamily="34" charset="0"/>
              <a:ea typeface="Calibri" pitchFamily="34" charset="0"/>
            </a:endParaRPr>
          </a:p>
        </p:txBody>
      </p:sp>
      <p:sp>
        <p:nvSpPr>
          <p:cNvPr id="145" name="Rektangel 144"/>
          <p:cNvSpPr/>
          <p:nvPr/>
        </p:nvSpPr>
        <p:spPr bwMode="auto">
          <a:xfrm>
            <a:off x="1548000" y="347112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NO0012517582</a:t>
            </a:r>
            <a:endParaRPr lang="en-US" sz="900" b="0" i="0" u="none" strike="noStrike" dirty="0" err="1">
              <a:solidFill>
                <a:srgbClr val="000000"/>
              </a:solidFill>
              <a:latin typeface="Calibri" pitchFamily="34" charset="0"/>
              <a:ea typeface="Calibri" pitchFamily="34" charset="0"/>
            </a:endParaRPr>
          </a:p>
        </p:txBody>
      </p:sp>
      <p:sp>
        <p:nvSpPr>
          <p:cNvPr id="146" name="Rektangel 145"/>
          <p:cNvSpPr/>
          <p:nvPr/>
        </p:nvSpPr>
        <p:spPr bwMode="auto">
          <a:xfrm>
            <a:off x="622440" y="347112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47" name="Rektangel 146"/>
          <p:cNvSpPr/>
          <p:nvPr/>
        </p:nvSpPr>
        <p:spPr bwMode="auto">
          <a:xfrm>
            <a:off x="9396000" y="347112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14,42 %</a:t>
            </a:r>
            <a:endParaRPr lang="en-US" sz="900" b="0" i="0" u="none" strike="noStrike" dirty="0" err="1">
              <a:solidFill>
                <a:srgbClr val="000000"/>
              </a:solidFill>
              <a:latin typeface="Calibri" pitchFamily="34" charset="0"/>
              <a:ea typeface="Calibri" pitchFamily="34" charset="0"/>
            </a:endParaRPr>
          </a:p>
        </p:txBody>
      </p:sp>
      <p:sp>
        <p:nvSpPr>
          <p:cNvPr id="148" name="Rektangel 147"/>
          <p:cNvSpPr/>
          <p:nvPr/>
        </p:nvSpPr>
        <p:spPr bwMode="auto">
          <a:xfrm>
            <a:off x="7020000" y="347112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0,293</a:t>
            </a:r>
            <a:endParaRPr lang="en-US" sz="900" b="0" i="0" u="none" strike="noStrike" dirty="0" err="1">
              <a:solidFill>
                <a:srgbClr val="000000"/>
              </a:solidFill>
              <a:latin typeface="Calibri" pitchFamily="34" charset="0"/>
              <a:ea typeface="Calibri" pitchFamily="34" charset="0"/>
            </a:endParaRPr>
          </a:p>
        </p:txBody>
      </p:sp>
      <p:sp>
        <p:nvSpPr>
          <p:cNvPr id="149" name="Rektangel 148"/>
          <p:cNvSpPr/>
          <p:nvPr/>
        </p:nvSpPr>
        <p:spPr bwMode="auto">
          <a:xfrm>
            <a:off x="7776000" y="347112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4,983</a:t>
            </a:r>
            <a:endParaRPr lang="en-US" sz="900" b="0" i="0" u="none" strike="noStrike" dirty="0" err="1">
              <a:solidFill>
                <a:srgbClr val="000000"/>
              </a:solidFill>
              <a:latin typeface="Calibri" pitchFamily="34" charset="0"/>
              <a:ea typeface="Calibri" pitchFamily="34" charset="0"/>
            </a:endParaRPr>
          </a:p>
        </p:txBody>
      </p:sp>
      <p:sp>
        <p:nvSpPr>
          <p:cNvPr id="150" name="Rektangel 149"/>
          <p:cNvSpPr/>
          <p:nvPr/>
        </p:nvSpPr>
        <p:spPr bwMode="auto">
          <a:xfrm>
            <a:off x="6408000" y="347112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4,690</a:t>
            </a:r>
            <a:endParaRPr lang="en-US" sz="900" b="0" i="0" u="none" strike="noStrike" dirty="0" err="1">
              <a:solidFill>
                <a:srgbClr val="000000"/>
              </a:solidFill>
              <a:latin typeface="Calibri" pitchFamily="34" charset="0"/>
              <a:ea typeface="Calibri" pitchFamily="34" charset="0"/>
            </a:endParaRPr>
          </a:p>
        </p:txBody>
      </p:sp>
      <p:sp>
        <p:nvSpPr>
          <p:cNvPr id="151" name="Rektangel 150"/>
          <p:cNvSpPr/>
          <p:nvPr/>
        </p:nvSpPr>
        <p:spPr bwMode="auto">
          <a:xfrm>
            <a:off x="5364000" y="347112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-907 922</a:t>
            </a:r>
            <a:endParaRPr lang="en-US" sz="900" b="0" i="0" u="none" strike="noStrike" dirty="0" err="1">
              <a:solidFill>
                <a:srgbClr val="000000"/>
              </a:solidFill>
              <a:latin typeface="Calibri" pitchFamily="34" charset="0"/>
              <a:ea typeface="Calibri" pitchFamily="34" charset="0"/>
            </a:endParaRPr>
          </a:p>
        </p:txBody>
      </p:sp>
      <p:sp>
        <p:nvSpPr>
          <p:cNvPr id="152" name="Rektangel 151"/>
          <p:cNvSpPr/>
          <p:nvPr/>
        </p:nvSpPr>
        <p:spPr bwMode="auto">
          <a:xfrm>
            <a:off x="8388000" y="347112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7 972 000</a:t>
            </a:r>
            <a:endParaRPr lang="en-US" sz="900" b="0" i="0" u="none" strike="noStrike" dirty="0" err="1">
              <a:solidFill>
                <a:srgbClr val="000000"/>
              </a:solidFill>
              <a:latin typeface="Calibri" pitchFamily="34" charset="0"/>
              <a:ea typeface="Calibri" pitchFamily="34" charset="0"/>
            </a:endParaRPr>
          </a:p>
        </p:txBody>
      </p:sp>
      <p:sp>
        <p:nvSpPr>
          <p:cNvPr id="153" name="Rektangel 152"/>
          <p:cNvSpPr/>
          <p:nvPr/>
        </p:nvSpPr>
        <p:spPr bwMode="auto">
          <a:xfrm>
            <a:off x="540000" y="3630960"/>
            <a:ext cx="9612000" cy="279000"/>
          </a:xfrm>
          <a:prstGeom prst="rect">
            <a:avLst/>
          </a:prstGeom>
          <a:noFill/>
        </p:spPr>
        <p:txBody>
          <a:bodyPr/>
          <a:lstStyle/>
          <a:p>
            <a:endParaRPr lang="nb-NO"/>
          </a:p>
        </p:txBody>
      </p:sp>
      <p:sp>
        <p:nvSpPr>
          <p:cNvPr id="154" name="Rektangel 153"/>
          <p:cNvSpPr/>
          <p:nvPr/>
        </p:nvSpPr>
        <p:spPr bwMode="auto">
          <a:xfrm>
            <a:off x="3348000" y="3630960"/>
            <a:ext cx="972000" cy="2790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SpareBank 1 Markets</a:t>
            </a:r>
            <a:endParaRPr lang="en-US" sz="900" b="0" i="0" u="none" strike="noStrike" dirty="0" err="1">
              <a:solidFill>
                <a:srgbClr val="000000"/>
              </a:solidFill>
              <a:latin typeface="Calibri" pitchFamily="34" charset="0"/>
              <a:ea typeface="Calibri" pitchFamily="34" charset="0"/>
            </a:endParaRPr>
          </a:p>
        </p:txBody>
      </p:sp>
      <p:sp>
        <p:nvSpPr>
          <p:cNvPr id="155" name="Rektangel 154"/>
          <p:cNvSpPr/>
          <p:nvPr/>
        </p:nvSpPr>
        <p:spPr bwMode="auto">
          <a:xfrm>
            <a:off x="4464000" y="3630960"/>
            <a:ext cx="731520" cy="159840"/>
          </a:xfrm>
          <a:prstGeom prst="rect">
            <a:avLst/>
          </a:prstGeom>
          <a:noFill/>
        </p:spPr>
        <p:txBody>
          <a:bodyPr horzOverflow="overflow" wrap="square" lIns="0" tIns="0" rIns="3816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100 000 000</a:t>
            </a:r>
            <a:endParaRPr lang="en-US" sz="900" b="0" i="0" u="none" strike="noStrike" dirty="0" err="1">
              <a:solidFill>
                <a:srgbClr val="000000"/>
              </a:solidFill>
              <a:latin typeface="Calibri" pitchFamily="34" charset="0"/>
              <a:ea typeface="Calibri" pitchFamily="34" charset="0"/>
            </a:endParaRPr>
          </a:p>
        </p:txBody>
      </p:sp>
      <p:sp>
        <p:nvSpPr>
          <p:cNvPr id="156" name="Rektangel 155"/>
          <p:cNvSpPr/>
          <p:nvPr/>
        </p:nvSpPr>
        <p:spPr bwMode="auto">
          <a:xfrm>
            <a:off x="1548000" y="3630960"/>
            <a:ext cx="133200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NO0013019877</a:t>
            </a:r>
            <a:endParaRPr lang="en-US" sz="900" b="0" i="0" u="none" strike="noStrike" dirty="0" err="1">
              <a:solidFill>
                <a:srgbClr val="000000"/>
              </a:solidFill>
              <a:latin typeface="Calibri" pitchFamily="34" charset="0"/>
              <a:ea typeface="Calibri" pitchFamily="34" charset="0"/>
            </a:endParaRPr>
          </a:p>
        </p:txBody>
      </p:sp>
      <p:sp>
        <p:nvSpPr>
          <p:cNvPr id="157" name="Rektangel 156"/>
          <p:cNvSpPr/>
          <p:nvPr/>
        </p:nvSpPr>
        <p:spPr bwMode="auto">
          <a:xfrm>
            <a:off x="622440" y="3630960"/>
            <a:ext cx="745559"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Lån</a:t>
            </a:r>
            <a:endParaRPr lang="en-US" sz="900" b="0" i="0" u="none" strike="noStrike" dirty="0" err="1">
              <a:solidFill>
                <a:srgbClr val="000000"/>
              </a:solidFill>
              <a:latin typeface="Calibri" pitchFamily="34" charset="0"/>
              <a:ea typeface="Calibri" pitchFamily="34" charset="0"/>
            </a:endParaRPr>
          </a:p>
        </p:txBody>
      </p:sp>
      <p:sp>
        <p:nvSpPr>
          <p:cNvPr id="158" name="Rektangel 157"/>
          <p:cNvSpPr/>
          <p:nvPr/>
        </p:nvSpPr>
        <p:spPr bwMode="auto">
          <a:xfrm>
            <a:off x="9396000" y="3630960"/>
            <a:ext cx="61416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9,01 %</a:t>
            </a:r>
            <a:endParaRPr lang="en-US" sz="900" b="0" i="0" u="none" strike="noStrike" dirty="0" err="1">
              <a:solidFill>
                <a:srgbClr val="000000"/>
              </a:solidFill>
              <a:latin typeface="Calibri" pitchFamily="34" charset="0"/>
              <a:ea typeface="Calibri" pitchFamily="34" charset="0"/>
            </a:endParaRPr>
          </a:p>
        </p:txBody>
      </p:sp>
      <p:sp>
        <p:nvSpPr>
          <p:cNvPr id="159" name="Rektangel 158"/>
          <p:cNvSpPr/>
          <p:nvPr/>
        </p:nvSpPr>
        <p:spPr bwMode="auto">
          <a:xfrm>
            <a:off x="7020000" y="3630960"/>
            <a:ext cx="49824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0,000</a:t>
            </a:r>
            <a:endParaRPr lang="en-US" sz="900" b="0" i="0" u="none" strike="noStrike" dirty="0" err="1">
              <a:solidFill>
                <a:srgbClr val="000000"/>
              </a:solidFill>
              <a:latin typeface="Calibri" pitchFamily="34" charset="0"/>
              <a:ea typeface="Calibri" pitchFamily="34" charset="0"/>
            </a:endParaRPr>
          </a:p>
        </p:txBody>
      </p:sp>
      <p:sp>
        <p:nvSpPr>
          <p:cNvPr id="160" name="Rektangel 159"/>
          <p:cNvSpPr/>
          <p:nvPr/>
        </p:nvSpPr>
        <p:spPr bwMode="auto">
          <a:xfrm>
            <a:off x="7776000" y="3630960"/>
            <a:ext cx="45720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4,890</a:t>
            </a:r>
            <a:endParaRPr lang="en-US" sz="900" b="0" i="0" u="none" strike="noStrike" dirty="0" err="1">
              <a:solidFill>
                <a:srgbClr val="000000"/>
              </a:solidFill>
              <a:latin typeface="Calibri" pitchFamily="34" charset="0"/>
              <a:ea typeface="Calibri" pitchFamily="34" charset="0"/>
            </a:endParaRPr>
          </a:p>
        </p:txBody>
      </p:sp>
      <p:sp>
        <p:nvSpPr>
          <p:cNvPr id="161" name="Rektangel 160"/>
          <p:cNvSpPr/>
          <p:nvPr/>
        </p:nvSpPr>
        <p:spPr bwMode="auto">
          <a:xfrm>
            <a:off x="6408000" y="3630960"/>
            <a:ext cx="365760" cy="15984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4,890</a:t>
            </a:r>
            <a:endParaRPr lang="en-US" sz="900" b="0" i="0" u="none" strike="noStrike" dirty="0" err="1">
              <a:solidFill>
                <a:srgbClr val="000000"/>
              </a:solidFill>
              <a:latin typeface="Calibri" pitchFamily="34" charset="0"/>
              <a:ea typeface="Calibri" pitchFamily="34" charset="0"/>
            </a:endParaRPr>
          </a:p>
        </p:txBody>
      </p:sp>
      <p:sp>
        <p:nvSpPr>
          <p:cNvPr id="162" name="Rektangel 161"/>
          <p:cNvSpPr/>
          <p:nvPr/>
        </p:nvSpPr>
        <p:spPr bwMode="auto">
          <a:xfrm>
            <a:off x="5364000" y="3630960"/>
            <a:ext cx="828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-176 583</a:t>
            </a:r>
            <a:endParaRPr lang="en-US" sz="900" b="0" i="0" u="none" strike="noStrike" dirty="0" err="1">
              <a:solidFill>
                <a:srgbClr val="000000"/>
              </a:solidFill>
              <a:latin typeface="Calibri" pitchFamily="34" charset="0"/>
              <a:ea typeface="Calibri" pitchFamily="34" charset="0"/>
            </a:endParaRPr>
          </a:p>
        </p:txBody>
      </p:sp>
      <p:sp>
        <p:nvSpPr>
          <p:cNvPr id="163" name="Rektangel 162"/>
          <p:cNvSpPr/>
          <p:nvPr/>
        </p:nvSpPr>
        <p:spPr bwMode="auto">
          <a:xfrm>
            <a:off x="8388000" y="3630960"/>
            <a:ext cx="7722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4 890 000</a:t>
            </a:r>
            <a:endParaRPr lang="en-US" sz="900" b="0" i="0" u="none" strike="noStrike" dirty="0" err="1">
              <a:solidFill>
                <a:srgbClr val="000000"/>
              </a:solidFill>
              <a:latin typeface="Calibri" pitchFamily="34" charset="0"/>
              <a:ea typeface="Calibri" pitchFamily="34" charset="0"/>
            </a:endParaRPr>
          </a:p>
        </p:txBody>
      </p:sp>
      <p:graphicFrame>
        <p:nvGraphicFramePr>
          <p:cNvPr id="164" name="Tabell 163"/>
          <p:cNvGraphicFramePr>
            <a:graphicFrameLocks noGrp="1"/>
          </p:cNvGraphicFramePr>
          <p:nvPr/>
        </p:nvGraphicFramePr>
        <p:xfrm>
          <a:off x="540000" y="3909960"/>
          <a:ext cx="9612000" cy="380160"/>
        </p:xfrm>
        <a:graphic>
          <a:graphicData uri="http://schemas.openxmlformats.org/drawingml/2006/table">
            <a:tbl>
              <a:tblPr/>
              <a:tblGrid>
                <a:gridCol w="9612000">
                  <a:extLst>
                    <a:ext uri="{9D8B030D-6E8A-4147-A177-3AD203B41FA5}">
                      <a16:colId xmlns:a16="http://schemas.microsoft.com/office/drawing/2014/main" val="20000"/>
                    </a:ext>
                  </a:extLst>
                </a:gridCol>
              </a:tblGrid>
              <a:tr h="380160">
                <a:tc>
                  <a:txBody>
                    <a:bodyPr/>
                    <a:lstStyle/>
                    <a:p>
                      <a:pPr rtl="0"/>
                      <a:endParaRPr lang="en-US" sz="900" dirty="0"/>
                    </a:p>
                  </a:txBody>
                  <a:tcPr marL="20000" marR="20000" marT="0" marB="0">
                    <a:lnL/>
                    <a:lnR/>
                    <a:lnT w="12700" cmpd="sng">
                      <a:solidFill>
                        <a:srgbClr val="538F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65" name="Rektangel 164"/>
          <p:cNvSpPr/>
          <p:nvPr/>
        </p:nvSpPr>
        <p:spPr bwMode="auto">
          <a:xfrm>
            <a:off x="4320000" y="3966120"/>
            <a:ext cx="87552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505 500 000</a:t>
            </a:r>
            <a:endParaRPr lang="en-US" sz="900" b="0" i="0" u="none" strike="noStrike" dirty="0" err="1">
              <a:solidFill>
                <a:srgbClr val="FFFFFF"/>
              </a:solidFill>
              <a:latin typeface="Calibri" pitchFamily="34" charset="0"/>
              <a:ea typeface="Calibri" pitchFamily="34" charset="0"/>
            </a:endParaRPr>
          </a:p>
        </p:txBody>
      </p:sp>
      <p:sp>
        <p:nvSpPr>
          <p:cNvPr id="166" name="Rektangel 165"/>
          <p:cNvSpPr/>
          <p:nvPr/>
        </p:nvSpPr>
        <p:spPr bwMode="auto">
          <a:xfrm>
            <a:off x="5364000" y="3966120"/>
            <a:ext cx="828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-1 652 024</a:t>
            </a:r>
            <a:endParaRPr lang="en-US" sz="900" b="0" i="0" u="none" strike="noStrike" dirty="0" err="1">
              <a:solidFill>
                <a:srgbClr val="FFFFFF"/>
              </a:solidFill>
              <a:latin typeface="Calibri" pitchFamily="34" charset="0"/>
              <a:ea typeface="Calibri" pitchFamily="34" charset="0"/>
            </a:endParaRPr>
          </a:p>
        </p:txBody>
      </p:sp>
      <p:sp>
        <p:nvSpPr>
          <p:cNvPr id="167" name="Rektangel 166"/>
          <p:cNvSpPr/>
          <p:nvPr/>
        </p:nvSpPr>
        <p:spPr bwMode="auto">
          <a:xfrm>
            <a:off x="8388000" y="3966120"/>
            <a:ext cx="7722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25 238 665</a:t>
            </a:r>
            <a:endParaRPr lang="en-US" sz="900" b="0" i="0" u="none" strike="noStrike" dirty="0" err="1">
              <a:solidFill>
                <a:srgbClr val="FFFFFF"/>
              </a:solidFill>
              <a:latin typeface="Calibri" pitchFamily="34" charset="0"/>
              <a:ea typeface="Calibri" pitchFamily="34" charset="0"/>
            </a:endParaRPr>
          </a:p>
        </p:txBody>
      </p:sp>
      <p:sp>
        <p:nvSpPr>
          <p:cNvPr id="168" name="Rektangel 167"/>
          <p:cNvSpPr/>
          <p:nvPr/>
        </p:nvSpPr>
        <p:spPr bwMode="auto">
          <a:xfrm>
            <a:off x="9396000" y="3966120"/>
            <a:ext cx="61416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45,56 %</a:t>
            </a:r>
            <a:endParaRPr lang="en-US" sz="900" b="0" i="0" u="none" strike="noStrike" dirty="0" err="1">
              <a:solidFill>
                <a:srgbClr val="FFFFFF"/>
              </a:solidFill>
              <a:latin typeface="Calibri" pitchFamily="34" charset="0"/>
              <a:ea typeface="Calibri" pitchFamily="34" charset="0"/>
            </a:endParaRPr>
          </a:p>
        </p:txBody>
      </p:sp>
      <p:sp>
        <p:nvSpPr>
          <p:cNvPr id="169" name="Rektangel 168"/>
          <p:cNvSpPr/>
          <p:nvPr/>
        </p:nvSpPr>
        <p:spPr bwMode="auto">
          <a:xfrm>
            <a:off x="540000" y="4290120"/>
            <a:ext cx="9612000" cy="396360"/>
          </a:xfrm>
          <a:prstGeom prst="rect">
            <a:avLst/>
          </a:prstGeom>
          <a:noFill/>
        </p:spPr>
        <p:txBody>
          <a:bodyPr/>
          <a:lstStyle/>
          <a:p>
            <a:endParaRPr lang="nb-NO"/>
          </a:p>
        </p:txBody>
      </p:sp>
      <p:sp>
        <p:nvSpPr>
          <p:cNvPr id="170" name="Rektangel 169"/>
          <p:cNvSpPr/>
          <p:nvPr/>
        </p:nvSpPr>
        <p:spPr bwMode="auto">
          <a:xfrm>
            <a:off x="4320000" y="4398480"/>
            <a:ext cx="875520" cy="17676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1 109 602 895</a:t>
            </a:r>
            <a:endParaRPr lang="en-US" sz="900" b="0" i="0" u="none" strike="noStrike" dirty="0" err="1">
              <a:solidFill>
                <a:srgbClr val="FFFFFF"/>
              </a:solidFill>
              <a:latin typeface="Calibri" pitchFamily="34" charset="0"/>
              <a:ea typeface="Calibri" pitchFamily="34" charset="0"/>
            </a:endParaRPr>
          </a:p>
        </p:txBody>
      </p:sp>
      <p:sp>
        <p:nvSpPr>
          <p:cNvPr id="171" name="Rektangel 170"/>
          <p:cNvSpPr/>
          <p:nvPr/>
        </p:nvSpPr>
        <p:spPr bwMode="auto">
          <a:xfrm>
            <a:off x="3924000" y="4398480"/>
            <a:ext cx="304920" cy="177840"/>
          </a:xfrm>
          <a:prstGeom prst="rect">
            <a:avLst/>
          </a:prstGeom>
          <a:noFill/>
        </p:spPr>
        <p:txBody>
          <a:bodyPr horzOverflow="overflow" wrap="square" lIns="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Total:</a:t>
            </a:r>
            <a:endParaRPr lang="en-US" sz="900" b="1" i="0" u="none" strike="noStrike" dirty="0" err="1">
              <a:solidFill>
                <a:srgbClr val="000000"/>
              </a:solidFill>
              <a:latin typeface="Calibri" pitchFamily="34" charset="0"/>
              <a:ea typeface="Calibri" pitchFamily="34" charset="0"/>
            </a:endParaRPr>
          </a:p>
        </p:txBody>
      </p:sp>
      <p:sp>
        <p:nvSpPr>
          <p:cNvPr id="172" name="Rektangel 171"/>
          <p:cNvSpPr/>
          <p:nvPr/>
        </p:nvSpPr>
        <p:spPr bwMode="auto">
          <a:xfrm>
            <a:off x="5364000" y="4398480"/>
            <a:ext cx="828000" cy="17676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-7 103 549</a:t>
            </a:r>
            <a:endParaRPr lang="en-US" sz="900" b="0" i="0" u="none" strike="noStrike" dirty="0" err="1">
              <a:solidFill>
                <a:srgbClr val="FFFFFF"/>
              </a:solidFill>
              <a:latin typeface="Calibri" pitchFamily="34" charset="0"/>
              <a:ea typeface="Calibri" pitchFamily="34" charset="0"/>
            </a:endParaRPr>
          </a:p>
        </p:txBody>
      </p:sp>
      <p:sp>
        <p:nvSpPr>
          <p:cNvPr id="173" name="Rektangel 172"/>
          <p:cNvSpPr/>
          <p:nvPr/>
        </p:nvSpPr>
        <p:spPr bwMode="auto">
          <a:xfrm>
            <a:off x="8388000" y="4398480"/>
            <a:ext cx="772200" cy="17676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44 431 607</a:t>
            </a:r>
            <a:endParaRPr lang="en-US" sz="900" b="0" i="0" u="none" strike="noStrike" dirty="0" err="1">
              <a:solidFill>
                <a:srgbClr val="FFFFFF"/>
              </a:solidFill>
              <a:latin typeface="Calibri" pitchFamily="34" charset="0"/>
              <a:ea typeface="Calibri" pitchFamily="34" charset="0"/>
            </a:endParaRPr>
          </a:p>
        </p:txBody>
      </p:sp>
      <p:sp>
        <p:nvSpPr>
          <p:cNvPr id="174" name="Rektangel 173"/>
          <p:cNvSpPr/>
          <p:nvPr/>
        </p:nvSpPr>
        <p:spPr bwMode="auto">
          <a:xfrm>
            <a:off x="9396000" y="4399560"/>
            <a:ext cx="614160" cy="17676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100,00 %</a:t>
            </a:r>
            <a:endParaRPr lang="en-US" sz="900" b="0" i="0" u="none" strike="noStrike" dirty="0" err="1">
              <a:solidFill>
                <a:srgbClr val="FFFFFF"/>
              </a:solidFill>
              <a:latin typeface="Calibri" pitchFamily="34" charset="0"/>
              <a:ea typeface="Calibri" pitchFamily="34" charset="0"/>
            </a:endParaRPr>
          </a:p>
        </p:txBody>
      </p:sp>
      <p:sp>
        <p:nvSpPr>
          <p:cNvPr id="175" name="Rektangel 174"/>
          <p:cNvSpPr/>
          <p:nvPr/>
        </p:nvSpPr>
        <p:spPr bwMode="auto">
          <a:xfrm>
            <a:off x="540000" y="6773040"/>
            <a:ext cx="9612000" cy="246960"/>
          </a:xfrm>
          <a:prstGeom prst="rect">
            <a:avLst/>
          </a:prstGeom>
          <a:solidFill>
            <a:srgbClr val="EDEEEF"/>
          </a:solidFill>
        </p:spPr>
        <p:txBody>
          <a:bodyPr/>
          <a:lstStyle/>
          <a:p>
            <a:endParaRPr lang="nb-NO"/>
          </a:p>
        </p:txBody>
      </p:sp>
      <p:sp>
        <p:nvSpPr>
          <p:cNvPr id="176" name="Rektangel 175"/>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21</a:t>
            </a:r>
            <a:endParaRPr lang="en-US" sz="800" b="0" i="0" u="none" strike="noStrike" dirty="0" err="1">
              <a:solidFill>
                <a:srgbClr val="000000"/>
              </a:solidFill>
              <a:latin typeface="Calibri" pitchFamily="34" charset="0"/>
              <a:ea typeface="Calibri" pitchFamily="34" charset="0"/>
            </a:endParaRPr>
          </a:p>
        </p:txBody>
      </p:sp>
      <p:sp>
        <p:nvSpPr>
          <p:cNvPr id="177" name="Rektangel 176"/>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78" name="Rektangel 177"/>
          <p:cNvSpPr/>
          <p:nvPr/>
        </p:nvSpPr>
        <p:spPr bwMode="auto">
          <a:xfrm>
            <a:off x="916272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0318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031800"/>
          </a:xfrm>
          <a:prstGeom prst="rect">
            <a:avLst/>
          </a:prstGeom>
          <a:noFill/>
        </p:spPr>
        <p:txBody>
          <a:bodyPr/>
          <a:lstStyle/>
          <a:p>
            <a:endParaRPr lang="nb-NO"/>
          </a:p>
        </p:txBody>
      </p:sp>
      <p:sp>
        <p:nvSpPr>
          <p:cNvPr id="5" name="Rektangel 4"/>
          <p:cNvSpPr/>
          <p:nvPr/>
        </p:nvSpPr>
        <p:spPr bwMode="auto">
          <a:xfrm>
            <a:off x="540000" y="540000"/>
            <a:ext cx="9612000" cy="39564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7560" y="540000"/>
          <a:ext cx="9604440" cy="395640"/>
        </p:xfrm>
        <a:graphic>
          <a:graphicData uri="http://schemas.openxmlformats.org/drawingml/2006/table">
            <a:tbl>
              <a:tblPr/>
              <a:tblGrid>
                <a:gridCol w="9604440">
                  <a:extLst>
                    <a:ext uri="{9D8B030D-6E8A-4147-A177-3AD203B41FA5}">
                      <a16:colId xmlns:a16="http://schemas.microsoft.com/office/drawing/2014/main" val="20000"/>
                    </a:ext>
                  </a:extLst>
                </a:gridCol>
              </a:tblGrid>
              <a:tr h="39564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Stamdataoversikt</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935640"/>
            <a:ext cx="9612000" cy="3168000"/>
          </a:xfrm>
          <a:prstGeom prst="rect">
            <a:avLst/>
          </a:prstGeom>
          <a:noFill/>
        </p:spPr>
        <p:txBody>
          <a:bodyPr/>
          <a:lstStyle/>
          <a:p>
            <a:endParaRPr lang="nb-NO"/>
          </a:p>
        </p:txBody>
      </p:sp>
      <p:sp>
        <p:nvSpPr>
          <p:cNvPr id="8" name="Rektangel 7"/>
          <p:cNvSpPr/>
          <p:nvPr/>
        </p:nvSpPr>
        <p:spPr bwMode="auto">
          <a:xfrm>
            <a:off x="540000" y="935640"/>
            <a:ext cx="9612000" cy="297360"/>
          </a:xfrm>
          <a:prstGeom prst="rect">
            <a:avLst/>
          </a:prstGeom>
          <a:solidFill>
            <a:srgbClr val="538ED5"/>
          </a:solidFill>
        </p:spPr>
        <p:txBody>
          <a:bodyPr/>
          <a:lstStyle/>
          <a:p>
            <a:endParaRPr lang="nb-NO"/>
          </a:p>
        </p:txBody>
      </p:sp>
      <p:sp>
        <p:nvSpPr>
          <p:cNvPr id="9" name="Rektangel 8"/>
          <p:cNvSpPr/>
          <p:nvPr/>
        </p:nvSpPr>
        <p:spPr bwMode="auto">
          <a:xfrm>
            <a:off x="8388360" y="93780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10" name="Rektangel 9"/>
          <p:cNvSpPr/>
          <p:nvPr/>
        </p:nvSpPr>
        <p:spPr bwMode="auto">
          <a:xfrm>
            <a:off x="622440" y="93636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11" name="Rektangel 10"/>
          <p:cNvSpPr/>
          <p:nvPr/>
        </p:nvSpPr>
        <p:spPr bwMode="auto">
          <a:xfrm>
            <a:off x="7308360" y="93816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2" name="Rektangel 11"/>
          <p:cNvSpPr/>
          <p:nvPr/>
        </p:nvSpPr>
        <p:spPr bwMode="auto">
          <a:xfrm>
            <a:off x="547560" y="109152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Husbanken</a:t>
            </a:r>
            <a:endParaRPr lang="en-US" sz="900" b="1"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9318600" y="93564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14" name="Rektangel 13"/>
          <p:cNvSpPr/>
          <p:nvPr/>
        </p:nvSpPr>
        <p:spPr bwMode="auto">
          <a:xfrm>
            <a:off x="6264360" y="93816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15" name="Rektangel 14"/>
          <p:cNvSpPr/>
          <p:nvPr/>
        </p:nvSpPr>
        <p:spPr bwMode="auto">
          <a:xfrm>
            <a:off x="4752360" y="93564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16" name="Rektangel 15"/>
          <p:cNvSpPr/>
          <p:nvPr/>
        </p:nvSpPr>
        <p:spPr bwMode="auto">
          <a:xfrm>
            <a:off x="3384360" y="93564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7" name="Rektangel 16"/>
          <p:cNvSpPr/>
          <p:nvPr/>
        </p:nvSpPr>
        <p:spPr bwMode="auto">
          <a:xfrm>
            <a:off x="540000" y="1233000"/>
            <a:ext cx="9612000" cy="160200"/>
          </a:xfrm>
          <a:prstGeom prst="rect">
            <a:avLst/>
          </a:prstGeom>
          <a:noFill/>
        </p:spPr>
        <p:txBody>
          <a:bodyPr/>
          <a:lstStyle/>
          <a:p>
            <a:endParaRPr lang="nb-NO"/>
          </a:p>
        </p:txBody>
      </p:sp>
      <p:sp>
        <p:nvSpPr>
          <p:cNvPr id="18" name="Rektangel 17"/>
          <p:cNvSpPr/>
          <p:nvPr/>
        </p:nvSpPr>
        <p:spPr bwMode="auto">
          <a:xfrm>
            <a:off x="8316000" y="1233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9" name="Rektangel 18"/>
          <p:cNvSpPr/>
          <p:nvPr/>
        </p:nvSpPr>
        <p:spPr bwMode="auto">
          <a:xfrm>
            <a:off x="5724000" y="1233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367 211</a:t>
            </a:r>
            <a:endParaRPr lang="en-US" sz="9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622440" y="1233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21" name="Rektangel 20"/>
          <p:cNvSpPr/>
          <p:nvPr/>
        </p:nvSpPr>
        <p:spPr bwMode="auto">
          <a:xfrm>
            <a:off x="4752000" y="1233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01.10.2029</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7308000" y="1233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0,03 %</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9318240" y="1233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24" name="Rektangel 23"/>
          <p:cNvSpPr/>
          <p:nvPr/>
        </p:nvSpPr>
        <p:spPr bwMode="auto">
          <a:xfrm>
            <a:off x="3348000" y="1233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11495680.10</a:t>
            </a:r>
            <a:endParaRPr lang="en-US" sz="900" b="0" i="0" u="none" strike="noStrike" dirty="0" err="1">
              <a:solidFill>
                <a:srgbClr val="000000"/>
              </a:solidFill>
              <a:latin typeface="Calibri" pitchFamily="34" charset="0"/>
              <a:ea typeface="Calibri" pitchFamily="34" charset="0"/>
            </a:endParaRPr>
          </a:p>
        </p:txBody>
      </p:sp>
      <p:sp>
        <p:nvSpPr>
          <p:cNvPr id="25" name="Rektangel 24"/>
          <p:cNvSpPr/>
          <p:nvPr/>
        </p:nvSpPr>
        <p:spPr bwMode="auto">
          <a:xfrm>
            <a:off x="540000" y="1393200"/>
            <a:ext cx="9612000" cy="160200"/>
          </a:xfrm>
          <a:prstGeom prst="rect">
            <a:avLst/>
          </a:prstGeom>
          <a:noFill/>
        </p:spPr>
        <p:txBody>
          <a:bodyPr/>
          <a:lstStyle/>
          <a:p>
            <a:endParaRPr lang="nb-NO"/>
          </a:p>
        </p:txBody>
      </p:sp>
      <p:sp>
        <p:nvSpPr>
          <p:cNvPr id="26" name="Rektangel 25"/>
          <p:cNvSpPr/>
          <p:nvPr/>
        </p:nvSpPr>
        <p:spPr bwMode="auto">
          <a:xfrm>
            <a:off x="8316000" y="13932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5724000" y="13932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2 249 966</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622440" y="13932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4752000" y="13932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01.04.2037</a:t>
            </a:r>
            <a:endParaRPr lang="en-US" sz="900" b="0" i="0" u="none" strike="noStrike" dirty="0" err="1">
              <a:solidFill>
                <a:srgbClr val="000000"/>
              </a:solidFill>
              <a:latin typeface="Calibri" pitchFamily="34" charset="0"/>
              <a:ea typeface="Calibri" pitchFamily="34" charset="0"/>
            </a:endParaRPr>
          </a:p>
        </p:txBody>
      </p:sp>
      <p:sp>
        <p:nvSpPr>
          <p:cNvPr id="30" name="Rektangel 29"/>
          <p:cNvSpPr/>
          <p:nvPr/>
        </p:nvSpPr>
        <p:spPr bwMode="auto">
          <a:xfrm>
            <a:off x="7308000" y="13932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0,20 %</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9318240" y="13932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32" name="Rektangel 31"/>
          <p:cNvSpPr/>
          <p:nvPr/>
        </p:nvSpPr>
        <p:spPr bwMode="auto">
          <a:xfrm>
            <a:off x="3348000" y="13932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11520588.10</a:t>
            </a:r>
            <a:endParaRPr lang="en-US" sz="900" b="0" i="0" u="none" strike="noStrike" dirty="0" err="1">
              <a:solidFill>
                <a:srgbClr val="000000"/>
              </a:solidFill>
              <a:latin typeface="Calibri" pitchFamily="34" charset="0"/>
              <a:ea typeface="Calibri" pitchFamily="34" charset="0"/>
            </a:endParaRPr>
          </a:p>
        </p:txBody>
      </p:sp>
      <p:sp>
        <p:nvSpPr>
          <p:cNvPr id="33" name="Rektangel 32"/>
          <p:cNvSpPr/>
          <p:nvPr/>
        </p:nvSpPr>
        <p:spPr bwMode="auto">
          <a:xfrm>
            <a:off x="540000" y="1553400"/>
            <a:ext cx="9612000" cy="160200"/>
          </a:xfrm>
          <a:prstGeom prst="rect">
            <a:avLst/>
          </a:prstGeom>
          <a:noFill/>
        </p:spPr>
        <p:txBody>
          <a:bodyPr/>
          <a:lstStyle/>
          <a:p>
            <a:endParaRPr lang="nb-NO"/>
          </a:p>
        </p:txBody>
      </p:sp>
      <p:sp>
        <p:nvSpPr>
          <p:cNvPr id="34" name="Rektangel 33"/>
          <p:cNvSpPr/>
          <p:nvPr/>
        </p:nvSpPr>
        <p:spPr bwMode="auto">
          <a:xfrm>
            <a:off x="8316000" y="15534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5724000" y="15534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2 285 351</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622440" y="15534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4752000" y="15534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01.07.2037</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7308000" y="15534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39" name="Rektangel 38"/>
          <p:cNvSpPr/>
          <p:nvPr/>
        </p:nvSpPr>
        <p:spPr bwMode="auto">
          <a:xfrm>
            <a:off x="9318240" y="15534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40" name="Rektangel 39"/>
          <p:cNvSpPr/>
          <p:nvPr/>
        </p:nvSpPr>
        <p:spPr bwMode="auto">
          <a:xfrm>
            <a:off x="3348000" y="15534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11520588.40</a:t>
            </a:r>
            <a:endParaRPr lang="en-US" sz="900" b="0" i="0" u="none" strike="noStrike" dirty="0" err="1">
              <a:solidFill>
                <a:srgbClr val="000000"/>
              </a:solidFill>
              <a:latin typeface="Calibri" pitchFamily="34" charset="0"/>
              <a:ea typeface="Calibri" pitchFamily="34" charset="0"/>
            </a:endParaRPr>
          </a:p>
        </p:txBody>
      </p:sp>
      <p:sp>
        <p:nvSpPr>
          <p:cNvPr id="41" name="Rektangel 40"/>
          <p:cNvSpPr/>
          <p:nvPr/>
        </p:nvSpPr>
        <p:spPr bwMode="auto">
          <a:xfrm>
            <a:off x="540000" y="1713600"/>
            <a:ext cx="9612000" cy="160200"/>
          </a:xfrm>
          <a:prstGeom prst="rect">
            <a:avLst/>
          </a:prstGeom>
          <a:noFill/>
        </p:spPr>
        <p:txBody>
          <a:bodyPr/>
          <a:lstStyle/>
          <a:p>
            <a:endParaRPr lang="nb-NO"/>
          </a:p>
        </p:txBody>
      </p:sp>
      <p:sp>
        <p:nvSpPr>
          <p:cNvPr id="42" name="Rektangel 41"/>
          <p:cNvSpPr/>
          <p:nvPr/>
        </p:nvSpPr>
        <p:spPr bwMode="auto">
          <a:xfrm>
            <a:off x="8316000" y="17136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3,377</a:t>
            </a:r>
            <a:endParaRPr lang="en-US" sz="900" b="0" i="0" u="none" strike="noStrike" dirty="0" err="1">
              <a:solidFill>
                <a:srgbClr val="000000"/>
              </a:solidFill>
              <a:latin typeface="Calibri" pitchFamily="34" charset="0"/>
              <a:ea typeface="Calibri" pitchFamily="34" charset="0"/>
            </a:endParaRPr>
          </a:p>
        </p:txBody>
      </p:sp>
      <p:sp>
        <p:nvSpPr>
          <p:cNvPr id="43" name="Rektangel 42"/>
          <p:cNvSpPr/>
          <p:nvPr/>
        </p:nvSpPr>
        <p:spPr bwMode="auto">
          <a:xfrm>
            <a:off x="5724000" y="17136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2 294 250</a:t>
            </a:r>
            <a:endParaRPr lang="en-US" sz="900" b="0" i="0" u="none" strike="noStrike" dirty="0" err="1">
              <a:solidFill>
                <a:srgbClr val="000000"/>
              </a:solidFill>
              <a:latin typeface="Calibri" pitchFamily="34" charset="0"/>
              <a:ea typeface="Calibri" pitchFamily="34" charset="0"/>
            </a:endParaRPr>
          </a:p>
        </p:txBody>
      </p:sp>
      <p:sp>
        <p:nvSpPr>
          <p:cNvPr id="44" name="Rektangel 43"/>
          <p:cNvSpPr/>
          <p:nvPr/>
        </p:nvSpPr>
        <p:spPr bwMode="auto">
          <a:xfrm>
            <a:off x="622440" y="17136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45" name="Rektangel 44"/>
          <p:cNvSpPr/>
          <p:nvPr/>
        </p:nvSpPr>
        <p:spPr bwMode="auto">
          <a:xfrm>
            <a:off x="4752000" y="17136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01.10.2037</a:t>
            </a:r>
            <a:endParaRPr lang="en-US" sz="900" b="0" i="0" u="none" strike="noStrike" dirty="0" err="1">
              <a:solidFill>
                <a:srgbClr val="000000"/>
              </a:solidFill>
              <a:latin typeface="Calibri" pitchFamily="34" charset="0"/>
              <a:ea typeface="Calibri" pitchFamily="34" charset="0"/>
            </a:endParaRPr>
          </a:p>
        </p:txBody>
      </p:sp>
      <p:sp>
        <p:nvSpPr>
          <p:cNvPr id="46" name="Rektangel 45"/>
          <p:cNvSpPr/>
          <p:nvPr/>
        </p:nvSpPr>
        <p:spPr bwMode="auto">
          <a:xfrm>
            <a:off x="7308000" y="17136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47" name="Rektangel 46"/>
          <p:cNvSpPr/>
          <p:nvPr/>
        </p:nvSpPr>
        <p:spPr bwMode="auto">
          <a:xfrm>
            <a:off x="9318240" y="17136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48" name="Rektangel 47"/>
          <p:cNvSpPr/>
          <p:nvPr/>
        </p:nvSpPr>
        <p:spPr bwMode="auto">
          <a:xfrm>
            <a:off x="3348000" y="17136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11520588.50</a:t>
            </a:r>
            <a:endParaRPr lang="en-US" sz="900" b="0" i="0" u="none" strike="noStrike" dirty="0" err="1">
              <a:solidFill>
                <a:srgbClr val="000000"/>
              </a:solidFill>
              <a:latin typeface="Calibri" pitchFamily="34" charset="0"/>
              <a:ea typeface="Calibri" pitchFamily="34" charset="0"/>
            </a:endParaRPr>
          </a:p>
        </p:txBody>
      </p:sp>
      <p:sp>
        <p:nvSpPr>
          <p:cNvPr id="49" name="Rektangel 48"/>
          <p:cNvSpPr/>
          <p:nvPr/>
        </p:nvSpPr>
        <p:spPr bwMode="auto">
          <a:xfrm>
            <a:off x="540000" y="1873800"/>
            <a:ext cx="9612000" cy="160200"/>
          </a:xfrm>
          <a:prstGeom prst="rect">
            <a:avLst/>
          </a:prstGeom>
          <a:noFill/>
        </p:spPr>
        <p:txBody>
          <a:bodyPr/>
          <a:lstStyle/>
          <a:p>
            <a:endParaRPr lang="nb-NO"/>
          </a:p>
        </p:txBody>
      </p:sp>
      <p:sp>
        <p:nvSpPr>
          <p:cNvPr id="50" name="Rektangel 49"/>
          <p:cNvSpPr/>
          <p:nvPr/>
        </p:nvSpPr>
        <p:spPr bwMode="auto">
          <a:xfrm>
            <a:off x="8316000" y="18738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51" name="Rektangel 50"/>
          <p:cNvSpPr/>
          <p:nvPr/>
        </p:nvSpPr>
        <p:spPr bwMode="auto">
          <a:xfrm>
            <a:off x="5724000" y="18738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2 354 033</a:t>
            </a:r>
            <a:endParaRPr lang="en-US" sz="900" b="0" i="0" u="none" strike="noStrike" dirty="0" err="1">
              <a:solidFill>
                <a:srgbClr val="000000"/>
              </a:solidFill>
              <a:latin typeface="Calibri" pitchFamily="34" charset="0"/>
              <a:ea typeface="Calibri" pitchFamily="34" charset="0"/>
            </a:endParaRPr>
          </a:p>
        </p:txBody>
      </p:sp>
      <p:sp>
        <p:nvSpPr>
          <p:cNvPr id="52" name="Rektangel 51"/>
          <p:cNvSpPr/>
          <p:nvPr/>
        </p:nvSpPr>
        <p:spPr bwMode="auto">
          <a:xfrm>
            <a:off x="622440" y="18738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53" name="Rektangel 52"/>
          <p:cNvSpPr/>
          <p:nvPr/>
        </p:nvSpPr>
        <p:spPr bwMode="auto">
          <a:xfrm>
            <a:off x="4752000" y="18738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01.11.2037</a:t>
            </a:r>
            <a:endParaRPr lang="en-US" sz="900" b="0" i="0" u="none" strike="noStrike" dirty="0" err="1">
              <a:solidFill>
                <a:srgbClr val="000000"/>
              </a:solidFill>
              <a:latin typeface="Calibri" pitchFamily="34" charset="0"/>
              <a:ea typeface="Calibri" pitchFamily="34" charset="0"/>
            </a:endParaRPr>
          </a:p>
        </p:txBody>
      </p:sp>
      <p:sp>
        <p:nvSpPr>
          <p:cNvPr id="54" name="Rektangel 53"/>
          <p:cNvSpPr/>
          <p:nvPr/>
        </p:nvSpPr>
        <p:spPr bwMode="auto">
          <a:xfrm>
            <a:off x="7308000" y="18738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0,21 %</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9318240" y="18738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3348000" y="18738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11520595.30</a:t>
            </a:r>
            <a:endParaRPr lang="en-US" sz="900" b="0" i="0" u="none" strike="noStrike" dirty="0" err="1">
              <a:solidFill>
                <a:srgbClr val="000000"/>
              </a:solidFill>
              <a:latin typeface="Calibri" pitchFamily="34" charset="0"/>
              <a:ea typeface="Calibri" pitchFamily="34" charset="0"/>
            </a:endParaRPr>
          </a:p>
        </p:txBody>
      </p:sp>
      <p:sp>
        <p:nvSpPr>
          <p:cNvPr id="57" name="Rektangel 56"/>
          <p:cNvSpPr/>
          <p:nvPr/>
        </p:nvSpPr>
        <p:spPr bwMode="auto">
          <a:xfrm>
            <a:off x="540000" y="2034000"/>
            <a:ext cx="9612000" cy="160200"/>
          </a:xfrm>
          <a:prstGeom prst="rect">
            <a:avLst/>
          </a:prstGeom>
          <a:noFill/>
        </p:spPr>
        <p:txBody>
          <a:bodyPr/>
          <a:lstStyle/>
          <a:p>
            <a:endParaRPr lang="nb-NO"/>
          </a:p>
        </p:txBody>
      </p:sp>
      <p:sp>
        <p:nvSpPr>
          <p:cNvPr id="58" name="Rektangel 57"/>
          <p:cNvSpPr/>
          <p:nvPr/>
        </p:nvSpPr>
        <p:spPr bwMode="auto">
          <a:xfrm>
            <a:off x="8316000" y="2034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59" name="Rektangel 58"/>
          <p:cNvSpPr/>
          <p:nvPr/>
        </p:nvSpPr>
        <p:spPr bwMode="auto">
          <a:xfrm>
            <a:off x="5724000" y="2034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10 340 930</a:t>
            </a:r>
            <a:endParaRPr lang="en-US" sz="9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622440" y="2034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4752000" y="2034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01.05.2038</a:t>
            </a:r>
            <a:endParaRPr lang="en-US" sz="900" b="0" i="0" u="none" strike="noStrike" dirty="0" err="1">
              <a:solidFill>
                <a:srgbClr val="000000"/>
              </a:solidFill>
              <a:latin typeface="Calibri" pitchFamily="34" charset="0"/>
              <a:ea typeface="Calibri" pitchFamily="34" charset="0"/>
            </a:endParaRPr>
          </a:p>
        </p:txBody>
      </p:sp>
      <p:sp>
        <p:nvSpPr>
          <p:cNvPr id="62" name="Rektangel 61"/>
          <p:cNvSpPr/>
          <p:nvPr/>
        </p:nvSpPr>
        <p:spPr bwMode="auto">
          <a:xfrm>
            <a:off x="7308000" y="2034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0,93 %</a:t>
            </a:r>
            <a:endParaRPr lang="en-US" sz="900" b="0" i="0" u="none" strike="noStrike" dirty="0" err="1">
              <a:solidFill>
                <a:srgbClr val="000000"/>
              </a:solidFill>
              <a:latin typeface="Calibri" pitchFamily="34" charset="0"/>
              <a:ea typeface="Calibri" pitchFamily="34" charset="0"/>
            </a:endParaRPr>
          </a:p>
        </p:txBody>
      </p:sp>
      <p:sp>
        <p:nvSpPr>
          <p:cNvPr id="63" name="Rektangel 62"/>
          <p:cNvSpPr/>
          <p:nvPr/>
        </p:nvSpPr>
        <p:spPr bwMode="auto">
          <a:xfrm>
            <a:off x="9318240" y="2034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64" name="Rektangel 63"/>
          <p:cNvSpPr/>
          <p:nvPr/>
        </p:nvSpPr>
        <p:spPr bwMode="auto">
          <a:xfrm>
            <a:off x="3348000" y="2034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11524182</a:t>
            </a:r>
            <a:endParaRPr lang="en-US" sz="900" b="0" i="0" u="none" strike="noStrike" dirty="0" err="1">
              <a:solidFill>
                <a:srgbClr val="000000"/>
              </a:solidFill>
              <a:latin typeface="Calibri" pitchFamily="34" charset="0"/>
              <a:ea typeface="Calibri" pitchFamily="34" charset="0"/>
            </a:endParaRPr>
          </a:p>
        </p:txBody>
      </p:sp>
      <p:sp>
        <p:nvSpPr>
          <p:cNvPr id="65" name="Rektangel 64"/>
          <p:cNvSpPr/>
          <p:nvPr/>
        </p:nvSpPr>
        <p:spPr bwMode="auto">
          <a:xfrm>
            <a:off x="540000" y="2194200"/>
            <a:ext cx="9612000" cy="160200"/>
          </a:xfrm>
          <a:prstGeom prst="rect">
            <a:avLst/>
          </a:prstGeom>
          <a:noFill/>
        </p:spPr>
        <p:txBody>
          <a:bodyPr/>
          <a:lstStyle/>
          <a:p>
            <a:endParaRPr lang="nb-NO"/>
          </a:p>
        </p:txBody>
      </p:sp>
      <p:sp>
        <p:nvSpPr>
          <p:cNvPr id="66" name="Rektangel 65"/>
          <p:cNvSpPr/>
          <p:nvPr/>
        </p:nvSpPr>
        <p:spPr bwMode="auto">
          <a:xfrm>
            <a:off x="8316000" y="21942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67" name="Rektangel 66"/>
          <p:cNvSpPr/>
          <p:nvPr/>
        </p:nvSpPr>
        <p:spPr bwMode="auto">
          <a:xfrm>
            <a:off x="5724000" y="21942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3 892 861</a:t>
            </a:r>
            <a:endParaRPr lang="en-US" sz="900" b="0" i="0" u="none" strike="noStrike" dirty="0" err="1">
              <a:solidFill>
                <a:srgbClr val="000000"/>
              </a:solidFill>
              <a:latin typeface="Calibri" pitchFamily="34" charset="0"/>
              <a:ea typeface="Calibri" pitchFamily="34" charset="0"/>
            </a:endParaRPr>
          </a:p>
        </p:txBody>
      </p:sp>
      <p:sp>
        <p:nvSpPr>
          <p:cNvPr id="68" name="Rektangel 67"/>
          <p:cNvSpPr/>
          <p:nvPr/>
        </p:nvSpPr>
        <p:spPr bwMode="auto">
          <a:xfrm>
            <a:off x="622440" y="21942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69" name="Rektangel 68"/>
          <p:cNvSpPr/>
          <p:nvPr/>
        </p:nvSpPr>
        <p:spPr bwMode="auto">
          <a:xfrm>
            <a:off x="4752000" y="21942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01.05.2039</a:t>
            </a:r>
            <a:endParaRPr lang="en-US" sz="900" b="0" i="0" u="none" strike="noStrike" dirty="0" err="1">
              <a:solidFill>
                <a:srgbClr val="000000"/>
              </a:solidFill>
              <a:latin typeface="Calibri" pitchFamily="34" charset="0"/>
              <a:ea typeface="Calibri" pitchFamily="34" charset="0"/>
            </a:endParaRPr>
          </a:p>
        </p:txBody>
      </p:sp>
      <p:sp>
        <p:nvSpPr>
          <p:cNvPr id="70" name="Rektangel 69"/>
          <p:cNvSpPr/>
          <p:nvPr/>
        </p:nvSpPr>
        <p:spPr bwMode="auto">
          <a:xfrm>
            <a:off x="7308000" y="21942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0,35 %</a:t>
            </a:r>
            <a:endParaRPr lang="en-US" sz="900" b="0" i="0" u="none" strike="noStrike" dirty="0" err="1">
              <a:solidFill>
                <a:srgbClr val="000000"/>
              </a:solidFill>
              <a:latin typeface="Calibri" pitchFamily="34" charset="0"/>
              <a:ea typeface="Calibri" pitchFamily="34" charset="0"/>
            </a:endParaRPr>
          </a:p>
        </p:txBody>
      </p:sp>
      <p:sp>
        <p:nvSpPr>
          <p:cNvPr id="71" name="Rektangel 70"/>
          <p:cNvSpPr/>
          <p:nvPr/>
        </p:nvSpPr>
        <p:spPr bwMode="auto">
          <a:xfrm>
            <a:off x="9318240" y="21942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72" name="Rektangel 71"/>
          <p:cNvSpPr/>
          <p:nvPr/>
        </p:nvSpPr>
        <p:spPr bwMode="auto">
          <a:xfrm>
            <a:off x="3348000" y="21942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11528856</a:t>
            </a:r>
            <a:endParaRPr lang="en-US" sz="900" b="0" i="0" u="none" strike="noStrike" dirty="0" err="1">
              <a:solidFill>
                <a:srgbClr val="000000"/>
              </a:solidFill>
              <a:latin typeface="Calibri" pitchFamily="34" charset="0"/>
              <a:ea typeface="Calibri" pitchFamily="34" charset="0"/>
            </a:endParaRPr>
          </a:p>
        </p:txBody>
      </p:sp>
      <p:sp>
        <p:nvSpPr>
          <p:cNvPr id="73" name="Rektangel 72"/>
          <p:cNvSpPr/>
          <p:nvPr/>
        </p:nvSpPr>
        <p:spPr bwMode="auto">
          <a:xfrm>
            <a:off x="540000" y="2354400"/>
            <a:ext cx="9612000" cy="160200"/>
          </a:xfrm>
          <a:prstGeom prst="rect">
            <a:avLst/>
          </a:prstGeom>
          <a:noFill/>
        </p:spPr>
        <p:txBody>
          <a:bodyPr/>
          <a:lstStyle/>
          <a:p>
            <a:endParaRPr lang="nb-NO"/>
          </a:p>
        </p:txBody>
      </p:sp>
      <p:sp>
        <p:nvSpPr>
          <p:cNvPr id="74" name="Rektangel 73"/>
          <p:cNvSpPr/>
          <p:nvPr/>
        </p:nvSpPr>
        <p:spPr bwMode="auto">
          <a:xfrm>
            <a:off x="8316000" y="23544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75" name="Rektangel 74"/>
          <p:cNvSpPr/>
          <p:nvPr/>
        </p:nvSpPr>
        <p:spPr bwMode="auto">
          <a:xfrm>
            <a:off x="5724000" y="23544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2 874 466</a:t>
            </a:r>
            <a:endParaRPr lang="en-US" sz="900" b="0" i="0" u="none" strike="noStrike" dirty="0" err="1">
              <a:solidFill>
                <a:srgbClr val="000000"/>
              </a:solidFill>
              <a:latin typeface="Calibri" pitchFamily="34" charset="0"/>
              <a:ea typeface="Calibri" pitchFamily="34" charset="0"/>
            </a:endParaRPr>
          </a:p>
        </p:txBody>
      </p:sp>
      <p:sp>
        <p:nvSpPr>
          <p:cNvPr id="76" name="Rektangel 75"/>
          <p:cNvSpPr/>
          <p:nvPr/>
        </p:nvSpPr>
        <p:spPr bwMode="auto">
          <a:xfrm>
            <a:off x="622440" y="23544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77" name="Rektangel 76"/>
          <p:cNvSpPr/>
          <p:nvPr/>
        </p:nvSpPr>
        <p:spPr bwMode="auto">
          <a:xfrm>
            <a:off x="4752000" y="23544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01.06.2040</a:t>
            </a:r>
            <a:endParaRPr lang="en-US" sz="900" b="0" i="0" u="none" strike="noStrike" dirty="0" err="1">
              <a:solidFill>
                <a:srgbClr val="000000"/>
              </a:solidFill>
              <a:latin typeface="Calibri" pitchFamily="34" charset="0"/>
              <a:ea typeface="Calibri" pitchFamily="34" charset="0"/>
            </a:endParaRPr>
          </a:p>
        </p:txBody>
      </p:sp>
      <p:sp>
        <p:nvSpPr>
          <p:cNvPr id="78" name="Rektangel 77"/>
          <p:cNvSpPr/>
          <p:nvPr/>
        </p:nvSpPr>
        <p:spPr bwMode="auto">
          <a:xfrm>
            <a:off x="7308000" y="23544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0,26 %</a:t>
            </a:r>
            <a:endParaRPr lang="en-US" sz="900" b="0" i="0" u="none" strike="noStrike" dirty="0" err="1">
              <a:solidFill>
                <a:srgbClr val="000000"/>
              </a:solidFill>
              <a:latin typeface="Calibri" pitchFamily="34" charset="0"/>
              <a:ea typeface="Calibri" pitchFamily="34" charset="0"/>
            </a:endParaRPr>
          </a:p>
        </p:txBody>
      </p:sp>
      <p:sp>
        <p:nvSpPr>
          <p:cNvPr id="79" name="Rektangel 78"/>
          <p:cNvSpPr/>
          <p:nvPr/>
        </p:nvSpPr>
        <p:spPr bwMode="auto">
          <a:xfrm>
            <a:off x="9318240" y="23544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80" name="Rektangel 79"/>
          <p:cNvSpPr/>
          <p:nvPr/>
        </p:nvSpPr>
        <p:spPr bwMode="auto">
          <a:xfrm>
            <a:off x="3348000" y="23544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11532000</a:t>
            </a:r>
            <a:endParaRPr lang="en-US" sz="900" b="0" i="0" u="none" strike="noStrike" dirty="0" err="1">
              <a:solidFill>
                <a:srgbClr val="000000"/>
              </a:solidFill>
              <a:latin typeface="Calibri" pitchFamily="34" charset="0"/>
              <a:ea typeface="Calibri" pitchFamily="34" charset="0"/>
            </a:endParaRPr>
          </a:p>
        </p:txBody>
      </p:sp>
      <p:sp>
        <p:nvSpPr>
          <p:cNvPr id="81" name="Rektangel 80"/>
          <p:cNvSpPr/>
          <p:nvPr/>
        </p:nvSpPr>
        <p:spPr bwMode="auto">
          <a:xfrm>
            <a:off x="540000" y="2514600"/>
            <a:ext cx="9612000" cy="160200"/>
          </a:xfrm>
          <a:prstGeom prst="rect">
            <a:avLst/>
          </a:prstGeom>
          <a:noFill/>
        </p:spPr>
        <p:txBody>
          <a:bodyPr/>
          <a:lstStyle/>
          <a:p>
            <a:endParaRPr lang="nb-NO"/>
          </a:p>
        </p:txBody>
      </p:sp>
      <p:sp>
        <p:nvSpPr>
          <p:cNvPr id="82" name="Rektangel 81"/>
          <p:cNvSpPr/>
          <p:nvPr/>
        </p:nvSpPr>
        <p:spPr bwMode="auto">
          <a:xfrm>
            <a:off x="8316000" y="25146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83" name="Rektangel 82"/>
          <p:cNvSpPr/>
          <p:nvPr/>
        </p:nvSpPr>
        <p:spPr bwMode="auto">
          <a:xfrm>
            <a:off x="5724000" y="25146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6 034 991</a:t>
            </a:r>
            <a:endParaRPr lang="en-US" sz="900" b="0" i="0" u="none" strike="noStrike" dirty="0" err="1">
              <a:solidFill>
                <a:srgbClr val="000000"/>
              </a:solidFill>
              <a:latin typeface="Calibri" pitchFamily="34" charset="0"/>
              <a:ea typeface="Calibri" pitchFamily="34" charset="0"/>
            </a:endParaRPr>
          </a:p>
        </p:txBody>
      </p:sp>
      <p:sp>
        <p:nvSpPr>
          <p:cNvPr id="84" name="Rektangel 83"/>
          <p:cNvSpPr/>
          <p:nvPr/>
        </p:nvSpPr>
        <p:spPr bwMode="auto">
          <a:xfrm>
            <a:off x="622440" y="25146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85" name="Rektangel 84"/>
          <p:cNvSpPr/>
          <p:nvPr/>
        </p:nvSpPr>
        <p:spPr bwMode="auto">
          <a:xfrm>
            <a:off x="4752000" y="25146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01.06.2041</a:t>
            </a:r>
            <a:endParaRPr lang="en-US" sz="900" b="0" i="0" u="none" strike="noStrike" dirty="0" err="1">
              <a:solidFill>
                <a:srgbClr val="000000"/>
              </a:solidFill>
              <a:latin typeface="Calibri" pitchFamily="34" charset="0"/>
              <a:ea typeface="Calibri" pitchFamily="34" charset="0"/>
            </a:endParaRPr>
          </a:p>
        </p:txBody>
      </p:sp>
      <p:sp>
        <p:nvSpPr>
          <p:cNvPr id="86" name="Rektangel 85"/>
          <p:cNvSpPr/>
          <p:nvPr/>
        </p:nvSpPr>
        <p:spPr bwMode="auto">
          <a:xfrm>
            <a:off x="7308000" y="25146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0,54 %</a:t>
            </a:r>
            <a:endParaRPr lang="en-US" sz="900" b="0" i="0" u="none" strike="noStrike" dirty="0" err="1">
              <a:solidFill>
                <a:srgbClr val="000000"/>
              </a:solidFill>
              <a:latin typeface="Calibri" pitchFamily="34" charset="0"/>
              <a:ea typeface="Calibri" pitchFamily="34" charset="0"/>
            </a:endParaRPr>
          </a:p>
        </p:txBody>
      </p:sp>
      <p:sp>
        <p:nvSpPr>
          <p:cNvPr id="87" name="Rektangel 86"/>
          <p:cNvSpPr/>
          <p:nvPr/>
        </p:nvSpPr>
        <p:spPr bwMode="auto">
          <a:xfrm>
            <a:off x="9318240" y="25146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88" name="Rektangel 87"/>
          <p:cNvSpPr/>
          <p:nvPr/>
        </p:nvSpPr>
        <p:spPr bwMode="auto">
          <a:xfrm>
            <a:off x="3348000" y="25146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11534851</a:t>
            </a:r>
            <a:endParaRPr lang="en-US" sz="900" b="0" i="0" u="none" strike="noStrike" dirty="0" err="1">
              <a:solidFill>
                <a:srgbClr val="000000"/>
              </a:solidFill>
              <a:latin typeface="Calibri" pitchFamily="34" charset="0"/>
              <a:ea typeface="Calibri" pitchFamily="34" charset="0"/>
            </a:endParaRPr>
          </a:p>
        </p:txBody>
      </p:sp>
      <p:sp>
        <p:nvSpPr>
          <p:cNvPr id="89" name="Rektangel 88"/>
          <p:cNvSpPr/>
          <p:nvPr/>
        </p:nvSpPr>
        <p:spPr bwMode="auto">
          <a:xfrm>
            <a:off x="540000" y="2674800"/>
            <a:ext cx="9612000" cy="160200"/>
          </a:xfrm>
          <a:prstGeom prst="rect">
            <a:avLst/>
          </a:prstGeom>
          <a:noFill/>
        </p:spPr>
        <p:txBody>
          <a:bodyPr/>
          <a:lstStyle/>
          <a:p>
            <a:endParaRPr lang="nb-NO"/>
          </a:p>
        </p:txBody>
      </p:sp>
      <p:sp>
        <p:nvSpPr>
          <p:cNvPr id="90" name="Rektangel 89"/>
          <p:cNvSpPr/>
          <p:nvPr/>
        </p:nvSpPr>
        <p:spPr bwMode="auto">
          <a:xfrm>
            <a:off x="8316000" y="26748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91" name="Rektangel 90"/>
          <p:cNvSpPr/>
          <p:nvPr/>
        </p:nvSpPr>
        <p:spPr bwMode="auto">
          <a:xfrm>
            <a:off x="5724000" y="26748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276 551</a:t>
            </a:r>
            <a:endParaRPr lang="en-US" sz="900" b="0" i="0" u="none" strike="noStrike" dirty="0" err="1">
              <a:solidFill>
                <a:srgbClr val="000000"/>
              </a:solidFill>
              <a:latin typeface="Calibri" pitchFamily="34" charset="0"/>
              <a:ea typeface="Calibri" pitchFamily="34" charset="0"/>
            </a:endParaRPr>
          </a:p>
        </p:txBody>
      </p:sp>
      <p:sp>
        <p:nvSpPr>
          <p:cNvPr id="92" name="Rektangel 91"/>
          <p:cNvSpPr/>
          <p:nvPr/>
        </p:nvSpPr>
        <p:spPr bwMode="auto">
          <a:xfrm>
            <a:off x="622440" y="26748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93" name="Rektangel 92"/>
          <p:cNvSpPr/>
          <p:nvPr/>
        </p:nvSpPr>
        <p:spPr bwMode="auto">
          <a:xfrm>
            <a:off x="4752000" y="26748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01.05.2042</a:t>
            </a:r>
            <a:endParaRPr lang="en-US" sz="900" b="0" i="0" u="none" strike="noStrike" dirty="0" err="1">
              <a:solidFill>
                <a:srgbClr val="000000"/>
              </a:solidFill>
              <a:latin typeface="Calibri" pitchFamily="34" charset="0"/>
              <a:ea typeface="Calibri" pitchFamily="34" charset="0"/>
            </a:endParaRPr>
          </a:p>
        </p:txBody>
      </p:sp>
      <p:sp>
        <p:nvSpPr>
          <p:cNvPr id="94" name="Rektangel 93"/>
          <p:cNvSpPr/>
          <p:nvPr/>
        </p:nvSpPr>
        <p:spPr bwMode="auto">
          <a:xfrm>
            <a:off x="7308000" y="26748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0,02 %</a:t>
            </a:r>
            <a:endParaRPr lang="en-US" sz="900" b="0" i="0" u="none" strike="noStrike" dirty="0" err="1">
              <a:solidFill>
                <a:srgbClr val="000000"/>
              </a:solidFill>
              <a:latin typeface="Calibri" pitchFamily="34" charset="0"/>
              <a:ea typeface="Calibri" pitchFamily="34" charset="0"/>
            </a:endParaRPr>
          </a:p>
        </p:txBody>
      </p:sp>
      <p:sp>
        <p:nvSpPr>
          <p:cNvPr id="95" name="Rektangel 94"/>
          <p:cNvSpPr/>
          <p:nvPr/>
        </p:nvSpPr>
        <p:spPr bwMode="auto">
          <a:xfrm>
            <a:off x="9318240" y="26748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96" name="Rektangel 95"/>
          <p:cNvSpPr/>
          <p:nvPr/>
        </p:nvSpPr>
        <p:spPr bwMode="auto">
          <a:xfrm>
            <a:off x="3348000" y="26748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11537568</a:t>
            </a:r>
            <a:endParaRPr lang="en-US" sz="900" b="0" i="0" u="none" strike="noStrike" dirty="0" err="1">
              <a:solidFill>
                <a:srgbClr val="000000"/>
              </a:solidFill>
              <a:latin typeface="Calibri" pitchFamily="34" charset="0"/>
              <a:ea typeface="Calibri" pitchFamily="34" charset="0"/>
            </a:endParaRPr>
          </a:p>
        </p:txBody>
      </p:sp>
      <p:sp>
        <p:nvSpPr>
          <p:cNvPr id="97" name="Rektangel 96"/>
          <p:cNvSpPr/>
          <p:nvPr/>
        </p:nvSpPr>
        <p:spPr bwMode="auto">
          <a:xfrm>
            <a:off x="540000" y="2835000"/>
            <a:ext cx="9612000" cy="160200"/>
          </a:xfrm>
          <a:prstGeom prst="rect">
            <a:avLst/>
          </a:prstGeom>
          <a:noFill/>
        </p:spPr>
        <p:txBody>
          <a:bodyPr/>
          <a:lstStyle/>
          <a:p>
            <a:endParaRPr lang="nb-NO"/>
          </a:p>
        </p:txBody>
      </p:sp>
      <p:sp>
        <p:nvSpPr>
          <p:cNvPr id="98" name="Rektangel 97"/>
          <p:cNvSpPr/>
          <p:nvPr/>
        </p:nvSpPr>
        <p:spPr bwMode="auto">
          <a:xfrm>
            <a:off x="8316000" y="2835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99" name="Rektangel 98"/>
          <p:cNvSpPr/>
          <p:nvPr/>
        </p:nvSpPr>
        <p:spPr bwMode="auto">
          <a:xfrm>
            <a:off x="5724000" y="2835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11 911 522</a:t>
            </a:r>
            <a:endParaRPr lang="en-US" sz="900" b="0" i="0" u="none" strike="noStrike" dirty="0" err="1">
              <a:solidFill>
                <a:srgbClr val="000000"/>
              </a:solidFill>
              <a:latin typeface="Calibri" pitchFamily="34" charset="0"/>
              <a:ea typeface="Calibri" pitchFamily="34" charset="0"/>
            </a:endParaRPr>
          </a:p>
        </p:txBody>
      </p:sp>
      <p:sp>
        <p:nvSpPr>
          <p:cNvPr id="100" name="Rektangel 99"/>
          <p:cNvSpPr/>
          <p:nvPr/>
        </p:nvSpPr>
        <p:spPr bwMode="auto">
          <a:xfrm>
            <a:off x="622440" y="2835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01" name="Rektangel 100"/>
          <p:cNvSpPr/>
          <p:nvPr/>
        </p:nvSpPr>
        <p:spPr bwMode="auto">
          <a:xfrm>
            <a:off x="4752000" y="2835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01.06.2043</a:t>
            </a:r>
            <a:endParaRPr lang="en-US" sz="900" b="0" i="0" u="none" strike="noStrike" dirty="0" err="1">
              <a:solidFill>
                <a:srgbClr val="000000"/>
              </a:solidFill>
              <a:latin typeface="Calibri" pitchFamily="34" charset="0"/>
              <a:ea typeface="Calibri" pitchFamily="34" charset="0"/>
            </a:endParaRPr>
          </a:p>
        </p:txBody>
      </p:sp>
      <p:sp>
        <p:nvSpPr>
          <p:cNvPr id="102" name="Rektangel 101"/>
          <p:cNvSpPr/>
          <p:nvPr/>
        </p:nvSpPr>
        <p:spPr bwMode="auto">
          <a:xfrm>
            <a:off x="7308000" y="2835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1,07 %</a:t>
            </a:r>
            <a:endParaRPr lang="en-US" sz="900" b="0" i="0" u="none" strike="noStrike" dirty="0" err="1">
              <a:solidFill>
                <a:srgbClr val="000000"/>
              </a:solidFill>
              <a:latin typeface="Calibri" pitchFamily="34" charset="0"/>
              <a:ea typeface="Calibri" pitchFamily="34" charset="0"/>
            </a:endParaRPr>
          </a:p>
        </p:txBody>
      </p:sp>
      <p:sp>
        <p:nvSpPr>
          <p:cNvPr id="103" name="Rektangel 102"/>
          <p:cNvSpPr/>
          <p:nvPr/>
        </p:nvSpPr>
        <p:spPr bwMode="auto">
          <a:xfrm>
            <a:off x="9318240" y="2835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04" name="Rektangel 103"/>
          <p:cNvSpPr/>
          <p:nvPr/>
        </p:nvSpPr>
        <p:spPr bwMode="auto">
          <a:xfrm>
            <a:off x="3348000" y="2835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11539819</a:t>
            </a:r>
            <a:endParaRPr lang="en-US" sz="900" b="0" i="0" u="none" strike="noStrike" dirty="0" err="1">
              <a:solidFill>
                <a:srgbClr val="000000"/>
              </a:solidFill>
              <a:latin typeface="Calibri" pitchFamily="34" charset="0"/>
              <a:ea typeface="Calibri" pitchFamily="34" charset="0"/>
            </a:endParaRPr>
          </a:p>
        </p:txBody>
      </p:sp>
      <p:sp>
        <p:nvSpPr>
          <p:cNvPr id="105" name="Rektangel 104"/>
          <p:cNvSpPr/>
          <p:nvPr/>
        </p:nvSpPr>
        <p:spPr bwMode="auto">
          <a:xfrm>
            <a:off x="540000" y="2995200"/>
            <a:ext cx="9612000" cy="160200"/>
          </a:xfrm>
          <a:prstGeom prst="rect">
            <a:avLst/>
          </a:prstGeom>
          <a:noFill/>
        </p:spPr>
        <p:txBody>
          <a:bodyPr/>
          <a:lstStyle/>
          <a:p>
            <a:endParaRPr lang="nb-NO"/>
          </a:p>
        </p:txBody>
      </p:sp>
      <p:sp>
        <p:nvSpPr>
          <p:cNvPr id="106" name="Rektangel 105"/>
          <p:cNvSpPr/>
          <p:nvPr/>
        </p:nvSpPr>
        <p:spPr bwMode="auto">
          <a:xfrm>
            <a:off x="8316000" y="29952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07" name="Rektangel 106"/>
          <p:cNvSpPr/>
          <p:nvPr/>
        </p:nvSpPr>
        <p:spPr bwMode="auto">
          <a:xfrm>
            <a:off x="5724000" y="29952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8 622 730</a:t>
            </a:r>
            <a:endParaRPr lang="en-US" sz="900" b="0" i="0" u="none" strike="noStrike" dirty="0" err="1">
              <a:solidFill>
                <a:srgbClr val="000000"/>
              </a:solidFill>
              <a:latin typeface="Calibri" pitchFamily="34" charset="0"/>
              <a:ea typeface="Calibri" pitchFamily="34" charset="0"/>
            </a:endParaRPr>
          </a:p>
        </p:txBody>
      </p:sp>
      <p:sp>
        <p:nvSpPr>
          <p:cNvPr id="108" name="Rektangel 107"/>
          <p:cNvSpPr/>
          <p:nvPr/>
        </p:nvSpPr>
        <p:spPr bwMode="auto">
          <a:xfrm>
            <a:off x="622440" y="29952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09" name="Rektangel 108"/>
          <p:cNvSpPr/>
          <p:nvPr/>
        </p:nvSpPr>
        <p:spPr bwMode="auto">
          <a:xfrm>
            <a:off x="4752000" y="29952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01.04.2044</a:t>
            </a:r>
            <a:endParaRPr lang="en-US" sz="900" b="0" i="0" u="none" strike="noStrike" dirty="0" err="1">
              <a:solidFill>
                <a:srgbClr val="000000"/>
              </a:solidFill>
              <a:latin typeface="Calibri" pitchFamily="34" charset="0"/>
              <a:ea typeface="Calibri" pitchFamily="34" charset="0"/>
            </a:endParaRPr>
          </a:p>
        </p:txBody>
      </p:sp>
      <p:sp>
        <p:nvSpPr>
          <p:cNvPr id="110" name="Rektangel 109"/>
          <p:cNvSpPr/>
          <p:nvPr/>
        </p:nvSpPr>
        <p:spPr bwMode="auto">
          <a:xfrm>
            <a:off x="7308000" y="29952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0,78 %</a:t>
            </a:r>
            <a:endParaRPr lang="en-US" sz="900" b="0" i="0" u="none" strike="noStrike" dirty="0" err="1">
              <a:solidFill>
                <a:srgbClr val="000000"/>
              </a:solidFill>
              <a:latin typeface="Calibri" pitchFamily="34" charset="0"/>
              <a:ea typeface="Calibri" pitchFamily="34" charset="0"/>
            </a:endParaRPr>
          </a:p>
        </p:txBody>
      </p:sp>
      <p:sp>
        <p:nvSpPr>
          <p:cNvPr id="111" name="Rektangel 110"/>
          <p:cNvSpPr/>
          <p:nvPr/>
        </p:nvSpPr>
        <p:spPr bwMode="auto">
          <a:xfrm>
            <a:off x="9318240" y="29952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12" name="Rektangel 111"/>
          <p:cNvSpPr/>
          <p:nvPr/>
        </p:nvSpPr>
        <p:spPr bwMode="auto">
          <a:xfrm>
            <a:off x="3348000" y="29952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11541509</a:t>
            </a:r>
            <a:endParaRPr lang="en-US" sz="900" b="0" i="0" u="none" strike="noStrike" dirty="0" err="1">
              <a:solidFill>
                <a:srgbClr val="000000"/>
              </a:solidFill>
              <a:latin typeface="Calibri" pitchFamily="34" charset="0"/>
              <a:ea typeface="Calibri" pitchFamily="34" charset="0"/>
            </a:endParaRPr>
          </a:p>
        </p:txBody>
      </p:sp>
      <p:sp>
        <p:nvSpPr>
          <p:cNvPr id="113" name="Rektangel 112"/>
          <p:cNvSpPr/>
          <p:nvPr/>
        </p:nvSpPr>
        <p:spPr bwMode="auto">
          <a:xfrm>
            <a:off x="540000" y="3155400"/>
            <a:ext cx="9612000" cy="160200"/>
          </a:xfrm>
          <a:prstGeom prst="rect">
            <a:avLst/>
          </a:prstGeom>
          <a:noFill/>
        </p:spPr>
        <p:txBody>
          <a:bodyPr/>
          <a:lstStyle/>
          <a:p>
            <a:endParaRPr lang="nb-NO"/>
          </a:p>
        </p:txBody>
      </p:sp>
      <p:sp>
        <p:nvSpPr>
          <p:cNvPr id="114" name="Rektangel 113"/>
          <p:cNvSpPr/>
          <p:nvPr/>
        </p:nvSpPr>
        <p:spPr bwMode="auto">
          <a:xfrm>
            <a:off x="8316000" y="31554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15" name="Rektangel 114"/>
          <p:cNvSpPr/>
          <p:nvPr/>
        </p:nvSpPr>
        <p:spPr bwMode="auto">
          <a:xfrm>
            <a:off x="5724000" y="31554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13 433 439</a:t>
            </a:r>
            <a:endParaRPr lang="en-US" sz="900" b="0" i="0" u="none" strike="noStrike" dirty="0" err="1">
              <a:solidFill>
                <a:srgbClr val="000000"/>
              </a:solidFill>
              <a:latin typeface="Calibri" pitchFamily="34" charset="0"/>
              <a:ea typeface="Calibri" pitchFamily="34" charset="0"/>
            </a:endParaRPr>
          </a:p>
        </p:txBody>
      </p:sp>
      <p:sp>
        <p:nvSpPr>
          <p:cNvPr id="116" name="Rektangel 115"/>
          <p:cNvSpPr/>
          <p:nvPr/>
        </p:nvSpPr>
        <p:spPr bwMode="auto">
          <a:xfrm>
            <a:off x="622440" y="31554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17" name="Rektangel 116"/>
          <p:cNvSpPr/>
          <p:nvPr/>
        </p:nvSpPr>
        <p:spPr bwMode="auto">
          <a:xfrm>
            <a:off x="4752000" y="31554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01.05.2045</a:t>
            </a:r>
            <a:endParaRPr lang="en-US" sz="900" b="0" i="0" u="none" strike="noStrike" dirty="0" err="1">
              <a:solidFill>
                <a:srgbClr val="000000"/>
              </a:solidFill>
              <a:latin typeface="Calibri" pitchFamily="34" charset="0"/>
              <a:ea typeface="Calibri" pitchFamily="34" charset="0"/>
            </a:endParaRPr>
          </a:p>
        </p:txBody>
      </p:sp>
      <p:sp>
        <p:nvSpPr>
          <p:cNvPr id="118" name="Rektangel 117"/>
          <p:cNvSpPr/>
          <p:nvPr/>
        </p:nvSpPr>
        <p:spPr bwMode="auto">
          <a:xfrm>
            <a:off x="7308000" y="31554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1,21 %</a:t>
            </a:r>
            <a:endParaRPr lang="en-US" sz="900" b="0" i="0" u="none" strike="noStrike" dirty="0" err="1">
              <a:solidFill>
                <a:srgbClr val="000000"/>
              </a:solidFill>
              <a:latin typeface="Calibri" pitchFamily="34" charset="0"/>
              <a:ea typeface="Calibri" pitchFamily="34" charset="0"/>
            </a:endParaRPr>
          </a:p>
        </p:txBody>
      </p:sp>
      <p:sp>
        <p:nvSpPr>
          <p:cNvPr id="119" name="Rektangel 118"/>
          <p:cNvSpPr/>
          <p:nvPr/>
        </p:nvSpPr>
        <p:spPr bwMode="auto">
          <a:xfrm>
            <a:off x="9318240" y="31554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20" name="Rektangel 119"/>
          <p:cNvSpPr/>
          <p:nvPr/>
        </p:nvSpPr>
        <p:spPr bwMode="auto">
          <a:xfrm>
            <a:off x="3348000" y="31554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11543243</a:t>
            </a:r>
            <a:endParaRPr lang="en-US" sz="900" b="0" i="0" u="none" strike="noStrike" dirty="0" err="1">
              <a:solidFill>
                <a:srgbClr val="000000"/>
              </a:solidFill>
              <a:latin typeface="Calibri" pitchFamily="34" charset="0"/>
              <a:ea typeface="Calibri" pitchFamily="34" charset="0"/>
            </a:endParaRPr>
          </a:p>
        </p:txBody>
      </p:sp>
      <p:sp>
        <p:nvSpPr>
          <p:cNvPr id="121" name="Rektangel 120"/>
          <p:cNvSpPr/>
          <p:nvPr/>
        </p:nvSpPr>
        <p:spPr bwMode="auto">
          <a:xfrm>
            <a:off x="540000" y="3315600"/>
            <a:ext cx="9612000" cy="160200"/>
          </a:xfrm>
          <a:prstGeom prst="rect">
            <a:avLst/>
          </a:prstGeom>
          <a:noFill/>
        </p:spPr>
        <p:txBody>
          <a:bodyPr/>
          <a:lstStyle/>
          <a:p>
            <a:endParaRPr lang="nb-NO"/>
          </a:p>
        </p:txBody>
      </p:sp>
      <p:sp>
        <p:nvSpPr>
          <p:cNvPr id="122" name="Rektangel 121"/>
          <p:cNvSpPr/>
          <p:nvPr/>
        </p:nvSpPr>
        <p:spPr bwMode="auto">
          <a:xfrm>
            <a:off x="8316000" y="33156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23" name="Rektangel 122"/>
          <p:cNvSpPr/>
          <p:nvPr/>
        </p:nvSpPr>
        <p:spPr bwMode="auto">
          <a:xfrm>
            <a:off x="5724000" y="33156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14 184 594</a:t>
            </a:r>
            <a:endParaRPr lang="en-US" sz="900" b="0" i="0" u="none" strike="noStrike" dirty="0" err="1">
              <a:solidFill>
                <a:srgbClr val="000000"/>
              </a:solidFill>
              <a:latin typeface="Calibri" pitchFamily="34" charset="0"/>
              <a:ea typeface="Calibri" pitchFamily="34" charset="0"/>
            </a:endParaRPr>
          </a:p>
        </p:txBody>
      </p:sp>
      <p:sp>
        <p:nvSpPr>
          <p:cNvPr id="124" name="Rektangel 123"/>
          <p:cNvSpPr/>
          <p:nvPr/>
        </p:nvSpPr>
        <p:spPr bwMode="auto">
          <a:xfrm>
            <a:off x="622440" y="33156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25" name="Rektangel 124"/>
          <p:cNvSpPr/>
          <p:nvPr/>
        </p:nvSpPr>
        <p:spPr bwMode="auto">
          <a:xfrm>
            <a:off x="4752000" y="33156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01.05.2051</a:t>
            </a:r>
            <a:endParaRPr lang="en-US" sz="900" b="0" i="0" u="none" strike="noStrike" dirty="0" err="1">
              <a:solidFill>
                <a:srgbClr val="000000"/>
              </a:solidFill>
              <a:latin typeface="Calibri" pitchFamily="34" charset="0"/>
              <a:ea typeface="Calibri" pitchFamily="34" charset="0"/>
            </a:endParaRPr>
          </a:p>
        </p:txBody>
      </p:sp>
      <p:sp>
        <p:nvSpPr>
          <p:cNvPr id="126" name="Rektangel 125"/>
          <p:cNvSpPr/>
          <p:nvPr/>
        </p:nvSpPr>
        <p:spPr bwMode="auto">
          <a:xfrm>
            <a:off x="7308000" y="33156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1,28 %</a:t>
            </a:r>
            <a:endParaRPr lang="en-US" sz="900" b="0" i="0" u="none" strike="noStrike" dirty="0" err="1">
              <a:solidFill>
                <a:srgbClr val="000000"/>
              </a:solidFill>
              <a:latin typeface="Calibri" pitchFamily="34" charset="0"/>
              <a:ea typeface="Calibri" pitchFamily="34" charset="0"/>
            </a:endParaRPr>
          </a:p>
        </p:txBody>
      </p:sp>
      <p:sp>
        <p:nvSpPr>
          <p:cNvPr id="127" name="Rektangel 126"/>
          <p:cNvSpPr/>
          <p:nvPr/>
        </p:nvSpPr>
        <p:spPr bwMode="auto">
          <a:xfrm>
            <a:off x="9318240" y="33156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28" name="Rektangel 127"/>
          <p:cNvSpPr/>
          <p:nvPr/>
        </p:nvSpPr>
        <p:spPr bwMode="auto">
          <a:xfrm>
            <a:off x="3348000" y="33156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11544253</a:t>
            </a:r>
            <a:endParaRPr lang="en-US" sz="900" b="0" i="0" u="none" strike="noStrike" dirty="0" err="1">
              <a:solidFill>
                <a:srgbClr val="000000"/>
              </a:solidFill>
              <a:latin typeface="Calibri" pitchFamily="34" charset="0"/>
              <a:ea typeface="Calibri" pitchFamily="34" charset="0"/>
            </a:endParaRPr>
          </a:p>
        </p:txBody>
      </p:sp>
      <p:sp>
        <p:nvSpPr>
          <p:cNvPr id="129" name="Rektangel 128"/>
          <p:cNvSpPr/>
          <p:nvPr/>
        </p:nvSpPr>
        <p:spPr bwMode="auto">
          <a:xfrm>
            <a:off x="540000" y="3475800"/>
            <a:ext cx="9612000" cy="160200"/>
          </a:xfrm>
          <a:prstGeom prst="rect">
            <a:avLst/>
          </a:prstGeom>
          <a:noFill/>
        </p:spPr>
        <p:txBody>
          <a:bodyPr/>
          <a:lstStyle/>
          <a:p>
            <a:endParaRPr lang="nb-NO"/>
          </a:p>
        </p:txBody>
      </p:sp>
      <p:sp>
        <p:nvSpPr>
          <p:cNvPr id="130" name="Rektangel 129"/>
          <p:cNvSpPr/>
          <p:nvPr/>
        </p:nvSpPr>
        <p:spPr bwMode="auto">
          <a:xfrm>
            <a:off x="8316000" y="34758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31" name="Rektangel 130"/>
          <p:cNvSpPr/>
          <p:nvPr/>
        </p:nvSpPr>
        <p:spPr bwMode="auto">
          <a:xfrm>
            <a:off x="5724000" y="34758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14 500 000</a:t>
            </a:r>
            <a:endParaRPr lang="en-US" sz="900" b="0" i="0" u="none" strike="noStrike" dirty="0" err="1">
              <a:solidFill>
                <a:srgbClr val="000000"/>
              </a:solidFill>
              <a:latin typeface="Calibri" pitchFamily="34" charset="0"/>
              <a:ea typeface="Calibri" pitchFamily="34" charset="0"/>
            </a:endParaRPr>
          </a:p>
        </p:txBody>
      </p:sp>
      <p:sp>
        <p:nvSpPr>
          <p:cNvPr id="132" name="Rektangel 131"/>
          <p:cNvSpPr/>
          <p:nvPr/>
        </p:nvSpPr>
        <p:spPr bwMode="auto">
          <a:xfrm>
            <a:off x="622440" y="34758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33" name="Rektangel 132"/>
          <p:cNvSpPr/>
          <p:nvPr/>
        </p:nvSpPr>
        <p:spPr bwMode="auto">
          <a:xfrm>
            <a:off x="4752000" y="34758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01.05.2052</a:t>
            </a:r>
            <a:endParaRPr lang="en-US" sz="900" b="0" i="0" u="none" strike="noStrike" dirty="0" err="1">
              <a:solidFill>
                <a:srgbClr val="000000"/>
              </a:solidFill>
              <a:latin typeface="Calibri" pitchFamily="34" charset="0"/>
              <a:ea typeface="Calibri" pitchFamily="34" charset="0"/>
            </a:endParaRPr>
          </a:p>
        </p:txBody>
      </p:sp>
      <p:sp>
        <p:nvSpPr>
          <p:cNvPr id="134" name="Rektangel 133"/>
          <p:cNvSpPr/>
          <p:nvPr/>
        </p:nvSpPr>
        <p:spPr bwMode="auto">
          <a:xfrm>
            <a:off x="7308000" y="34758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1,31 %</a:t>
            </a:r>
            <a:endParaRPr lang="en-US" sz="900" b="0" i="0" u="none" strike="noStrike" dirty="0" err="1">
              <a:solidFill>
                <a:srgbClr val="000000"/>
              </a:solidFill>
              <a:latin typeface="Calibri" pitchFamily="34" charset="0"/>
              <a:ea typeface="Calibri" pitchFamily="34" charset="0"/>
            </a:endParaRPr>
          </a:p>
        </p:txBody>
      </p:sp>
      <p:sp>
        <p:nvSpPr>
          <p:cNvPr id="135" name="Rektangel 134"/>
          <p:cNvSpPr/>
          <p:nvPr/>
        </p:nvSpPr>
        <p:spPr bwMode="auto">
          <a:xfrm>
            <a:off x="9318240" y="34758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36" name="Rektangel 135"/>
          <p:cNvSpPr/>
          <p:nvPr/>
        </p:nvSpPr>
        <p:spPr bwMode="auto">
          <a:xfrm>
            <a:off x="3348000" y="34758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11545146</a:t>
            </a:r>
            <a:endParaRPr lang="en-US" sz="900" b="0" i="0" u="none" strike="noStrike" dirty="0" err="1">
              <a:solidFill>
                <a:srgbClr val="000000"/>
              </a:solidFill>
              <a:latin typeface="Calibri" pitchFamily="34" charset="0"/>
              <a:ea typeface="Calibri" pitchFamily="34" charset="0"/>
            </a:endParaRPr>
          </a:p>
        </p:txBody>
      </p:sp>
      <p:sp>
        <p:nvSpPr>
          <p:cNvPr id="137" name="Rektangel 136"/>
          <p:cNvSpPr/>
          <p:nvPr/>
        </p:nvSpPr>
        <p:spPr bwMode="auto">
          <a:xfrm>
            <a:off x="540000" y="3636000"/>
            <a:ext cx="9612000" cy="160200"/>
          </a:xfrm>
          <a:prstGeom prst="rect">
            <a:avLst/>
          </a:prstGeom>
          <a:noFill/>
        </p:spPr>
        <p:txBody>
          <a:bodyPr/>
          <a:lstStyle/>
          <a:p>
            <a:endParaRPr lang="nb-NO"/>
          </a:p>
        </p:txBody>
      </p:sp>
      <p:sp>
        <p:nvSpPr>
          <p:cNvPr id="138" name="Rektangel 137"/>
          <p:cNvSpPr/>
          <p:nvPr/>
        </p:nvSpPr>
        <p:spPr bwMode="auto">
          <a:xfrm>
            <a:off x="8316000" y="3636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3,391</a:t>
            </a:r>
            <a:endParaRPr lang="en-US" sz="900" b="0" i="0" u="none" strike="noStrike" dirty="0" err="1">
              <a:solidFill>
                <a:srgbClr val="000000"/>
              </a:solidFill>
              <a:latin typeface="Calibri" pitchFamily="34" charset="0"/>
              <a:ea typeface="Calibri" pitchFamily="34" charset="0"/>
            </a:endParaRPr>
          </a:p>
        </p:txBody>
      </p:sp>
      <p:sp>
        <p:nvSpPr>
          <p:cNvPr id="139" name="Rektangel 138"/>
          <p:cNvSpPr/>
          <p:nvPr/>
        </p:nvSpPr>
        <p:spPr bwMode="auto">
          <a:xfrm>
            <a:off x="5724000" y="3636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15 000 000</a:t>
            </a:r>
            <a:endParaRPr lang="en-US" sz="900" b="0" i="0" u="none" strike="noStrike" dirty="0" err="1">
              <a:solidFill>
                <a:srgbClr val="000000"/>
              </a:solidFill>
              <a:latin typeface="Calibri" pitchFamily="34" charset="0"/>
              <a:ea typeface="Calibri" pitchFamily="34" charset="0"/>
            </a:endParaRPr>
          </a:p>
        </p:txBody>
      </p:sp>
      <p:sp>
        <p:nvSpPr>
          <p:cNvPr id="140" name="Rektangel 139"/>
          <p:cNvSpPr/>
          <p:nvPr/>
        </p:nvSpPr>
        <p:spPr bwMode="auto">
          <a:xfrm>
            <a:off x="622440" y="3636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Husbanken - Flytende rente</a:t>
            </a:r>
            <a:endParaRPr lang="en-US" sz="900" b="0" i="0" u="none" strike="noStrike" dirty="0" err="1">
              <a:solidFill>
                <a:srgbClr val="000000"/>
              </a:solidFill>
              <a:latin typeface="Calibri" pitchFamily="34" charset="0"/>
              <a:ea typeface="Calibri" pitchFamily="34" charset="0"/>
            </a:endParaRPr>
          </a:p>
        </p:txBody>
      </p:sp>
      <p:sp>
        <p:nvSpPr>
          <p:cNvPr id="141" name="Rektangel 140"/>
          <p:cNvSpPr/>
          <p:nvPr/>
        </p:nvSpPr>
        <p:spPr bwMode="auto">
          <a:xfrm>
            <a:off x="4752000" y="3636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01.04.2053</a:t>
            </a:r>
            <a:endParaRPr lang="en-US" sz="900" b="0" i="0" u="none" strike="noStrike" dirty="0" err="1">
              <a:solidFill>
                <a:srgbClr val="000000"/>
              </a:solidFill>
              <a:latin typeface="Calibri" pitchFamily="34" charset="0"/>
              <a:ea typeface="Calibri" pitchFamily="34" charset="0"/>
            </a:endParaRPr>
          </a:p>
        </p:txBody>
      </p:sp>
      <p:sp>
        <p:nvSpPr>
          <p:cNvPr id="142" name="Rektangel 141"/>
          <p:cNvSpPr/>
          <p:nvPr/>
        </p:nvSpPr>
        <p:spPr bwMode="auto">
          <a:xfrm>
            <a:off x="7308000" y="3636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1,35 %</a:t>
            </a:r>
            <a:endParaRPr lang="en-US" sz="900" b="0" i="0" u="none" strike="noStrike" dirty="0" err="1">
              <a:solidFill>
                <a:srgbClr val="000000"/>
              </a:solidFill>
              <a:latin typeface="Calibri" pitchFamily="34" charset="0"/>
              <a:ea typeface="Calibri" pitchFamily="34" charset="0"/>
            </a:endParaRPr>
          </a:p>
        </p:txBody>
      </p:sp>
      <p:sp>
        <p:nvSpPr>
          <p:cNvPr id="143" name="Rektangel 142"/>
          <p:cNvSpPr/>
          <p:nvPr/>
        </p:nvSpPr>
        <p:spPr bwMode="auto">
          <a:xfrm>
            <a:off x="9318240" y="3636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01.11.2023</a:t>
            </a:r>
            <a:endParaRPr lang="en-US" sz="900" b="0" i="0" u="none" strike="noStrike" dirty="0" err="1">
              <a:solidFill>
                <a:srgbClr val="000000"/>
              </a:solidFill>
              <a:latin typeface="Calibri" pitchFamily="34" charset="0"/>
              <a:ea typeface="Calibri" pitchFamily="34" charset="0"/>
            </a:endParaRPr>
          </a:p>
        </p:txBody>
      </p:sp>
      <p:sp>
        <p:nvSpPr>
          <p:cNvPr id="144" name="Rektangel 143"/>
          <p:cNvSpPr/>
          <p:nvPr/>
        </p:nvSpPr>
        <p:spPr bwMode="auto">
          <a:xfrm>
            <a:off x="3348000" y="3636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11545848</a:t>
            </a:r>
            <a:endParaRPr lang="en-US" sz="900" b="0" i="0" u="none" strike="noStrike" dirty="0" err="1">
              <a:solidFill>
                <a:srgbClr val="000000"/>
              </a:solidFill>
              <a:latin typeface="Calibri" pitchFamily="34" charset="0"/>
              <a:ea typeface="Calibri" pitchFamily="34" charset="0"/>
            </a:endParaRPr>
          </a:p>
        </p:txBody>
      </p:sp>
      <p:graphicFrame>
        <p:nvGraphicFramePr>
          <p:cNvPr id="145" name="Tabell 144"/>
          <p:cNvGraphicFramePr>
            <a:graphicFrameLocks noGrp="1"/>
          </p:cNvGraphicFramePr>
          <p:nvPr/>
        </p:nvGraphicFramePr>
        <p:xfrm>
          <a:off x="540000" y="379620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46" name="Rektangel 145"/>
          <p:cNvSpPr/>
          <p:nvPr/>
        </p:nvSpPr>
        <p:spPr bwMode="auto">
          <a:xfrm>
            <a:off x="5652000" y="388800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110 622 895</a:t>
            </a:r>
            <a:endParaRPr lang="en-US" sz="900" b="0" i="0" u="none" strike="noStrike" dirty="0" err="1">
              <a:solidFill>
                <a:srgbClr val="FFFFFF"/>
              </a:solidFill>
              <a:latin typeface="Calibri" pitchFamily="34" charset="0"/>
              <a:ea typeface="Calibri" pitchFamily="34" charset="0"/>
            </a:endParaRPr>
          </a:p>
        </p:txBody>
      </p:sp>
      <p:sp>
        <p:nvSpPr>
          <p:cNvPr id="147" name="Rektangel 146"/>
          <p:cNvSpPr/>
          <p:nvPr/>
        </p:nvSpPr>
        <p:spPr bwMode="auto">
          <a:xfrm>
            <a:off x="7308000" y="388800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9,97 %</a:t>
            </a:r>
            <a:endParaRPr lang="en-US" sz="900" b="0" i="0" u="none" strike="noStrike" dirty="0" err="1">
              <a:solidFill>
                <a:srgbClr val="FFFFFF"/>
              </a:solidFill>
              <a:latin typeface="Calibri" pitchFamily="34" charset="0"/>
              <a:ea typeface="Calibri" pitchFamily="34" charset="0"/>
            </a:endParaRPr>
          </a:p>
        </p:txBody>
      </p:sp>
      <p:sp>
        <p:nvSpPr>
          <p:cNvPr id="148" name="Rektangel 147"/>
          <p:cNvSpPr/>
          <p:nvPr/>
        </p:nvSpPr>
        <p:spPr bwMode="auto">
          <a:xfrm>
            <a:off x="8388000" y="388800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3,390</a:t>
            </a:r>
            <a:endParaRPr lang="en-US" sz="900" b="0" i="0" u="none" strike="noStrike" dirty="0" err="1">
              <a:solidFill>
                <a:srgbClr val="FFFFFF"/>
              </a:solidFill>
              <a:latin typeface="Calibri" pitchFamily="34" charset="0"/>
              <a:ea typeface="Calibri" pitchFamily="34" charset="0"/>
            </a:endParaRPr>
          </a:p>
        </p:txBody>
      </p:sp>
      <p:sp>
        <p:nvSpPr>
          <p:cNvPr id="149" name="Rektangel 148"/>
          <p:cNvSpPr/>
          <p:nvPr/>
        </p:nvSpPr>
        <p:spPr bwMode="auto">
          <a:xfrm>
            <a:off x="540000" y="4103640"/>
            <a:ext cx="9612000" cy="765000"/>
          </a:xfrm>
          <a:prstGeom prst="rect">
            <a:avLst/>
          </a:prstGeom>
          <a:noFill/>
        </p:spPr>
        <p:txBody>
          <a:bodyPr/>
          <a:lstStyle/>
          <a:p>
            <a:endParaRPr lang="nb-NO"/>
          </a:p>
        </p:txBody>
      </p:sp>
      <p:sp>
        <p:nvSpPr>
          <p:cNvPr id="150" name="Rektangel 149"/>
          <p:cNvSpPr/>
          <p:nvPr/>
        </p:nvSpPr>
        <p:spPr bwMode="auto">
          <a:xfrm>
            <a:off x="540000" y="4103640"/>
            <a:ext cx="9612000" cy="297360"/>
          </a:xfrm>
          <a:prstGeom prst="rect">
            <a:avLst/>
          </a:prstGeom>
          <a:solidFill>
            <a:srgbClr val="538ED5"/>
          </a:solidFill>
        </p:spPr>
        <p:txBody>
          <a:bodyPr/>
          <a:lstStyle/>
          <a:p>
            <a:endParaRPr lang="nb-NO"/>
          </a:p>
        </p:txBody>
      </p:sp>
      <p:sp>
        <p:nvSpPr>
          <p:cNvPr id="151" name="Rektangel 150"/>
          <p:cNvSpPr/>
          <p:nvPr/>
        </p:nvSpPr>
        <p:spPr bwMode="auto">
          <a:xfrm>
            <a:off x="8388360" y="410580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152" name="Rektangel 151"/>
          <p:cNvSpPr/>
          <p:nvPr/>
        </p:nvSpPr>
        <p:spPr bwMode="auto">
          <a:xfrm>
            <a:off x="622440" y="410436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153" name="Rektangel 152"/>
          <p:cNvSpPr/>
          <p:nvPr/>
        </p:nvSpPr>
        <p:spPr bwMode="auto">
          <a:xfrm>
            <a:off x="7308360" y="410616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54" name="Rektangel 153"/>
          <p:cNvSpPr/>
          <p:nvPr/>
        </p:nvSpPr>
        <p:spPr bwMode="auto">
          <a:xfrm>
            <a:off x="547560" y="425952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KLP</a:t>
            </a:r>
            <a:endParaRPr lang="en-US" sz="900" b="1" i="0" u="none" strike="noStrike" dirty="0" err="1">
              <a:solidFill>
                <a:srgbClr val="000000"/>
              </a:solidFill>
              <a:latin typeface="Calibri" pitchFamily="34" charset="0"/>
              <a:ea typeface="Calibri" pitchFamily="34" charset="0"/>
            </a:endParaRPr>
          </a:p>
        </p:txBody>
      </p:sp>
      <p:sp>
        <p:nvSpPr>
          <p:cNvPr id="155" name="Rektangel 154"/>
          <p:cNvSpPr/>
          <p:nvPr/>
        </p:nvSpPr>
        <p:spPr bwMode="auto">
          <a:xfrm>
            <a:off x="9318600" y="410364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156" name="Rektangel 155"/>
          <p:cNvSpPr/>
          <p:nvPr/>
        </p:nvSpPr>
        <p:spPr bwMode="auto">
          <a:xfrm>
            <a:off x="6264360" y="410616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157" name="Rektangel 156"/>
          <p:cNvSpPr/>
          <p:nvPr/>
        </p:nvSpPr>
        <p:spPr bwMode="auto">
          <a:xfrm>
            <a:off x="4752360" y="410364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158" name="Rektangel 157"/>
          <p:cNvSpPr/>
          <p:nvPr/>
        </p:nvSpPr>
        <p:spPr bwMode="auto">
          <a:xfrm>
            <a:off x="3384360" y="410364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59" name="Rektangel 158"/>
          <p:cNvSpPr/>
          <p:nvPr/>
        </p:nvSpPr>
        <p:spPr bwMode="auto">
          <a:xfrm>
            <a:off x="540000" y="4401000"/>
            <a:ext cx="9612000" cy="160200"/>
          </a:xfrm>
          <a:prstGeom prst="rect">
            <a:avLst/>
          </a:prstGeom>
          <a:noFill/>
        </p:spPr>
        <p:txBody>
          <a:bodyPr/>
          <a:lstStyle/>
          <a:p>
            <a:endParaRPr lang="nb-NO"/>
          </a:p>
        </p:txBody>
      </p:sp>
      <p:sp>
        <p:nvSpPr>
          <p:cNvPr id="160" name="Rektangel 159"/>
          <p:cNvSpPr/>
          <p:nvPr/>
        </p:nvSpPr>
        <p:spPr bwMode="auto">
          <a:xfrm>
            <a:off x="8316000" y="4401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5,320</a:t>
            </a:r>
            <a:endParaRPr lang="en-US" sz="900" b="0" i="0" u="none" strike="noStrike" dirty="0" err="1">
              <a:solidFill>
                <a:srgbClr val="000000"/>
              </a:solidFill>
              <a:latin typeface="Calibri" pitchFamily="34" charset="0"/>
              <a:ea typeface="Calibri" pitchFamily="34" charset="0"/>
            </a:endParaRPr>
          </a:p>
        </p:txBody>
      </p:sp>
      <p:sp>
        <p:nvSpPr>
          <p:cNvPr id="161" name="Rektangel 160"/>
          <p:cNvSpPr/>
          <p:nvPr/>
        </p:nvSpPr>
        <p:spPr bwMode="auto">
          <a:xfrm>
            <a:off x="5724000" y="4401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107 000 000</a:t>
            </a:r>
            <a:endParaRPr lang="en-US" sz="900" b="0" i="0" u="none" strike="noStrike" dirty="0" err="1">
              <a:solidFill>
                <a:srgbClr val="000000"/>
              </a:solidFill>
              <a:latin typeface="Calibri" pitchFamily="34" charset="0"/>
              <a:ea typeface="Calibri" pitchFamily="34" charset="0"/>
            </a:endParaRPr>
          </a:p>
        </p:txBody>
      </p:sp>
      <p:sp>
        <p:nvSpPr>
          <p:cNvPr id="162" name="Rektangel 161"/>
          <p:cNvSpPr/>
          <p:nvPr/>
        </p:nvSpPr>
        <p:spPr bwMode="auto">
          <a:xfrm>
            <a:off x="622440" y="4401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KLP - PT</a:t>
            </a:r>
            <a:endParaRPr lang="en-US" sz="900" b="0" i="0" u="none" strike="noStrike" dirty="0" err="1">
              <a:solidFill>
                <a:srgbClr val="000000"/>
              </a:solidFill>
              <a:latin typeface="Calibri" pitchFamily="34" charset="0"/>
              <a:ea typeface="Calibri" pitchFamily="34" charset="0"/>
            </a:endParaRPr>
          </a:p>
        </p:txBody>
      </p:sp>
      <p:sp>
        <p:nvSpPr>
          <p:cNvPr id="163" name="Rektangel 162"/>
          <p:cNvSpPr/>
          <p:nvPr/>
        </p:nvSpPr>
        <p:spPr bwMode="auto">
          <a:xfrm>
            <a:off x="4752000" y="4401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18.03.2026</a:t>
            </a:r>
            <a:endParaRPr lang="en-US" sz="900" b="0" i="0" u="none" strike="noStrike" dirty="0" err="1">
              <a:solidFill>
                <a:srgbClr val="000000"/>
              </a:solidFill>
              <a:latin typeface="Calibri" pitchFamily="34" charset="0"/>
              <a:ea typeface="Calibri" pitchFamily="34" charset="0"/>
            </a:endParaRPr>
          </a:p>
        </p:txBody>
      </p:sp>
      <p:sp>
        <p:nvSpPr>
          <p:cNvPr id="164" name="Rektangel 163"/>
          <p:cNvSpPr/>
          <p:nvPr/>
        </p:nvSpPr>
        <p:spPr bwMode="auto">
          <a:xfrm>
            <a:off x="7308000" y="4401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9,64 %</a:t>
            </a:r>
            <a:endParaRPr lang="en-US" sz="900" b="0" i="0" u="none" strike="noStrike" dirty="0" err="1">
              <a:solidFill>
                <a:srgbClr val="000000"/>
              </a:solidFill>
              <a:latin typeface="Calibri" pitchFamily="34" charset="0"/>
              <a:ea typeface="Calibri" pitchFamily="34" charset="0"/>
            </a:endParaRPr>
          </a:p>
        </p:txBody>
      </p:sp>
      <p:sp>
        <p:nvSpPr>
          <p:cNvPr id="165" name="Rektangel 164"/>
          <p:cNvSpPr/>
          <p:nvPr/>
        </p:nvSpPr>
        <p:spPr bwMode="auto">
          <a:xfrm>
            <a:off x="9318240" y="4401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18.12.2023</a:t>
            </a:r>
            <a:endParaRPr lang="en-US" sz="900" b="0" i="0" u="none" strike="noStrike" dirty="0" err="1">
              <a:solidFill>
                <a:srgbClr val="000000"/>
              </a:solidFill>
              <a:latin typeface="Calibri" pitchFamily="34" charset="0"/>
              <a:ea typeface="Calibri" pitchFamily="34" charset="0"/>
            </a:endParaRPr>
          </a:p>
        </p:txBody>
      </p:sp>
      <p:sp>
        <p:nvSpPr>
          <p:cNvPr id="166" name="Rektangel 165"/>
          <p:cNvSpPr/>
          <p:nvPr/>
        </p:nvSpPr>
        <p:spPr bwMode="auto">
          <a:xfrm>
            <a:off x="3348000" y="4401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8317.62.70880</a:t>
            </a:r>
            <a:endParaRPr lang="en-US" sz="900" b="0" i="0" u="none" strike="noStrike" dirty="0" err="1">
              <a:solidFill>
                <a:srgbClr val="000000"/>
              </a:solidFill>
              <a:latin typeface="Calibri" pitchFamily="34" charset="0"/>
              <a:ea typeface="Calibri" pitchFamily="34" charset="0"/>
            </a:endParaRPr>
          </a:p>
        </p:txBody>
      </p:sp>
      <p:graphicFrame>
        <p:nvGraphicFramePr>
          <p:cNvPr id="167" name="Tabell 166"/>
          <p:cNvGraphicFramePr>
            <a:graphicFrameLocks noGrp="1"/>
          </p:cNvGraphicFramePr>
          <p:nvPr/>
        </p:nvGraphicFramePr>
        <p:xfrm>
          <a:off x="540000" y="456120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68" name="Rektangel 167"/>
          <p:cNvSpPr/>
          <p:nvPr/>
        </p:nvSpPr>
        <p:spPr bwMode="auto">
          <a:xfrm>
            <a:off x="5652000" y="465300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107 000 000</a:t>
            </a:r>
            <a:endParaRPr lang="en-US" sz="900" b="0" i="0" u="none" strike="noStrike" dirty="0" err="1">
              <a:solidFill>
                <a:srgbClr val="FFFFFF"/>
              </a:solidFill>
              <a:latin typeface="Calibri" pitchFamily="34" charset="0"/>
              <a:ea typeface="Calibri" pitchFamily="34" charset="0"/>
            </a:endParaRPr>
          </a:p>
        </p:txBody>
      </p:sp>
      <p:sp>
        <p:nvSpPr>
          <p:cNvPr id="169" name="Rektangel 168"/>
          <p:cNvSpPr/>
          <p:nvPr/>
        </p:nvSpPr>
        <p:spPr bwMode="auto">
          <a:xfrm>
            <a:off x="7308000" y="465300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9,64 %</a:t>
            </a:r>
            <a:endParaRPr lang="en-US" sz="900" b="0" i="0" u="none" strike="noStrike" dirty="0" err="1">
              <a:solidFill>
                <a:srgbClr val="FFFFFF"/>
              </a:solidFill>
              <a:latin typeface="Calibri" pitchFamily="34" charset="0"/>
              <a:ea typeface="Calibri" pitchFamily="34" charset="0"/>
            </a:endParaRPr>
          </a:p>
        </p:txBody>
      </p:sp>
      <p:sp>
        <p:nvSpPr>
          <p:cNvPr id="170" name="Rektangel 169"/>
          <p:cNvSpPr/>
          <p:nvPr/>
        </p:nvSpPr>
        <p:spPr bwMode="auto">
          <a:xfrm>
            <a:off x="8388000" y="465300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5,320</a:t>
            </a:r>
            <a:endParaRPr lang="en-US" sz="900" b="0" i="0" u="none" strike="noStrike" dirty="0" err="1">
              <a:solidFill>
                <a:srgbClr val="FFFFFF"/>
              </a:solidFill>
              <a:latin typeface="Calibri" pitchFamily="34" charset="0"/>
              <a:ea typeface="Calibri" pitchFamily="34" charset="0"/>
            </a:endParaRPr>
          </a:p>
        </p:txBody>
      </p:sp>
      <p:sp>
        <p:nvSpPr>
          <p:cNvPr id="171" name="Rektangel 170"/>
          <p:cNvSpPr/>
          <p:nvPr/>
        </p:nvSpPr>
        <p:spPr bwMode="auto">
          <a:xfrm>
            <a:off x="540000" y="4868640"/>
            <a:ext cx="9612000" cy="1245600"/>
          </a:xfrm>
          <a:prstGeom prst="rect">
            <a:avLst/>
          </a:prstGeom>
          <a:noFill/>
        </p:spPr>
        <p:txBody>
          <a:bodyPr/>
          <a:lstStyle/>
          <a:p>
            <a:endParaRPr lang="nb-NO"/>
          </a:p>
        </p:txBody>
      </p:sp>
      <p:sp>
        <p:nvSpPr>
          <p:cNvPr id="172" name="Rektangel 171"/>
          <p:cNvSpPr/>
          <p:nvPr/>
        </p:nvSpPr>
        <p:spPr bwMode="auto">
          <a:xfrm>
            <a:off x="540000" y="4868640"/>
            <a:ext cx="9612000" cy="297360"/>
          </a:xfrm>
          <a:prstGeom prst="rect">
            <a:avLst/>
          </a:prstGeom>
          <a:solidFill>
            <a:srgbClr val="538ED5"/>
          </a:solidFill>
        </p:spPr>
        <p:txBody>
          <a:bodyPr/>
          <a:lstStyle/>
          <a:p>
            <a:endParaRPr lang="nb-NO"/>
          </a:p>
        </p:txBody>
      </p:sp>
      <p:sp>
        <p:nvSpPr>
          <p:cNvPr id="173" name="Rektangel 172"/>
          <p:cNvSpPr/>
          <p:nvPr/>
        </p:nvSpPr>
        <p:spPr bwMode="auto">
          <a:xfrm>
            <a:off x="8388360" y="487080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174" name="Rektangel 173"/>
          <p:cNvSpPr/>
          <p:nvPr/>
        </p:nvSpPr>
        <p:spPr bwMode="auto">
          <a:xfrm>
            <a:off x="622440" y="486936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175" name="Rektangel 174"/>
          <p:cNvSpPr/>
          <p:nvPr/>
        </p:nvSpPr>
        <p:spPr bwMode="auto">
          <a:xfrm>
            <a:off x="7308360" y="487116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76" name="Rektangel 175"/>
          <p:cNvSpPr/>
          <p:nvPr/>
        </p:nvSpPr>
        <p:spPr bwMode="auto">
          <a:xfrm>
            <a:off x="547560" y="502452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Kommunalbanken</a:t>
            </a:r>
            <a:endParaRPr lang="en-US" sz="900" b="1" i="0" u="none" strike="noStrike" dirty="0" err="1">
              <a:solidFill>
                <a:srgbClr val="000000"/>
              </a:solidFill>
              <a:latin typeface="Calibri" pitchFamily="34" charset="0"/>
              <a:ea typeface="Calibri" pitchFamily="34" charset="0"/>
            </a:endParaRPr>
          </a:p>
        </p:txBody>
      </p:sp>
      <p:sp>
        <p:nvSpPr>
          <p:cNvPr id="177" name="Rektangel 176"/>
          <p:cNvSpPr/>
          <p:nvPr/>
        </p:nvSpPr>
        <p:spPr bwMode="auto">
          <a:xfrm>
            <a:off x="9318600" y="486864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178" name="Rektangel 177"/>
          <p:cNvSpPr/>
          <p:nvPr/>
        </p:nvSpPr>
        <p:spPr bwMode="auto">
          <a:xfrm>
            <a:off x="6264360" y="487116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179" name="Rektangel 178"/>
          <p:cNvSpPr/>
          <p:nvPr/>
        </p:nvSpPr>
        <p:spPr bwMode="auto">
          <a:xfrm>
            <a:off x="4752360" y="486864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180" name="Rektangel 179"/>
          <p:cNvSpPr/>
          <p:nvPr/>
        </p:nvSpPr>
        <p:spPr bwMode="auto">
          <a:xfrm>
            <a:off x="3384360" y="486864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81" name="Rektangel 180"/>
          <p:cNvSpPr/>
          <p:nvPr/>
        </p:nvSpPr>
        <p:spPr bwMode="auto">
          <a:xfrm>
            <a:off x="540000" y="5166000"/>
            <a:ext cx="9612000" cy="160200"/>
          </a:xfrm>
          <a:prstGeom prst="rect">
            <a:avLst/>
          </a:prstGeom>
          <a:noFill/>
        </p:spPr>
        <p:txBody>
          <a:bodyPr/>
          <a:lstStyle/>
          <a:p>
            <a:endParaRPr lang="nb-NO"/>
          </a:p>
        </p:txBody>
      </p:sp>
      <p:sp>
        <p:nvSpPr>
          <p:cNvPr id="182" name="Rektangel 181"/>
          <p:cNvSpPr/>
          <p:nvPr/>
        </p:nvSpPr>
        <p:spPr bwMode="auto">
          <a:xfrm>
            <a:off x="8316000" y="51660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2,370</a:t>
            </a:r>
            <a:endParaRPr lang="en-US" sz="900" b="0" i="0" u="none" strike="noStrike" dirty="0" err="1">
              <a:solidFill>
                <a:srgbClr val="000000"/>
              </a:solidFill>
              <a:latin typeface="Calibri" pitchFamily="34" charset="0"/>
              <a:ea typeface="Calibri" pitchFamily="34" charset="0"/>
            </a:endParaRPr>
          </a:p>
        </p:txBody>
      </p:sp>
      <p:sp>
        <p:nvSpPr>
          <p:cNvPr id="183" name="Rektangel 182"/>
          <p:cNvSpPr/>
          <p:nvPr/>
        </p:nvSpPr>
        <p:spPr bwMode="auto">
          <a:xfrm>
            <a:off x="5724000" y="51660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58 480 000</a:t>
            </a:r>
            <a:endParaRPr lang="en-US" sz="900" b="0" i="0" u="none" strike="noStrike" dirty="0" err="1">
              <a:solidFill>
                <a:srgbClr val="000000"/>
              </a:solidFill>
              <a:latin typeface="Calibri" pitchFamily="34" charset="0"/>
              <a:ea typeface="Calibri" pitchFamily="34" charset="0"/>
            </a:endParaRPr>
          </a:p>
        </p:txBody>
      </p:sp>
      <p:sp>
        <p:nvSpPr>
          <p:cNvPr id="184" name="Rektangel 183"/>
          <p:cNvSpPr/>
          <p:nvPr/>
        </p:nvSpPr>
        <p:spPr bwMode="auto">
          <a:xfrm>
            <a:off x="622440" y="51660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KBN - Fast - 10.09.25</a:t>
            </a:r>
            <a:endParaRPr lang="en-US" sz="900" b="0" i="0" u="none" strike="noStrike" dirty="0" err="1">
              <a:solidFill>
                <a:srgbClr val="000000"/>
              </a:solidFill>
              <a:latin typeface="Calibri" pitchFamily="34" charset="0"/>
              <a:ea typeface="Calibri" pitchFamily="34" charset="0"/>
            </a:endParaRPr>
          </a:p>
        </p:txBody>
      </p:sp>
      <p:sp>
        <p:nvSpPr>
          <p:cNvPr id="185" name="Rektangel 184"/>
          <p:cNvSpPr/>
          <p:nvPr/>
        </p:nvSpPr>
        <p:spPr bwMode="auto">
          <a:xfrm>
            <a:off x="4752000" y="51660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10.09.2040</a:t>
            </a:r>
            <a:endParaRPr lang="en-US" sz="900" b="0" i="0" u="none" strike="noStrike" dirty="0" err="1">
              <a:solidFill>
                <a:srgbClr val="000000"/>
              </a:solidFill>
              <a:latin typeface="Calibri" pitchFamily="34" charset="0"/>
              <a:ea typeface="Calibri" pitchFamily="34" charset="0"/>
            </a:endParaRPr>
          </a:p>
        </p:txBody>
      </p:sp>
      <p:sp>
        <p:nvSpPr>
          <p:cNvPr id="186" name="Rektangel 185"/>
          <p:cNvSpPr/>
          <p:nvPr/>
        </p:nvSpPr>
        <p:spPr bwMode="auto">
          <a:xfrm>
            <a:off x="7308000" y="51660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5,27 %</a:t>
            </a:r>
            <a:endParaRPr lang="en-US" sz="900" b="0" i="0" u="none" strike="noStrike" dirty="0" err="1">
              <a:solidFill>
                <a:srgbClr val="000000"/>
              </a:solidFill>
              <a:latin typeface="Calibri" pitchFamily="34" charset="0"/>
              <a:ea typeface="Calibri" pitchFamily="34" charset="0"/>
            </a:endParaRPr>
          </a:p>
        </p:txBody>
      </p:sp>
      <p:sp>
        <p:nvSpPr>
          <p:cNvPr id="187" name="Rektangel 186"/>
          <p:cNvSpPr/>
          <p:nvPr/>
        </p:nvSpPr>
        <p:spPr bwMode="auto">
          <a:xfrm>
            <a:off x="9318240" y="51660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10.09.2025</a:t>
            </a:r>
            <a:endParaRPr lang="en-US" sz="900" b="0" i="0" u="none" strike="noStrike" dirty="0" err="1">
              <a:solidFill>
                <a:srgbClr val="000000"/>
              </a:solidFill>
              <a:latin typeface="Calibri" pitchFamily="34" charset="0"/>
              <a:ea typeface="Calibri" pitchFamily="34" charset="0"/>
            </a:endParaRPr>
          </a:p>
        </p:txBody>
      </p:sp>
      <p:sp>
        <p:nvSpPr>
          <p:cNvPr id="188" name="Rektangel 187"/>
          <p:cNvSpPr/>
          <p:nvPr/>
        </p:nvSpPr>
        <p:spPr bwMode="auto">
          <a:xfrm>
            <a:off x="3348000" y="51660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20150409</a:t>
            </a:r>
            <a:endParaRPr lang="en-US" sz="900" b="0" i="0" u="none" strike="noStrike" dirty="0" err="1">
              <a:solidFill>
                <a:srgbClr val="000000"/>
              </a:solidFill>
              <a:latin typeface="Calibri" pitchFamily="34" charset="0"/>
              <a:ea typeface="Calibri" pitchFamily="34" charset="0"/>
            </a:endParaRPr>
          </a:p>
        </p:txBody>
      </p:sp>
      <p:sp>
        <p:nvSpPr>
          <p:cNvPr id="189" name="Rektangel 188"/>
          <p:cNvSpPr/>
          <p:nvPr/>
        </p:nvSpPr>
        <p:spPr bwMode="auto">
          <a:xfrm>
            <a:off x="540000" y="5326200"/>
            <a:ext cx="9612000" cy="160200"/>
          </a:xfrm>
          <a:prstGeom prst="rect">
            <a:avLst/>
          </a:prstGeom>
          <a:noFill/>
        </p:spPr>
        <p:txBody>
          <a:bodyPr/>
          <a:lstStyle/>
          <a:p>
            <a:endParaRPr lang="nb-NO"/>
          </a:p>
        </p:txBody>
      </p:sp>
      <p:sp>
        <p:nvSpPr>
          <p:cNvPr id="190" name="Rektangel 189"/>
          <p:cNvSpPr/>
          <p:nvPr/>
        </p:nvSpPr>
        <p:spPr bwMode="auto">
          <a:xfrm>
            <a:off x="8316000" y="53262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4,870</a:t>
            </a:r>
            <a:endParaRPr lang="en-US" sz="900" b="0" i="0" u="none" strike="noStrike" dirty="0" err="1">
              <a:solidFill>
                <a:srgbClr val="000000"/>
              </a:solidFill>
              <a:latin typeface="Calibri" pitchFamily="34" charset="0"/>
              <a:ea typeface="Calibri" pitchFamily="34" charset="0"/>
            </a:endParaRPr>
          </a:p>
        </p:txBody>
      </p:sp>
      <p:sp>
        <p:nvSpPr>
          <p:cNvPr id="191" name="Rektangel 190"/>
          <p:cNvSpPr/>
          <p:nvPr/>
        </p:nvSpPr>
        <p:spPr bwMode="auto">
          <a:xfrm>
            <a:off x="5724000" y="53262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100 000 000</a:t>
            </a:r>
            <a:endParaRPr lang="en-US" sz="900" b="0" i="0" u="none" strike="noStrike" dirty="0" err="1">
              <a:solidFill>
                <a:srgbClr val="000000"/>
              </a:solidFill>
              <a:latin typeface="Calibri" pitchFamily="34" charset="0"/>
              <a:ea typeface="Calibri" pitchFamily="34" charset="0"/>
            </a:endParaRPr>
          </a:p>
        </p:txBody>
      </p:sp>
      <p:sp>
        <p:nvSpPr>
          <p:cNvPr id="192" name="Rektangel 191"/>
          <p:cNvSpPr/>
          <p:nvPr/>
        </p:nvSpPr>
        <p:spPr bwMode="auto">
          <a:xfrm>
            <a:off x="622440" y="53262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KBN - FRN 21/24</a:t>
            </a:r>
            <a:endParaRPr lang="en-US" sz="900" b="0" i="0" u="none" strike="noStrike" dirty="0" err="1">
              <a:solidFill>
                <a:srgbClr val="000000"/>
              </a:solidFill>
              <a:latin typeface="Calibri" pitchFamily="34" charset="0"/>
              <a:ea typeface="Calibri" pitchFamily="34" charset="0"/>
            </a:endParaRPr>
          </a:p>
        </p:txBody>
      </p:sp>
      <p:sp>
        <p:nvSpPr>
          <p:cNvPr id="193" name="Rektangel 192"/>
          <p:cNvSpPr/>
          <p:nvPr/>
        </p:nvSpPr>
        <p:spPr bwMode="auto">
          <a:xfrm>
            <a:off x="4752000" y="53262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21.05.2024</a:t>
            </a:r>
            <a:endParaRPr lang="en-US" sz="900" b="0" i="0" u="none" strike="noStrike" dirty="0" err="1">
              <a:solidFill>
                <a:srgbClr val="000000"/>
              </a:solidFill>
              <a:latin typeface="Calibri" pitchFamily="34" charset="0"/>
              <a:ea typeface="Calibri" pitchFamily="34" charset="0"/>
            </a:endParaRPr>
          </a:p>
        </p:txBody>
      </p:sp>
      <p:sp>
        <p:nvSpPr>
          <p:cNvPr id="194" name="Rektangel 193"/>
          <p:cNvSpPr/>
          <p:nvPr/>
        </p:nvSpPr>
        <p:spPr bwMode="auto">
          <a:xfrm>
            <a:off x="7308000" y="53262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9,01 %</a:t>
            </a:r>
            <a:endParaRPr lang="en-US" sz="900" b="0" i="0" u="none" strike="noStrike" dirty="0" err="1">
              <a:solidFill>
                <a:srgbClr val="000000"/>
              </a:solidFill>
              <a:latin typeface="Calibri" pitchFamily="34" charset="0"/>
              <a:ea typeface="Calibri" pitchFamily="34" charset="0"/>
            </a:endParaRPr>
          </a:p>
        </p:txBody>
      </p:sp>
      <p:sp>
        <p:nvSpPr>
          <p:cNvPr id="195" name="Rektangel 194"/>
          <p:cNvSpPr/>
          <p:nvPr/>
        </p:nvSpPr>
        <p:spPr bwMode="auto">
          <a:xfrm>
            <a:off x="9318240" y="53262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21.11.2023</a:t>
            </a:r>
            <a:endParaRPr lang="en-US" sz="900" b="0" i="0" u="none" strike="noStrike" dirty="0" err="1">
              <a:solidFill>
                <a:srgbClr val="000000"/>
              </a:solidFill>
              <a:latin typeface="Calibri" pitchFamily="34" charset="0"/>
              <a:ea typeface="Calibri" pitchFamily="34" charset="0"/>
            </a:endParaRPr>
          </a:p>
        </p:txBody>
      </p:sp>
      <p:sp>
        <p:nvSpPr>
          <p:cNvPr id="196" name="Rektangel 195"/>
          <p:cNvSpPr/>
          <p:nvPr/>
        </p:nvSpPr>
        <p:spPr bwMode="auto">
          <a:xfrm>
            <a:off x="3348000" y="53262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20210186</a:t>
            </a:r>
            <a:endParaRPr lang="en-US" sz="900" b="0" i="0" u="none" strike="noStrike" dirty="0" err="1">
              <a:solidFill>
                <a:srgbClr val="000000"/>
              </a:solidFill>
              <a:latin typeface="Calibri" pitchFamily="34" charset="0"/>
              <a:ea typeface="Calibri" pitchFamily="34" charset="0"/>
            </a:endParaRPr>
          </a:p>
        </p:txBody>
      </p:sp>
      <p:sp>
        <p:nvSpPr>
          <p:cNvPr id="197" name="Rektangel 196"/>
          <p:cNvSpPr/>
          <p:nvPr/>
        </p:nvSpPr>
        <p:spPr bwMode="auto">
          <a:xfrm>
            <a:off x="540000" y="5486400"/>
            <a:ext cx="9612000" cy="160200"/>
          </a:xfrm>
          <a:prstGeom prst="rect">
            <a:avLst/>
          </a:prstGeom>
          <a:noFill/>
        </p:spPr>
        <p:txBody>
          <a:bodyPr/>
          <a:lstStyle/>
          <a:p>
            <a:endParaRPr lang="nb-NO"/>
          </a:p>
        </p:txBody>
      </p:sp>
      <p:sp>
        <p:nvSpPr>
          <p:cNvPr id="198" name="Rektangel 197"/>
          <p:cNvSpPr/>
          <p:nvPr/>
        </p:nvSpPr>
        <p:spPr bwMode="auto">
          <a:xfrm>
            <a:off x="8316000" y="54864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3,990</a:t>
            </a:r>
            <a:endParaRPr lang="en-US" sz="900" b="0" i="0" u="none" strike="noStrike" dirty="0" err="1">
              <a:solidFill>
                <a:srgbClr val="000000"/>
              </a:solidFill>
              <a:latin typeface="Calibri" pitchFamily="34" charset="0"/>
              <a:ea typeface="Calibri" pitchFamily="34" charset="0"/>
            </a:endParaRPr>
          </a:p>
        </p:txBody>
      </p:sp>
      <p:sp>
        <p:nvSpPr>
          <p:cNvPr id="199" name="Rektangel 198"/>
          <p:cNvSpPr/>
          <p:nvPr/>
        </p:nvSpPr>
        <p:spPr bwMode="auto">
          <a:xfrm>
            <a:off x="5724000" y="54864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98 000 000</a:t>
            </a:r>
            <a:endParaRPr lang="en-US" sz="900" b="0" i="0" u="none" strike="noStrike" dirty="0" err="1">
              <a:solidFill>
                <a:srgbClr val="000000"/>
              </a:solidFill>
              <a:latin typeface="Calibri" pitchFamily="34" charset="0"/>
              <a:ea typeface="Calibri" pitchFamily="34" charset="0"/>
            </a:endParaRPr>
          </a:p>
        </p:txBody>
      </p:sp>
      <p:sp>
        <p:nvSpPr>
          <p:cNvPr id="200" name="Rektangel 199"/>
          <p:cNvSpPr/>
          <p:nvPr/>
        </p:nvSpPr>
        <p:spPr bwMode="auto">
          <a:xfrm>
            <a:off x="622440" y="54864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KBN - Fast - 21.04.27</a:t>
            </a:r>
            <a:endParaRPr lang="en-US" sz="900" b="0" i="0" u="none" strike="noStrike" dirty="0" err="1">
              <a:solidFill>
                <a:srgbClr val="000000"/>
              </a:solidFill>
              <a:latin typeface="Calibri" pitchFamily="34" charset="0"/>
              <a:ea typeface="Calibri" pitchFamily="34" charset="0"/>
            </a:endParaRPr>
          </a:p>
        </p:txBody>
      </p:sp>
      <p:sp>
        <p:nvSpPr>
          <p:cNvPr id="201" name="Rektangel 200"/>
          <p:cNvSpPr/>
          <p:nvPr/>
        </p:nvSpPr>
        <p:spPr bwMode="auto">
          <a:xfrm>
            <a:off x="4752000" y="54864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21.04.2027</a:t>
            </a:r>
            <a:endParaRPr lang="en-US" sz="900" b="0" i="0" u="none" strike="noStrike" dirty="0" err="1">
              <a:solidFill>
                <a:srgbClr val="000000"/>
              </a:solidFill>
              <a:latin typeface="Calibri" pitchFamily="34" charset="0"/>
              <a:ea typeface="Calibri" pitchFamily="34" charset="0"/>
            </a:endParaRPr>
          </a:p>
        </p:txBody>
      </p:sp>
      <p:sp>
        <p:nvSpPr>
          <p:cNvPr id="202" name="Rektangel 201"/>
          <p:cNvSpPr/>
          <p:nvPr/>
        </p:nvSpPr>
        <p:spPr bwMode="auto">
          <a:xfrm>
            <a:off x="7308000" y="54864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8,83 %</a:t>
            </a:r>
            <a:endParaRPr lang="en-US" sz="900" b="0" i="0" u="none" strike="noStrike" dirty="0" err="1">
              <a:solidFill>
                <a:srgbClr val="000000"/>
              </a:solidFill>
              <a:latin typeface="Calibri" pitchFamily="34" charset="0"/>
              <a:ea typeface="Calibri" pitchFamily="34" charset="0"/>
            </a:endParaRPr>
          </a:p>
        </p:txBody>
      </p:sp>
      <p:sp>
        <p:nvSpPr>
          <p:cNvPr id="203" name="Rektangel 202"/>
          <p:cNvSpPr/>
          <p:nvPr/>
        </p:nvSpPr>
        <p:spPr bwMode="auto">
          <a:xfrm>
            <a:off x="9318240" y="5486400"/>
            <a:ext cx="764640" cy="160200"/>
          </a:xfrm>
          <a:prstGeom prst="rect">
            <a:avLst/>
          </a:prstGeom>
          <a:noFill/>
        </p:spPr>
        <p:txBody>
          <a:bodyPr horzOverflow="overflow" wrap="square" lIns="0" tIns="0" rIns="0" bIns="0" rtlCol="0" anchor="t">
            <a:noAutofit/>
          </a:bodyPr>
          <a:lstStyle/>
          <a:p>
            <a:pPr algn="r" rtl="0">
              <a:lnSpc>
                <a:spcPct val="95000"/>
              </a:lnSpc>
            </a:pPr>
            <a:endParaRPr lang="en-US" sz="900" b="0" i="0" u="none" strike="noStrike" dirty="0" err="1">
              <a:solidFill>
                <a:srgbClr val="000000"/>
              </a:solidFill>
              <a:latin typeface="Calibri" pitchFamily="34" charset="0"/>
              <a:ea typeface="Calibri" pitchFamily="34" charset="0"/>
            </a:endParaRPr>
          </a:p>
        </p:txBody>
      </p:sp>
      <p:sp>
        <p:nvSpPr>
          <p:cNvPr id="204" name="Rektangel 203"/>
          <p:cNvSpPr/>
          <p:nvPr/>
        </p:nvSpPr>
        <p:spPr bwMode="auto">
          <a:xfrm>
            <a:off x="3348000" y="54864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20230101</a:t>
            </a:r>
            <a:endParaRPr lang="en-US" sz="900" b="0" i="0" u="none" strike="noStrike" dirty="0" err="1">
              <a:solidFill>
                <a:srgbClr val="000000"/>
              </a:solidFill>
              <a:latin typeface="Calibri" pitchFamily="34" charset="0"/>
              <a:ea typeface="Calibri" pitchFamily="34" charset="0"/>
            </a:endParaRPr>
          </a:p>
        </p:txBody>
      </p:sp>
      <p:sp>
        <p:nvSpPr>
          <p:cNvPr id="205" name="Rektangel 204"/>
          <p:cNvSpPr/>
          <p:nvPr/>
        </p:nvSpPr>
        <p:spPr bwMode="auto">
          <a:xfrm>
            <a:off x="540000" y="5646600"/>
            <a:ext cx="9612000" cy="160200"/>
          </a:xfrm>
          <a:prstGeom prst="rect">
            <a:avLst/>
          </a:prstGeom>
          <a:noFill/>
        </p:spPr>
        <p:txBody>
          <a:bodyPr/>
          <a:lstStyle/>
          <a:p>
            <a:endParaRPr lang="nb-NO"/>
          </a:p>
        </p:txBody>
      </p:sp>
      <p:sp>
        <p:nvSpPr>
          <p:cNvPr id="206" name="Rektangel 205"/>
          <p:cNvSpPr/>
          <p:nvPr/>
        </p:nvSpPr>
        <p:spPr bwMode="auto">
          <a:xfrm>
            <a:off x="8316000" y="56466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5,400</a:t>
            </a:r>
            <a:endParaRPr lang="en-US" sz="900" b="0" i="0" u="none" strike="noStrike" dirty="0" err="1">
              <a:solidFill>
                <a:srgbClr val="000000"/>
              </a:solidFill>
              <a:latin typeface="Calibri" pitchFamily="34" charset="0"/>
              <a:ea typeface="Calibri" pitchFamily="34" charset="0"/>
            </a:endParaRPr>
          </a:p>
        </p:txBody>
      </p:sp>
      <p:sp>
        <p:nvSpPr>
          <p:cNvPr id="207" name="Rektangel 206"/>
          <p:cNvSpPr/>
          <p:nvPr/>
        </p:nvSpPr>
        <p:spPr bwMode="auto">
          <a:xfrm>
            <a:off x="5724000" y="56466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130 000 000</a:t>
            </a:r>
            <a:endParaRPr lang="en-US" sz="900" b="0" i="0" u="none" strike="noStrike" dirty="0" err="1">
              <a:solidFill>
                <a:srgbClr val="000000"/>
              </a:solidFill>
              <a:latin typeface="Calibri" pitchFamily="34" charset="0"/>
              <a:ea typeface="Calibri" pitchFamily="34" charset="0"/>
            </a:endParaRPr>
          </a:p>
        </p:txBody>
      </p:sp>
      <p:sp>
        <p:nvSpPr>
          <p:cNvPr id="208" name="Rektangel 207"/>
          <p:cNvSpPr/>
          <p:nvPr/>
        </p:nvSpPr>
        <p:spPr bwMode="auto">
          <a:xfrm>
            <a:off x="622440" y="56466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KBN - PT</a:t>
            </a:r>
            <a:endParaRPr lang="en-US" sz="900" b="0" i="0" u="none" strike="noStrike" dirty="0" err="1">
              <a:solidFill>
                <a:srgbClr val="000000"/>
              </a:solidFill>
              <a:latin typeface="Calibri" pitchFamily="34" charset="0"/>
              <a:ea typeface="Calibri" pitchFamily="34" charset="0"/>
            </a:endParaRPr>
          </a:p>
        </p:txBody>
      </p:sp>
      <p:sp>
        <p:nvSpPr>
          <p:cNvPr id="209" name="Rektangel 208"/>
          <p:cNvSpPr/>
          <p:nvPr/>
        </p:nvSpPr>
        <p:spPr bwMode="auto">
          <a:xfrm>
            <a:off x="4752000" y="56466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16.06.2053</a:t>
            </a:r>
            <a:endParaRPr lang="en-US" sz="900" b="0" i="0" u="none" strike="noStrike" dirty="0" err="1">
              <a:solidFill>
                <a:srgbClr val="000000"/>
              </a:solidFill>
              <a:latin typeface="Calibri" pitchFamily="34" charset="0"/>
              <a:ea typeface="Calibri" pitchFamily="34" charset="0"/>
            </a:endParaRPr>
          </a:p>
        </p:txBody>
      </p:sp>
      <p:sp>
        <p:nvSpPr>
          <p:cNvPr id="210" name="Rektangel 209"/>
          <p:cNvSpPr/>
          <p:nvPr/>
        </p:nvSpPr>
        <p:spPr bwMode="auto">
          <a:xfrm>
            <a:off x="7308000" y="56466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11,72 %</a:t>
            </a:r>
            <a:endParaRPr lang="en-US" sz="900" b="0" i="0" u="none" strike="noStrike" dirty="0" err="1">
              <a:solidFill>
                <a:srgbClr val="000000"/>
              </a:solidFill>
              <a:latin typeface="Calibri" pitchFamily="34" charset="0"/>
              <a:ea typeface="Calibri" pitchFamily="34" charset="0"/>
            </a:endParaRPr>
          </a:p>
        </p:txBody>
      </p:sp>
      <p:sp>
        <p:nvSpPr>
          <p:cNvPr id="211" name="Rektangel 210"/>
          <p:cNvSpPr/>
          <p:nvPr/>
        </p:nvSpPr>
        <p:spPr bwMode="auto">
          <a:xfrm>
            <a:off x="9318240" y="5646600"/>
            <a:ext cx="764640" cy="160200"/>
          </a:xfrm>
          <a:prstGeom prst="rect">
            <a:avLst/>
          </a:prstGeom>
          <a:noFill/>
        </p:spPr>
        <p:txBody>
          <a:bodyPr horzOverflow="overflow" wrap="square" lIns="0" tIns="0" rIns="0" bIns="0" rtlCol="0" anchor="t">
            <a:noAutofit/>
          </a:bodyPr>
          <a:lstStyle/>
          <a:p>
            <a:pPr algn="r" rtl="0">
              <a:lnSpc>
                <a:spcPct val="95000"/>
              </a:lnSpc>
            </a:pPr>
            <a:endParaRPr lang="en-US" sz="900" b="0" i="0" u="none" strike="noStrike" dirty="0" err="1">
              <a:solidFill>
                <a:srgbClr val="000000"/>
              </a:solidFill>
              <a:latin typeface="Calibri" pitchFamily="34" charset="0"/>
              <a:ea typeface="Calibri" pitchFamily="34" charset="0"/>
            </a:endParaRPr>
          </a:p>
        </p:txBody>
      </p:sp>
      <p:sp>
        <p:nvSpPr>
          <p:cNvPr id="212" name="Rektangel 211"/>
          <p:cNvSpPr/>
          <p:nvPr/>
        </p:nvSpPr>
        <p:spPr bwMode="auto">
          <a:xfrm>
            <a:off x="3348000" y="56466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20230157</a:t>
            </a:r>
            <a:endParaRPr lang="en-US" sz="900" b="0" i="0" u="none" strike="noStrike" dirty="0" err="1">
              <a:solidFill>
                <a:srgbClr val="000000"/>
              </a:solidFill>
              <a:latin typeface="Calibri" pitchFamily="34" charset="0"/>
              <a:ea typeface="Calibri" pitchFamily="34" charset="0"/>
            </a:endParaRPr>
          </a:p>
        </p:txBody>
      </p:sp>
      <p:graphicFrame>
        <p:nvGraphicFramePr>
          <p:cNvPr id="213" name="Tabell 212"/>
          <p:cNvGraphicFramePr>
            <a:graphicFrameLocks noGrp="1"/>
          </p:cNvGraphicFramePr>
          <p:nvPr/>
        </p:nvGraphicFramePr>
        <p:xfrm>
          <a:off x="540000" y="580680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214" name="Rektangel 213"/>
          <p:cNvSpPr/>
          <p:nvPr/>
        </p:nvSpPr>
        <p:spPr bwMode="auto">
          <a:xfrm>
            <a:off x="5652000" y="589860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386 480 000</a:t>
            </a:r>
            <a:endParaRPr lang="en-US" sz="900" b="0" i="0" u="none" strike="noStrike" dirty="0" err="1">
              <a:solidFill>
                <a:srgbClr val="FFFFFF"/>
              </a:solidFill>
              <a:latin typeface="Calibri" pitchFamily="34" charset="0"/>
              <a:ea typeface="Calibri" pitchFamily="34" charset="0"/>
            </a:endParaRPr>
          </a:p>
        </p:txBody>
      </p:sp>
      <p:sp>
        <p:nvSpPr>
          <p:cNvPr id="215" name="Rektangel 214"/>
          <p:cNvSpPr/>
          <p:nvPr/>
        </p:nvSpPr>
        <p:spPr bwMode="auto">
          <a:xfrm>
            <a:off x="7308000" y="589860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34,83 %</a:t>
            </a:r>
            <a:endParaRPr lang="en-US" sz="900" b="0" i="0" u="none" strike="noStrike" dirty="0" err="1">
              <a:solidFill>
                <a:srgbClr val="FFFFFF"/>
              </a:solidFill>
              <a:latin typeface="Calibri" pitchFamily="34" charset="0"/>
              <a:ea typeface="Calibri" pitchFamily="34" charset="0"/>
            </a:endParaRPr>
          </a:p>
        </p:txBody>
      </p:sp>
      <p:sp>
        <p:nvSpPr>
          <p:cNvPr id="216" name="Rektangel 215"/>
          <p:cNvSpPr/>
          <p:nvPr/>
        </p:nvSpPr>
        <p:spPr bwMode="auto">
          <a:xfrm>
            <a:off x="8388000" y="589860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4,447</a:t>
            </a:r>
            <a:endParaRPr lang="en-US" sz="900" b="0" i="0" u="none" strike="noStrike" dirty="0" err="1">
              <a:solidFill>
                <a:srgbClr val="FFFFFF"/>
              </a:solidFill>
              <a:latin typeface="Calibri" pitchFamily="34" charset="0"/>
              <a:ea typeface="Calibri" pitchFamily="34" charset="0"/>
            </a:endParaRPr>
          </a:p>
        </p:txBody>
      </p:sp>
      <p:sp>
        <p:nvSpPr>
          <p:cNvPr id="217" name="Rektangel 216"/>
          <p:cNvSpPr/>
          <p:nvPr/>
        </p:nvSpPr>
        <p:spPr bwMode="auto">
          <a:xfrm>
            <a:off x="540000" y="6114240"/>
            <a:ext cx="9612000" cy="457560"/>
          </a:xfrm>
          <a:prstGeom prst="rect">
            <a:avLst/>
          </a:prstGeom>
          <a:noFill/>
        </p:spPr>
        <p:txBody>
          <a:bodyPr/>
          <a:lstStyle/>
          <a:p>
            <a:endParaRPr lang="nb-NO"/>
          </a:p>
        </p:txBody>
      </p:sp>
      <p:sp>
        <p:nvSpPr>
          <p:cNvPr id="218" name="Rektangel 217"/>
          <p:cNvSpPr/>
          <p:nvPr/>
        </p:nvSpPr>
        <p:spPr bwMode="auto">
          <a:xfrm>
            <a:off x="540000" y="6114240"/>
            <a:ext cx="9612000" cy="297360"/>
          </a:xfrm>
          <a:prstGeom prst="rect">
            <a:avLst/>
          </a:prstGeom>
          <a:solidFill>
            <a:srgbClr val="538ED5"/>
          </a:solidFill>
        </p:spPr>
        <p:txBody>
          <a:bodyPr/>
          <a:lstStyle/>
          <a:p>
            <a:endParaRPr lang="nb-NO"/>
          </a:p>
        </p:txBody>
      </p:sp>
      <p:sp>
        <p:nvSpPr>
          <p:cNvPr id="219" name="Rektangel 218"/>
          <p:cNvSpPr/>
          <p:nvPr/>
        </p:nvSpPr>
        <p:spPr bwMode="auto">
          <a:xfrm>
            <a:off x="8388360" y="611640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220" name="Rektangel 219"/>
          <p:cNvSpPr/>
          <p:nvPr/>
        </p:nvSpPr>
        <p:spPr bwMode="auto">
          <a:xfrm>
            <a:off x="622440" y="611496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221" name="Rektangel 220"/>
          <p:cNvSpPr/>
          <p:nvPr/>
        </p:nvSpPr>
        <p:spPr bwMode="auto">
          <a:xfrm>
            <a:off x="7308360" y="611676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222" name="Rektangel 221"/>
          <p:cNvSpPr/>
          <p:nvPr/>
        </p:nvSpPr>
        <p:spPr bwMode="auto">
          <a:xfrm>
            <a:off x="547560" y="627012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Swap 16.12.2027</a:t>
            </a:r>
            <a:endParaRPr lang="en-US" sz="900" b="1" i="0" u="none" strike="noStrike" dirty="0" err="1">
              <a:solidFill>
                <a:srgbClr val="000000"/>
              </a:solidFill>
              <a:latin typeface="Calibri" pitchFamily="34" charset="0"/>
              <a:ea typeface="Calibri" pitchFamily="34" charset="0"/>
            </a:endParaRPr>
          </a:p>
        </p:txBody>
      </p:sp>
      <p:sp>
        <p:nvSpPr>
          <p:cNvPr id="223" name="Rektangel 222"/>
          <p:cNvSpPr/>
          <p:nvPr/>
        </p:nvSpPr>
        <p:spPr bwMode="auto">
          <a:xfrm>
            <a:off x="9318600" y="611424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224" name="Rektangel 223"/>
          <p:cNvSpPr/>
          <p:nvPr/>
        </p:nvSpPr>
        <p:spPr bwMode="auto">
          <a:xfrm>
            <a:off x="6264360" y="611676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225" name="Rektangel 224"/>
          <p:cNvSpPr/>
          <p:nvPr/>
        </p:nvSpPr>
        <p:spPr bwMode="auto">
          <a:xfrm>
            <a:off x="4752360" y="611424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226" name="Rektangel 225"/>
          <p:cNvSpPr/>
          <p:nvPr/>
        </p:nvSpPr>
        <p:spPr bwMode="auto">
          <a:xfrm>
            <a:off x="3384360" y="611424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227" name="Rektangel 226"/>
          <p:cNvSpPr/>
          <p:nvPr/>
        </p:nvSpPr>
        <p:spPr bwMode="auto">
          <a:xfrm>
            <a:off x="540000" y="6411600"/>
            <a:ext cx="9612000" cy="160200"/>
          </a:xfrm>
          <a:prstGeom prst="rect">
            <a:avLst/>
          </a:prstGeom>
          <a:noFill/>
        </p:spPr>
        <p:txBody>
          <a:bodyPr/>
          <a:lstStyle/>
          <a:p>
            <a:endParaRPr lang="nb-NO"/>
          </a:p>
        </p:txBody>
      </p:sp>
      <p:sp>
        <p:nvSpPr>
          <p:cNvPr id="228" name="Rektangel 227"/>
          <p:cNvSpPr/>
          <p:nvPr/>
        </p:nvSpPr>
        <p:spPr bwMode="auto">
          <a:xfrm>
            <a:off x="8316000" y="641160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2,725</a:t>
            </a:r>
            <a:endParaRPr lang="en-US" sz="900" b="0" i="0" u="none" strike="noStrike" dirty="0" err="1">
              <a:solidFill>
                <a:srgbClr val="000000"/>
              </a:solidFill>
              <a:latin typeface="Calibri" pitchFamily="34" charset="0"/>
              <a:ea typeface="Calibri" pitchFamily="34" charset="0"/>
            </a:endParaRPr>
          </a:p>
        </p:txBody>
      </p:sp>
      <p:sp>
        <p:nvSpPr>
          <p:cNvPr id="229" name="Rektangel 228"/>
          <p:cNvSpPr/>
          <p:nvPr/>
        </p:nvSpPr>
        <p:spPr bwMode="auto">
          <a:xfrm>
            <a:off x="5724000" y="641160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125 000 000</a:t>
            </a:r>
            <a:endParaRPr lang="en-US" sz="900" b="0" i="0" u="none" strike="noStrike" dirty="0" err="1">
              <a:solidFill>
                <a:srgbClr val="000000"/>
              </a:solidFill>
              <a:latin typeface="Calibri" pitchFamily="34" charset="0"/>
              <a:ea typeface="Calibri" pitchFamily="34" charset="0"/>
            </a:endParaRPr>
          </a:p>
        </p:txBody>
      </p:sp>
      <p:sp>
        <p:nvSpPr>
          <p:cNvPr id="230" name="Rektangel 229"/>
          <p:cNvSpPr/>
          <p:nvPr/>
        </p:nvSpPr>
        <p:spPr bwMode="auto">
          <a:xfrm>
            <a:off x="622440" y="641160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- 16.12.27</a:t>
            </a:r>
            <a:endParaRPr lang="en-US" sz="900" b="0" i="0" u="none" strike="noStrike" dirty="0" err="1">
              <a:solidFill>
                <a:srgbClr val="000000"/>
              </a:solidFill>
              <a:latin typeface="Calibri" pitchFamily="34" charset="0"/>
              <a:ea typeface="Calibri" pitchFamily="34" charset="0"/>
            </a:endParaRPr>
          </a:p>
        </p:txBody>
      </p:sp>
      <p:sp>
        <p:nvSpPr>
          <p:cNvPr id="231" name="Rektangel 230"/>
          <p:cNvSpPr/>
          <p:nvPr/>
        </p:nvSpPr>
        <p:spPr bwMode="auto">
          <a:xfrm>
            <a:off x="4752000" y="641160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16.12.2027</a:t>
            </a:r>
            <a:endParaRPr lang="en-US" sz="900" b="0" i="0" u="none" strike="noStrike" dirty="0" err="1">
              <a:solidFill>
                <a:srgbClr val="000000"/>
              </a:solidFill>
              <a:latin typeface="Calibri" pitchFamily="34" charset="0"/>
              <a:ea typeface="Calibri" pitchFamily="34" charset="0"/>
            </a:endParaRPr>
          </a:p>
        </p:txBody>
      </p:sp>
      <p:sp>
        <p:nvSpPr>
          <p:cNvPr id="232" name="Rektangel 231"/>
          <p:cNvSpPr/>
          <p:nvPr/>
        </p:nvSpPr>
        <p:spPr bwMode="auto">
          <a:xfrm>
            <a:off x="7308000" y="641160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11,27 %</a:t>
            </a:r>
            <a:endParaRPr lang="en-US" sz="900" b="0" i="0" u="none" strike="noStrike" dirty="0" err="1">
              <a:solidFill>
                <a:srgbClr val="000000"/>
              </a:solidFill>
              <a:latin typeface="Calibri" pitchFamily="34" charset="0"/>
              <a:ea typeface="Calibri" pitchFamily="34" charset="0"/>
            </a:endParaRPr>
          </a:p>
        </p:txBody>
      </p:sp>
      <p:sp>
        <p:nvSpPr>
          <p:cNvPr id="233" name="Rektangel 232"/>
          <p:cNvSpPr/>
          <p:nvPr/>
        </p:nvSpPr>
        <p:spPr bwMode="auto">
          <a:xfrm>
            <a:off x="9318240" y="641160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16.12.2027</a:t>
            </a:r>
            <a:endParaRPr lang="en-US" sz="900" b="0" i="0" u="none" strike="noStrike" dirty="0" err="1">
              <a:solidFill>
                <a:srgbClr val="000000"/>
              </a:solidFill>
              <a:latin typeface="Calibri" pitchFamily="34" charset="0"/>
              <a:ea typeface="Calibri" pitchFamily="34" charset="0"/>
            </a:endParaRPr>
          </a:p>
        </p:txBody>
      </p:sp>
      <p:sp>
        <p:nvSpPr>
          <p:cNvPr id="234" name="Rektangel 233"/>
          <p:cNvSpPr/>
          <p:nvPr/>
        </p:nvSpPr>
        <p:spPr bwMode="auto">
          <a:xfrm>
            <a:off x="3348000" y="641160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1859323/2997260</a:t>
            </a:r>
            <a:endParaRPr lang="en-US" sz="900" b="0" i="0" u="none" strike="noStrike" dirty="0" err="1">
              <a:solidFill>
                <a:srgbClr val="000000"/>
              </a:solidFill>
              <a:latin typeface="Calibri" pitchFamily="34" charset="0"/>
              <a:ea typeface="Calibri" pitchFamily="34" charset="0"/>
            </a:endParaRPr>
          </a:p>
        </p:txBody>
      </p:sp>
      <p:sp>
        <p:nvSpPr>
          <p:cNvPr id="235" name="Rektangel 234"/>
          <p:cNvSpPr/>
          <p:nvPr/>
        </p:nvSpPr>
        <p:spPr bwMode="auto">
          <a:xfrm>
            <a:off x="540000" y="6718320"/>
            <a:ext cx="9612000" cy="301680"/>
          </a:xfrm>
          <a:prstGeom prst="rect">
            <a:avLst/>
          </a:prstGeom>
          <a:solidFill>
            <a:srgbClr val="EDEEEF"/>
          </a:solidFill>
        </p:spPr>
        <p:txBody>
          <a:bodyPr/>
          <a:lstStyle/>
          <a:p>
            <a:endParaRPr lang="nb-NO"/>
          </a:p>
        </p:txBody>
      </p:sp>
      <p:sp>
        <p:nvSpPr>
          <p:cNvPr id="236" name="Rektangel 235"/>
          <p:cNvSpPr/>
          <p:nvPr/>
        </p:nvSpPr>
        <p:spPr bwMode="auto">
          <a:xfrm>
            <a:off x="622440" y="673668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22</a:t>
            </a:r>
            <a:endParaRPr lang="en-US" sz="800" b="0" i="0" u="none" strike="noStrike" dirty="0" err="1">
              <a:solidFill>
                <a:srgbClr val="000000"/>
              </a:solidFill>
              <a:latin typeface="Calibri" pitchFamily="34" charset="0"/>
              <a:ea typeface="Calibri" pitchFamily="34" charset="0"/>
            </a:endParaRPr>
          </a:p>
        </p:txBody>
      </p:sp>
      <p:sp>
        <p:nvSpPr>
          <p:cNvPr id="237" name="Rektangel 236"/>
          <p:cNvSpPr/>
          <p:nvPr/>
        </p:nvSpPr>
        <p:spPr bwMode="auto">
          <a:xfrm>
            <a:off x="1298880" y="6736680"/>
            <a:ext cx="6801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238" name="Rektangel 237"/>
          <p:cNvSpPr/>
          <p:nvPr/>
        </p:nvSpPr>
        <p:spPr bwMode="auto">
          <a:xfrm>
            <a:off x="9162720" y="673668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3621960"/>
          </a:xfrm>
          <a:prstGeom prst="rect">
            <a:avLst/>
          </a:prstGeom>
          <a:solidFill>
            <a:srgbClr val="FFFFFF"/>
          </a:solidFill>
        </p:spPr>
        <p:txBody>
          <a:bodyPr/>
          <a:lstStyle/>
          <a:p>
            <a:endParaRPr lang="nb-NO"/>
          </a:p>
        </p:txBody>
      </p:sp>
      <p:sp>
        <p:nvSpPr>
          <p:cNvPr id="4" name="Rektangel 3"/>
          <p:cNvSpPr/>
          <p:nvPr/>
        </p:nvSpPr>
        <p:spPr bwMode="auto">
          <a:xfrm>
            <a:off x="540000" y="540000"/>
            <a:ext cx="9612000" cy="3621960"/>
          </a:xfrm>
          <a:prstGeom prst="rect">
            <a:avLst/>
          </a:prstGeom>
          <a:noFill/>
        </p:spPr>
        <p:txBody>
          <a:bodyPr/>
          <a:lstStyle/>
          <a:p>
            <a:endParaRPr lang="nb-NO"/>
          </a:p>
        </p:txBody>
      </p:sp>
      <p:sp>
        <p:nvSpPr>
          <p:cNvPr id="5" name="Rektangel 4"/>
          <p:cNvSpPr/>
          <p:nvPr/>
        </p:nvSpPr>
        <p:spPr bwMode="auto">
          <a:xfrm>
            <a:off x="540000" y="540000"/>
            <a:ext cx="9612000" cy="1085400"/>
          </a:xfrm>
          <a:prstGeom prst="rect">
            <a:avLst/>
          </a:prstGeom>
          <a:noFill/>
        </p:spPr>
        <p:txBody>
          <a:bodyPr/>
          <a:lstStyle/>
          <a:p>
            <a:endParaRPr lang="nb-NO"/>
          </a:p>
        </p:txBody>
      </p:sp>
      <p:sp>
        <p:nvSpPr>
          <p:cNvPr id="6" name="Rektangel 5"/>
          <p:cNvSpPr/>
          <p:nvPr/>
        </p:nvSpPr>
        <p:spPr bwMode="auto">
          <a:xfrm>
            <a:off x="540000" y="540000"/>
            <a:ext cx="9612000" cy="297360"/>
          </a:xfrm>
          <a:prstGeom prst="rect">
            <a:avLst/>
          </a:prstGeom>
          <a:solidFill>
            <a:srgbClr val="538ED5"/>
          </a:solidFill>
        </p:spPr>
        <p:txBody>
          <a:bodyPr/>
          <a:lstStyle/>
          <a:p>
            <a:endParaRPr lang="nb-NO"/>
          </a:p>
        </p:txBody>
      </p:sp>
      <p:sp>
        <p:nvSpPr>
          <p:cNvPr id="7" name="Rektangel 6"/>
          <p:cNvSpPr/>
          <p:nvPr/>
        </p:nvSpPr>
        <p:spPr bwMode="auto">
          <a:xfrm>
            <a:off x="8388360" y="54216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8" name="Rektangel 7"/>
          <p:cNvSpPr/>
          <p:nvPr/>
        </p:nvSpPr>
        <p:spPr bwMode="auto">
          <a:xfrm>
            <a:off x="622440" y="54072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9" name="Rektangel 8"/>
          <p:cNvSpPr/>
          <p:nvPr/>
        </p:nvSpPr>
        <p:spPr bwMode="auto">
          <a:xfrm>
            <a:off x="7308360" y="54252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10" name="Rektangel 9"/>
          <p:cNvSpPr/>
          <p:nvPr/>
        </p:nvSpPr>
        <p:spPr bwMode="auto">
          <a:xfrm>
            <a:off x="547560" y="69588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Swap 16.12.2027</a:t>
            </a:r>
            <a:endParaRPr lang="en-US" sz="900" b="1"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9318600" y="54000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12" name="Rektangel 11"/>
          <p:cNvSpPr/>
          <p:nvPr/>
        </p:nvSpPr>
        <p:spPr bwMode="auto">
          <a:xfrm>
            <a:off x="6264360" y="54252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13" name="Rektangel 12"/>
          <p:cNvSpPr/>
          <p:nvPr/>
        </p:nvSpPr>
        <p:spPr bwMode="auto">
          <a:xfrm>
            <a:off x="4752360" y="54000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14" name="Rektangel 13"/>
          <p:cNvSpPr/>
          <p:nvPr/>
        </p:nvSpPr>
        <p:spPr bwMode="auto">
          <a:xfrm>
            <a:off x="3384360" y="54000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15" name="Rektangel 14"/>
          <p:cNvSpPr/>
          <p:nvPr/>
        </p:nvSpPr>
        <p:spPr bwMode="auto">
          <a:xfrm>
            <a:off x="540000" y="837360"/>
            <a:ext cx="9612000" cy="160200"/>
          </a:xfrm>
          <a:prstGeom prst="rect">
            <a:avLst/>
          </a:prstGeom>
          <a:noFill/>
        </p:spPr>
        <p:txBody>
          <a:bodyPr/>
          <a:lstStyle/>
          <a:p>
            <a:endParaRPr lang="nb-NO"/>
          </a:p>
        </p:txBody>
      </p:sp>
      <p:sp>
        <p:nvSpPr>
          <p:cNvPr id="16" name="Rektangel 15"/>
          <p:cNvSpPr/>
          <p:nvPr/>
        </p:nvSpPr>
        <p:spPr bwMode="auto">
          <a:xfrm>
            <a:off x="8316000" y="8373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4,750</a:t>
            </a:r>
            <a:endParaRPr lang="en-US" sz="900" b="0" i="0" u="none" strike="noStrike" dirty="0" err="1">
              <a:solidFill>
                <a:srgbClr val="000000"/>
              </a:solidFill>
              <a:latin typeface="Calibri" pitchFamily="34" charset="0"/>
              <a:ea typeface="Calibri" pitchFamily="34" charset="0"/>
            </a:endParaRPr>
          </a:p>
        </p:txBody>
      </p:sp>
      <p:sp>
        <p:nvSpPr>
          <p:cNvPr id="17" name="Rektangel 16"/>
          <p:cNvSpPr/>
          <p:nvPr/>
        </p:nvSpPr>
        <p:spPr bwMode="auto">
          <a:xfrm>
            <a:off x="5724000" y="8373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-125 000 000</a:t>
            </a:r>
            <a:endParaRPr lang="en-US" sz="900" b="0" i="0" u="none" strike="noStrike" dirty="0" err="1">
              <a:solidFill>
                <a:srgbClr val="000000"/>
              </a:solidFill>
              <a:latin typeface="Calibri" pitchFamily="34" charset="0"/>
              <a:ea typeface="Calibri" pitchFamily="34" charset="0"/>
            </a:endParaRPr>
          </a:p>
        </p:txBody>
      </p:sp>
      <p:sp>
        <p:nvSpPr>
          <p:cNvPr id="18" name="Rektangel 17"/>
          <p:cNvSpPr/>
          <p:nvPr/>
        </p:nvSpPr>
        <p:spPr bwMode="auto">
          <a:xfrm>
            <a:off x="622440" y="8373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- 16.12.27</a:t>
            </a:r>
            <a:endParaRPr lang="en-US" sz="900" b="0" i="0" u="none" strike="noStrike" dirty="0" err="1">
              <a:solidFill>
                <a:srgbClr val="000000"/>
              </a:solidFill>
              <a:latin typeface="Calibri" pitchFamily="34" charset="0"/>
              <a:ea typeface="Calibri" pitchFamily="34" charset="0"/>
            </a:endParaRPr>
          </a:p>
        </p:txBody>
      </p:sp>
      <p:sp>
        <p:nvSpPr>
          <p:cNvPr id="19" name="Rektangel 18"/>
          <p:cNvSpPr/>
          <p:nvPr/>
        </p:nvSpPr>
        <p:spPr bwMode="auto">
          <a:xfrm>
            <a:off x="4752000" y="8373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16.12.2027</a:t>
            </a:r>
            <a:endParaRPr lang="en-US" sz="900" b="0" i="0" u="none" strike="noStrike" dirty="0" err="1">
              <a:solidFill>
                <a:srgbClr val="000000"/>
              </a:solidFill>
              <a:latin typeface="Calibri" pitchFamily="34" charset="0"/>
              <a:ea typeface="Calibri" pitchFamily="34" charset="0"/>
            </a:endParaRPr>
          </a:p>
        </p:txBody>
      </p:sp>
      <p:sp>
        <p:nvSpPr>
          <p:cNvPr id="20" name="Rektangel 19"/>
          <p:cNvSpPr/>
          <p:nvPr/>
        </p:nvSpPr>
        <p:spPr bwMode="auto">
          <a:xfrm>
            <a:off x="7308000" y="8373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-11,27 %</a:t>
            </a:r>
            <a:endParaRPr lang="en-US" sz="900" b="0" i="0" u="none" strike="noStrike" dirty="0" err="1">
              <a:solidFill>
                <a:srgbClr val="000000"/>
              </a:solidFill>
              <a:latin typeface="Calibri" pitchFamily="34" charset="0"/>
              <a:ea typeface="Calibri" pitchFamily="34" charset="0"/>
            </a:endParaRPr>
          </a:p>
        </p:txBody>
      </p:sp>
      <p:sp>
        <p:nvSpPr>
          <p:cNvPr id="21" name="Rektangel 20"/>
          <p:cNvSpPr/>
          <p:nvPr/>
        </p:nvSpPr>
        <p:spPr bwMode="auto">
          <a:xfrm>
            <a:off x="9318240" y="8373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18.12.2023</a:t>
            </a:r>
            <a:endParaRPr lang="en-US" sz="900" b="0" i="0" u="none" strike="noStrike" dirty="0" err="1">
              <a:solidFill>
                <a:srgbClr val="000000"/>
              </a:solidFill>
              <a:latin typeface="Calibri" pitchFamily="34" charset="0"/>
              <a:ea typeface="Calibri" pitchFamily="34" charset="0"/>
            </a:endParaRPr>
          </a:p>
        </p:txBody>
      </p:sp>
      <p:sp>
        <p:nvSpPr>
          <p:cNvPr id="22" name="Rektangel 21"/>
          <p:cNvSpPr/>
          <p:nvPr/>
        </p:nvSpPr>
        <p:spPr bwMode="auto">
          <a:xfrm>
            <a:off x="3348000" y="8373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1859323/2997260</a:t>
            </a:r>
            <a:endParaRPr lang="en-US" sz="900" b="0" i="0" u="none" strike="noStrike" dirty="0" err="1">
              <a:solidFill>
                <a:srgbClr val="000000"/>
              </a:solidFill>
              <a:latin typeface="Calibri" pitchFamily="34" charset="0"/>
              <a:ea typeface="Calibri" pitchFamily="34" charset="0"/>
            </a:endParaRPr>
          </a:p>
        </p:txBody>
      </p:sp>
      <p:sp>
        <p:nvSpPr>
          <p:cNvPr id="23" name="Rektangel 22"/>
          <p:cNvSpPr/>
          <p:nvPr/>
        </p:nvSpPr>
        <p:spPr bwMode="auto">
          <a:xfrm>
            <a:off x="540000" y="997559"/>
            <a:ext cx="9612000" cy="160200"/>
          </a:xfrm>
          <a:prstGeom prst="rect">
            <a:avLst/>
          </a:prstGeom>
          <a:noFill/>
        </p:spPr>
        <p:txBody>
          <a:bodyPr/>
          <a:lstStyle/>
          <a:p>
            <a:endParaRPr lang="nb-NO"/>
          </a:p>
        </p:txBody>
      </p:sp>
      <p:sp>
        <p:nvSpPr>
          <p:cNvPr id="24" name="Rektangel 23"/>
          <p:cNvSpPr/>
          <p:nvPr/>
        </p:nvSpPr>
        <p:spPr bwMode="auto">
          <a:xfrm>
            <a:off x="8316000" y="997559"/>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1,560</a:t>
            </a:r>
            <a:endParaRPr lang="en-US" sz="900" b="0" i="0" u="none" strike="noStrike" dirty="0" err="1">
              <a:solidFill>
                <a:srgbClr val="000000"/>
              </a:solidFill>
              <a:latin typeface="Calibri" pitchFamily="34" charset="0"/>
              <a:ea typeface="Calibri" pitchFamily="34" charset="0"/>
            </a:endParaRPr>
          </a:p>
        </p:txBody>
      </p:sp>
      <p:sp>
        <p:nvSpPr>
          <p:cNvPr id="25" name="Rektangel 24"/>
          <p:cNvSpPr/>
          <p:nvPr/>
        </p:nvSpPr>
        <p:spPr bwMode="auto">
          <a:xfrm>
            <a:off x="5724000" y="997559"/>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80 000 000</a:t>
            </a:r>
            <a:endParaRPr lang="en-US" sz="900" b="0" i="0" u="none" strike="noStrike" dirty="0" err="1">
              <a:solidFill>
                <a:srgbClr val="000000"/>
              </a:solidFill>
              <a:latin typeface="Calibri" pitchFamily="34" charset="0"/>
              <a:ea typeface="Calibri" pitchFamily="34" charset="0"/>
            </a:endParaRPr>
          </a:p>
        </p:txBody>
      </p:sp>
      <p:sp>
        <p:nvSpPr>
          <p:cNvPr id="26" name="Rektangel 25"/>
          <p:cNvSpPr/>
          <p:nvPr/>
        </p:nvSpPr>
        <p:spPr bwMode="auto">
          <a:xfrm>
            <a:off x="622440" y="997559"/>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- 14.12.27</a:t>
            </a:r>
            <a:endParaRPr lang="en-US" sz="900" b="0" i="0" u="none" strike="noStrike" dirty="0" err="1">
              <a:solidFill>
                <a:srgbClr val="000000"/>
              </a:solidFill>
              <a:latin typeface="Calibri" pitchFamily="34" charset="0"/>
              <a:ea typeface="Calibri" pitchFamily="34" charset="0"/>
            </a:endParaRPr>
          </a:p>
        </p:txBody>
      </p:sp>
      <p:sp>
        <p:nvSpPr>
          <p:cNvPr id="27" name="Rektangel 26"/>
          <p:cNvSpPr/>
          <p:nvPr/>
        </p:nvSpPr>
        <p:spPr bwMode="auto">
          <a:xfrm>
            <a:off x="4752000" y="997559"/>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14.12.2027</a:t>
            </a:r>
            <a:endParaRPr lang="en-US" sz="900" b="0" i="0" u="none" strike="noStrike" dirty="0" err="1">
              <a:solidFill>
                <a:srgbClr val="000000"/>
              </a:solidFill>
              <a:latin typeface="Calibri" pitchFamily="34" charset="0"/>
              <a:ea typeface="Calibri" pitchFamily="34" charset="0"/>
            </a:endParaRPr>
          </a:p>
        </p:txBody>
      </p:sp>
      <p:sp>
        <p:nvSpPr>
          <p:cNvPr id="28" name="Rektangel 27"/>
          <p:cNvSpPr/>
          <p:nvPr/>
        </p:nvSpPr>
        <p:spPr bwMode="auto">
          <a:xfrm>
            <a:off x="7308000" y="997559"/>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7,21 %</a:t>
            </a:r>
            <a:endParaRPr lang="en-US" sz="900" b="0" i="0" u="none" strike="noStrike" dirty="0" err="1">
              <a:solidFill>
                <a:srgbClr val="000000"/>
              </a:solidFill>
              <a:latin typeface="Calibri" pitchFamily="34" charset="0"/>
              <a:ea typeface="Calibri" pitchFamily="34" charset="0"/>
            </a:endParaRPr>
          </a:p>
        </p:txBody>
      </p:sp>
      <p:sp>
        <p:nvSpPr>
          <p:cNvPr id="29" name="Rektangel 28"/>
          <p:cNvSpPr/>
          <p:nvPr/>
        </p:nvSpPr>
        <p:spPr bwMode="auto">
          <a:xfrm>
            <a:off x="9318240" y="997559"/>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14.12.2027</a:t>
            </a:r>
            <a:endParaRPr lang="en-US" sz="900" b="0" i="0" u="none" strike="noStrike" dirty="0" err="1">
              <a:solidFill>
                <a:srgbClr val="000000"/>
              </a:solidFill>
              <a:latin typeface="Calibri" pitchFamily="34" charset="0"/>
              <a:ea typeface="Calibri" pitchFamily="34" charset="0"/>
            </a:endParaRPr>
          </a:p>
        </p:txBody>
      </p:sp>
      <p:sp>
        <p:nvSpPr>
          <p:cNvPr id="30" name="Rektangel 29"/>
          <p:cNvSpPr/>
          <p:nvPr/>
        </p:nvSpPr>
        <p:spPr bwMode="auto">
          <a:xfrm>
            <a:off x="3348000" y="997559"/>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109893</a:t>
            </a:r>
            <a:endParaRPr lang="en-US" sz="900" b="0" i="0" u="none" strike="noStrike" dirty="0" err="1">
              <a:solidFill>
                <a:srgbClr val="000000"/>
              </a:solidFill>
              <a:latin typeface="Calibri" pitchFamily="34" charset="0"/>
              <a:ea typeface="Calibri" pitchFamily="34" charset="0"/>
            </a:endParaRPr>
          </a:p>
        </p:txBody>
      </p:sp>
      <p:sp>
        <p:nvSpPr>
          <p:cNvPr id="31" name="Rektangel 30"/>
          <p:cNvSpPr/>
          <p:nvPr/>
        </p:nvSpPr>
        <p:spPr bwMode="auto">
          <a:xfrm>
            <a:off x="540000" y="1157760"/>
            <a:ext cx="9612000" cy="160200"/>
          </a:xfrm>
          <a:prstGeom prst="rect">
            <a:avLst/>
          </a:prstGeom>
          <a:noFill/>
        </p:spPr>
        <p:txBody>
          <a:bodyPr/>
          <a:lstStyle/>
          <a:p>
            <a:endParaRPr lang="nb-NO"/>
          </a:p>
        </p:txBody>
      </p:sp>
      <p:sp>
        <p:nvSpPr>
          <p:cNvPr id="32" name="Rektangel 31"/>
          <p:cNvSpPr/>
          <p:nvPr/>
        </p:nvSpPr>
        <p:spPr bwMode="auto">
          <a:xfrm>
            <a:off x="8316000" y="11577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4,760</a:t>
            </a:r>
            <a:endParaRPr lang="en-US" sz="900" b="0" i="0" u="none" strike="noStrike" dirty="0" err="1">
              <a:solidFill>
                <a:srgbClr val="000000"/>
              </a:solidFill>
              <a:latin typeface="Calibri" pitchFamily="34" charset="0"/>
              <a:ea typeface="Calibri" pitchFamily="34" charset="0"/>
            </a:endParaRPr>
          </a:p>
        </p:txBody>
      </p:sp>
      <p:sp>
        <p:nvSpPr>
          <p:cNvPr id="33" name="Rektangel 32"/>
          <p:cNvSpPr/>
          <p:nvPr/>
        </p:nvSpPr>
        <p:spPr bwMode="auto">
          <a:xfrm>
            <a:off x="5724000" y="11577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-80 000 000</a:t>
            </a:r>
            <a:endParaRPr lang="en-US" sz="900" b="0" i="0" u="none" strike="noStrike" dirty="0" err="1">
              <a:solidFill>
                <a:srgbClr val="000000"/>
              </a:solidFill>
              <a:latin typeface="Calibri" pitchFamily="34" charset="0"/>
              <a:ea typeface="Calibri" pitchFamily="34" charset="0"/>
            </a:endParaRPr>
          </a:p>
        </p:txBody>
      </p:sp>
      <p:sp>
        <p:nvSpPr>
          <p:cNvPr id="34" name="Rektangel 33"/>
          <p:cNvSpPr/>
          <p:nvPr/>
        </p:nvSpPr>
        <p:spPr bwMode="auto">
          <a:xfrm>
            <a:off x="622440" y="11577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- 14.12.27</a:t>
            </a:r>
            <a:endParaRPr lang="en-US" sz="900" b="0" i="0" u="none" strike="noStrike" dirty="0" err="1">
              <a:solidFill>
                <a:srgbClr val="000000"/>
              </a:solidFill>
              <a:latin typeface="Calibri" pitchFamily="34" charset="0"/>
              <a:ea typeface="Calibri" pitchFamily="34" charset="0"/>
            </a:endParaRPr>
          </a:p>
        </p:txBody>
      </p:sp>
      <p:sp>
        <p:nvSpPr>
          <p:cNvPr id="35" name="Rektangel 34"/>
          <p:cNvSpPr/>
          <p:nvPr/>
        </p:nvSpPr>
        <p:spPr bwMode="auto">
          <a:xfrm>
            <a:off x="4752000" y="11577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14.12.2027</a:t>
            </a:r>
            <a:endParaRPr lang="en-US" sz="900" b="0" i="0" u="none" strike="noStrike" dirty="0" err="1">
              <a:solidFill>
                <a:srgbClr val="000000"/>
              </a:solidFill>
              <a:latin typeface="Calibri" pitchFamily="34" charset="0"/>
              <a:ea typeface="Calibri" pitchFamily="34" charset="0"/>
            </a:endParaRPr>
          </a:p>
        </p:txBody>
      </p:sp>
      <p:sp>
        <p:nvSpPr>
          <p:cNvPr id="36" name="Rektangel 35"/>
          <p:cNvSpPr/>
          <p:nvPr/>
        </p:nvSpPr>
        <p:spPr bwMode="auto">
          <a:xfrm>
            <a:off x="7308000" y="11577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-7,21 %</a:t>
            </a:r>
            <a:endParaRPr lang="en-US" sz="900" b="0" i="0" u="none" strike="noStrike" dirty="0" err="1">
              <a:solidFill>
                <a:srgbClr val="000000"/>
              </a:solidFill>
              <a:latin typeface="Calibri" pitchFamily="34" charset="0"/>
              <a:ea typeface="Calibri" pitchFamily="34" charset="0"/>
            </a:endParaRPr>
          </a:p>
        </p:txBody>
      </p:sp>
      <p:sp>
        <p:nvSpPr>
          <p:cNvPr id="37" name="Rektangel 36"/>
          <p:cNvSpPr/>
          <p:nvPr/>
        </p:nvSpPr>
        <p:spPr bwMode="auto">
          <a:xfrm>
            <a:off x="9318240" y="11577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14.12.2023</a:t>
            </a:r>
            <a:endParaRPr lang="en-US" sz="900" b="0" i="0" u="none" strike="noStrike" dirty="0" err="1">
              <a:solidFill>
                <a:srgbClr val="000000"/>
              </a:solidFill>
              <a:latin typeface="Calibri" pitchFamily="34" charset="0"/>
              <a:ea typeface="Calibri" pitchFamily="34" charset="0"/>
            </a:endParaRPr>
          </a:p>
        </p:txBody>
      </p:sp>
      <p:sp>
        <p:nvSpPr>
          <p:cNvPr id="38" name="Rektangel 37"/>
          <p:cNvSpPr/>
          <p:nvPr/>
        </p:nvSpPr>
        <p:spPr bwMode="auto">
          <a:xfrm>
            <a:off x="3348000" y="11577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109893</a:t>
            </a:r>
            <a:endParaRPr lang="en-US" sz="900" b="0" i="0" u="none" strike="noStrike" dirty="0" err="1">
              <a:solidFill>
                <a:srgbClr val="000000"/>
              </a:solidFill>
              <a:latin typeface="Calibri" pitchFamily="34" charset="0"/>
              <a:ea typeface="Calibri" pitchFamily="34" charset="0"/>
            </a:endParaRPr>
          </a:p>
        </p:txBody>
      </p:sp>
      <p:graphicFrame>
        <p:nvGraphicFramePr>
          <p:cNvPr id="39" name="Tabell 38"/>
          <p:cNvGraphicFramePr>
            <a:graphicFrameLocks noGrp="1"/>
          </p:cNvGraphicFramePr>
          <p:nvPr/>
        </p:nvGraphicFramePr>
        <p:xfrm>
          <a:off x="540000" y="131796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40" name="Rektangel 39"/>
          <p:cNvSpPr/>
          <p:nvPr/>
        </p:nvSpPr>
        <p:spPr bwMode="auto">
          <a:xfrm>
            <a:off x="5652000" y="140976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a:t>
            </a:r>
            <a:endParaRPr lang="en-US" sz="900" b="0" i="0" u="none" strike="noStrike" dirty="0" err="1">
              <a:solidFill>
                <a:srgbClr val="FFFFFF"/>
              </a:solidFill>
              <a:latin typeface="Calibri" pitchFamily="34" charset="0"/>
              <a:ea typeface="Calibri" pitchFamily="34" charset="0"/>
            </a:endParaRPr>
          </a:p>
        </p:txBody>
      </p:sp>
      <p:sp>
        <p:nvSpPr>
          <p:cNvPr id="41" name="Rektangel 40"/>
          <p:cNvSpPr/>
          <p:nvPr/>
        </p:nvSpPr>
        <p:spPr bwMode="auto">
          <a:xfrm>
            <a:off x="7308000" y="140976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0,00 %</a:t>
            </a:r>
            <a:endParaRPr lang="en-US" sz="900" b="0" i="0" u="none" strike="noStrike" dirty="0" err="1">
              <a:solidFill>
                <a:srgbClr val="FFFFFF"/>
              </a:solidFill>
              <a:latin typeface="Calibri" pitchFamily="34" charset="0"/>
              <a:ea typeface="Calibri" pitchFamily="34" charset="0"/>
            </a:endParaRPr>
          </a:p>
        </p:txBody>
      </p:sp>
      <p:sp>
        <p:nvSpPr>
          <p:cNvPr id="42" name="Rektangel 41"/>
          <p:cNvSpPr/>
          <p:nvPr/>
        </p:nvSpPr>
        <p:spPr bwMode="auto">
          <a:xfrm>
            <a:off x="8388000" y="140976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-INF</a:t>
            </a:r>
            <a:endParaRPr lang="en-US" sz="900" b="0" i="0" u="none" strike="noStrike" dirty="0" err="1">
              <a:solidFill>
                <a:srgbClr val="FFFFFF"/>
              </a:solidFill>
              <a:latin typeface="Calibri" pitchFamily="34" charset="0"/>
              <a:ea typeface="Calibri" pitchFamily="34" charset="0"/>
            </a:endParaRPr>
          </a:p>
        </p:txBody>
      </p:sp>
      <p:sp>
        <p:nvSpPr>
          <p:cNvPr id="43" name="Rektangel 42"/>
          <p:cNvSpPr/>
          <p:nvPr/>
        </p:nvSpPr>
        <p:spPr bwMode="auto">
          <a:xfrm>
            <a:off x="540000" y="1625400"/>
            <a:ext cx="9612000" cy="925200"/>
          </a:xfrm>
          <a:prstGeom prst="rect">
            <a:avLst/>
          </a:prstGeom>
          <a:noFill/>
        </p:spPr>
        <p:txBody>
          <a:bodyPr/>
          <a:lstStyle/>
          <a:p>
            <a:endParaRPr lang="nb-NO"/>
          </a:p>
        </p:txBody>
      </p:sp>
      <p:sp>
        <p:nvSpPr>
          <p:cNvPr id="44" name="Rektangel 43"/>
          <p:cNvSpPr/>
          <p:nvPr/>
        </p:nvSpPr>
        <p:spPr bwMode="auto">
          <a:xfrm>
            <a:off x="540000" y="1625400"/>
            <a:ext cx="9612000" cy="297360"/>
          </a:xfrm>
          <a:prstGeom prst="rect">
            <a:avLst/>
          </a:prstGeom>
          <a:solidFill>
            <a:srgbClr val="538ED5"/>
          </a:solidFill>
        </p:spPr>
        <p:txBody>
          <a:bodyPr/>
          <a:lstStyle/>
          <a:p>
            <a:endParaRPr lang="nb-NO"/>
          </a:p>
        </p:txBody>
      </p:sp>
      <p:sp>
        <p:nvSpPr>
          <p:cNvPr id="45" name="Rektangel 44"/>
          <p:cNvSpPr/>
          <p:nvPr/>
        </p:nvSpPr>
        <p:spPr bwMode="auto">
          <a:xfrm>
            <a:off x="8388360" y="162756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46" name="Rektangel 45"/>
          <p:cNvSpPr/>
          <p:nvPr/>
        </p:nvSpPr>
        <p:spPr bwMode="auto">
          <a:xfrm>
            <a:off x="622440" y="1626119"/>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47" name="Rektangel 46"/>
          <p:cNvSpPr/>
          <p:nvPr/>
        </p:nvSpPr>
        <p:spPr bwMode="auto">
          <a:xfrm>
            <a:off x="7308360" y="162792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48" name="Rektangel 47"/>
          <p:cNvSpPr/>
          <p:nvPr/>
        </p:nvSpPr>
        <p:spPr bwMode="auto">
          <a:xfrm>
            <a:off x="547560" y="178128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Swap 23.05.2025</a:t>
            </a:r>
            <a:endParaRPr lang="en-US" sz="900" b="1" i="0" u="none" strike="noStrike" dirty="0" err="1">
              <a:solidFill>
                <a:srgbClr val="000000"/>
              </a:solidFill>
              <a:latin typeface="Calibri" pitchFamily="34" charset="0"/>
              <a:ea typeface="Calibri" pitchFamily="34" charset="0"/>
            </a:endParaRPr>
          </a:p>
        </p:txBody>
      </p:sp>
      <p:sp>
        <p:nvSpPr>
          <p:cNvPr id="49" name="Rektangel 48"/>
          <p:cNvSpPr/>
          <p:nvPr/>
        </p:nvSpPr>
        <p:spPr bwMode="auto">
          <a:xfrm>
            <a:off x="9318600" y="162540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50" name="Rektangel 49"/>
          <p:cNvSpPr/>
          <p:nvPr/>
        </p:nvSpPr>
        <p:spPr bwMode="auto">
          <a:xfrm>
            <a:off x="6264360" y="162792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51" name="Rektangel 50"/>
          <p:cNvSpPr/>
          <p:nvPr/>
        </p:nvSpPr>
        <p:spPr bwMode="auto">
          <a:xfrm>
            <a:off x="4752360" y="162540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52" name="Rektangel 51"/>
          <p:cNvSpPr/>
          <p:nvPr/>
        </p:nvSpPr>
        <p:spPr bwMode="auto">
          <a:xfrm>
            <a:off x="3384360" y="162540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53" name="Rektangel 52"/>
          <p:cNvSpPr/>
          <p:nvPr/>
        </p:nvSpPr>
        <p:spPr bwMode="auto">
          <a:xfrm>
            <a:off x="540000" y="1922760"/>
            <a:ext cx="9612000" cy="160200"/>
          </a:xfrm>
          <a:prstGeom prst="rect">
            <a:avLst/>
          </a:prstGeom>
          <a:noFill/>
        </p:spPr>
        <p:txBody>
          <a:bodyPr/>
          <a:lstStyle/>
          <a:p>
            <a:endParaRPr lang="nb-NO"/>
          </a:p>
        </p:txBody>
      </p:sp>
      <p:sp>
        <p:nvSpPr>
          <p:cNvPr id="54" name="Rektangel 53"/>
          <p:cNvSpPr/>
          <p:nvPr/>
        </p:nvSpPr>
        <p:spPr bwMode="auto">
          <a:xfrm>
            <a:off x="8316000" y="19227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1,240</a:t>
            </a:r>
            <a:endParaRPr lang="en-US" sz="900" b="0" i="0" u="none" strike="noStrike" dirty="0" err="1">
              <a:solidFill>
                <a:srgbClr val="000000"/>
              </a:solidFill>
              <a:latin typeface="Calibri" pitchFamily="34" charset="0"/>
              <a:ea typeface="Calibri" pitchFamily="34" charset="0"/>
            </a:endParaRPr>
          </a:p>
        </p:txBody>
      </p:sp>
      <p:sp>
        <p:nvSpPr>
          <p:cNvPr id="55" name="Rektangel 54"/>
          <p:cNvSpPr/>
          <p:nvPr/>
        </p:nvSpPr>
        <p:spPr bwMode="auto">
          <a:xfrm>
            <a:off x="5724000" y="19227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67 375 000</a:t>
            </a:r>
            <a:endParaRPr lang="en-US" sz="900" b="0" i="0" u="none" strike="noStrike" dirty="0" err="1">
              <a:solidFill>
                <a:srgbClr val="000000"/>
              </a:solidFill>
              <a:latin typeface="Calibri" pitchFamily="34" charset="0"/>
              <a:ea typeface="Calibri" pitchFamily="34" charset="0"/>
            </a:endParaRPr>
          </a:p>
        </p:txBody>
      </p:sp>
      <p:sp>
        <p:nvSpPr>
          <p:cNvPr id="56" name="Rektangel 55"/>
          <p:cNvSpPr/>
          <p:nvPr/>
        </p:nvSpPr>
        <p:spPr bwMode="auto">
          <a:xfrm>
            <a:off x="622440" y="19227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- 23.05.25</a:t>
            </a:r>
            <a:endParaRPr lang="en-US" sz="900" b="0" i="0" u="none" strike="noStrike" dirty="0" err="1">
              <a:solidFill>
                <a:srgbClr val="000000"/>
              </a:solidFill>
              <a:latin typeface="Calibri" pitchFamily="34" charset="0"/>
              <a:ea typeface="Calibri" pitchFamily="34" charset="0"/>
            </a:endParaRPr>
          </a:p>
        </p:txBody>
      </p:sp>
      <p:sp>
        <p:nvSpPr>
          <p:cNvPr id="57" name="Rektangel 56"/>
          <p:cNvSpPr/>
          <p:nvPr/>
        </p:nvSpPr>
        <p:spPr bwMode="auto">
          <a:xfrm>
            <a:off x="4752000" y="19227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23.05.2025</a:t>
            </a:r>
            <a:endParaRPr lang="en-US" sz="900" b="0" i="0" u="none" strike="noStrike" dirty="0" err="1">
              <a:solidFill>
                <a:srgbClr val="000000"/>
              </a:solidFill>
              <a:latin typeface="Calibri" pitchFamily="34" charset="0"/>
              <a:ea typeface="Calibri" pitchFamily="34" charset="0"/>
            </a:endParaRPr>
          </a:p>
        </p:txBody>
      </p:sp>
      <p:sp>
        <p:nvSpPr>
          <p:cNvPr id="58" name="Rektangel 57"/>
          <p:cNvSpPr/>
          <p:nvPr/>
        </p:nvSpPr>
        <p:spPr bwMode="auto">
          <a:xfrm>
            <a:off x="7308000" y="19227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6,07 %</a:t>
            </a:r>
            <a:endParaRPr lang="en-US" sz="900" b="0" i="0" u="none" strike="noStrike" dirty="0" err="1">
              <a:solidFill>
                <a:srgbClr val="000000"/>
              </a:solidFill>
              <a:latin typeface="Calibri" pitchFamily="34" charset="0"/>
              <a:ea typeface="Calibri" pitchFamily="34" charset="0"/>
            </a:endParaRPr>
          </a:p>
        </p:txBody>
      </p:sp>
      <p:sp>
        <p:nvSpPr>
          <p:cNvPr id="59" name="Rektangel 58"/>
          <p:cNvSpPr/>
          <p:nvPr/>
        </p:nvSpPr>
        <p:spPr bwMode="auto">
          <a:xfrm>
            <a:off x="9318240" y="19227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23.05.2025</a:t>
            </a:r>
            <a:endParaRPr lang="en-US" sz="900" b="0" i="0" u="none" strike="noStrike" dirty="0" err="1">
              <a:solidFill>
                <a:srgbClr val="000000"/>
              </a:solidFill>
              <a:latin typeface="Calibri" pitchFamily="34" charset="0"/>
              <a:ea typeface="Calibri" pitchFamily="34" charset="0"/>
            </a:endParaRPr>
          </a:p>
        </p:txBody>
      </p:sp>
      <p:sp>
        <p:nvSpPr>
          <p:cNvPr id="60" name="Rektangel 59"/>
          <p:cNvSpPr/>
          <p:nvPr/>
        </p:nvSpPr>
        <p:spPr bwMode="auto">
          <a:xfrm>
            <a:off x="3348000" y="19227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1683410/2452785</a:t>
            </a:r>
            <a:endParaRPr lang="en-US" sz="900" b="0" i="0" u="none" strike="noStrike" dirty="0" err="1">
              <a:solidFill>
                <a:srgbClr val="000000"/>
              </a:solidFill>
              <a:latin typeface="Calibri" pitchFamily="34" charset="0"/>
              <a:ea typeface="Calibri" pitchFamily="34" charset="0"/>
            </a:endParaRPr>
          </a:p>
        </p:txBody>
      </p:sp>
      <p:sp>
        <p:nvSpPr>
          <p:cNvPr id="61" name="Rektangel 60"/>
          <p:cNvSpPr/>
          <p:nvPr/>
        </p:nvSpPr>
        <p:spPr bwMode="auto">
          <a:xfrm>
            <a:off x="540000" y="2082960"/>
            <a:ext cx="9612000" cy="160200"/>
          </a:xfrm>
          <a:prstGeom prst="rect">
            <a:avLst/>
          </a:prstGeom>
          <a:noFill/>
        </p:spPr>
        <p:txBody>
          <a:bodyPr/>
          <a:lstStyle/>
          <a:p>
            <a:endParaRPr lang="nb-NO"/>
          </a:p>
        </p:txBody>
      </p:sp>
      <p:sp>
        <p:nvSpPr>
          <p:cNvPr id="62" name="Rektangel 61"/>
          <p:cNvSpPr/>
          <p:nvPr/>
        </p:nvSpPr>
        <p:spPr bwMode="auto">
          <a:xfrm>
            <a:off x="8316000" y="20829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4,720</a:t>
            </a:r>
            <a:endParaRPr lang="en-US" sz="900" b="0" i="0" u="none" strike="noStrike" dirty="0" err="1">
              <a:solidFill>
                <a:srgbClr val="000000"/>
              </a:solidFill>
              <a:latin typeface="Calibri" pitchFamily="34" charset="0"/>
              <a:ea typeface="Calibri" pitchFamily="34" charset="0"/>
            </a:endParaRPr>
          </a:p>
        </p:txBody>
      </p:sp>
      <p:sp>
        <p:nvSpPr>
          <p:cNvPr id="63" name="Rektangel 62"/>
          <p:cNvSpPr/>
          <p:nvPr/>
        </p:nvSpPr>
        <p:spPr bwMode="auto">
          <a:xfrm>
            <a:off x="5724000" y="20829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-67 375 000</a:t>
            </a:r>
            <a:endParaRPr lang="en-US" sz="900" b="0" i="0" u="none" strike="noStrike" dirty="0" err="1">
              <a:solidFill>
                <a:srgbClr val="000000"/>
              </a:solidFill>
              <a:latin typeface="Calibri" pitchFamily="34" charset="0"/>
              <a:ea typeface="Calibri" pitchFamily="34" charset="0"/>
            </a:endParaRPr>
          </a:p>
        </p:txBody>
      </p:sp>
      <p:sp>
        <p:nvSpPr>
          <p:cNvPr id="64" name="Rektangel 63"/>
          <p:cNvSpPr/>
          <p:nvPr/>
        </p:nvSpPr>
        <p:spPr bwMode="auto">
          <a:xfrm>
            <a:off x="622440" y="20829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swap - 23.05.25</a:t>
            </a:r>
            <a:endParaRPr lang="en-US" sz="900" b="0" i="0" u="none" strike="noStrike" dirty="0" err="1">
              <a:solidFill>
                <a:srgbClr val="000000"/>
              </a:solidFill>
              <a:latin typeface="Calibri" pitchFamily="34" charset="0"/>
              <a:ea typeface="Calibri" pitchFamily="34" charset="0"/>
            </a:endParaRPr>
          </a:p>
        </p:txBody>
      </p:sp>
      <p:sp>
        <p:nvSpPr>
          <p:cNvPr id="65" name="Rektangel 64"/>
          <p:cNvSpPr/>
          <p:nvPr/>
        </p:nvSpPr>
        <p:spPr bwMode="auto">
          <a:xfrm>
            <a:off x="4752000" y="20829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23.05.2025</a:t>
            </a:r>
            <a:endParaRPr lang="en-US" sz="900" b="0" i="0" u="none" strike="noStrike" dirty="0" err="1">
              <a:solidFill>
                <a:srgbClr val="000000"/>
              </a:solidFill>
              <a:latin typeface="Calibri" pitchFamily="34" charset="0"/>
              <a:ea typeface="Calibri" pitchFamily="34" charset="0"/>
            </a:endParaRPr>
          </a:p>
        </p:txBody>
      </p:sp>
      <p:sp>
        <p:nvSpPr>
          <p:cNvPr id="66" name="Rektangel 65"/>
          <p:cNvSpPr/>
          <p:nvPr/>
        </p:nvSpPr>
        <p:spPr bwMode="auto">
          <a:xfrm>
            <a:off x="7308000" y="20829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-6,07 %</a:t>
            </a:r>
            <a:endParaRPr lang="en-US" sz="900" b="0" i="0" u="none" strike="noStrike" dirty="0" err="1">
              <a:solidFill>
                <a:srgbClr val="000000"/>
              </a:solidFill>
              <a:latin typeface="Calibri" pitchFamily="34" charset="0"/>
              <a:ea typeface="Calibri" pitchFamily="34" charset="0"/>
            </a:endParaRPr>
          </a:p>
        </p:txBody>
      </p:sp>
      <p:sp>
        <p:nvSpPr>
          <p:cNvPr id="67" name="Rektangel 66"/>
          <p:cNvSpPr/>
          <p:nvPr/>
        </p:nvSpPr>
        <p:spPr bwMode="auto">
          <a:xfrm>
            <a:off x="9318240" y="20829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23.11.2023</a:t>
            </a:r>
            <a:endParaRPr lang="en-US" sz="900" b="0" i="0" u="none" strike="noStrike" dirty="0" err="1">
              <a:solidFill>
                <a:srgbClr val="000000"/>
              </a:solidFill>
              <a:latin typeface="Calibri" pitchFamily="34" charset="0"/>
              <a:ea typeface="Calibri" pitchFamily="34" charset="0"/>
            </a:endParaRPr>
          </a:p>
        </p:txBody>
      </p:sp>
      <p:sp>
        <p:nvSpPr>
          <p:cNvPr id="68" name="Rektangel 67"/>
          <p:cNvSpPr/>
          <p:nvPr/>
        </p:nvSpPr>
        <p:spPr bwMode="auto">
          <a:xfrm>
            <a:off x="3348000" y="20829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1683410/2452785</a:t>
            </a:r>
            <a:endParaRPr lang="en-US" sz="900" b="0" i="0" u="none" strike="noStrike" dirty="0" err="1">
              <a:solidFill>
                <a:srgbClr val="000000"/>
              </a:solidFill>
              <a:latin typeface="Calibri" pitchFamily="34" charset="0"/>
              <a:ea typeface="Calibri" pitchFamily="34" charset="0"/>
            </a:endParaRPr>
          </a:p>
        </p:txBody>
      </p:sp>
      <p:graphicFrame>
        <p:nvGraphicFramePr>
          <p:cNvPr id="69" name="Tabell 68"/>
          <p:cNvGraphicFramePr>
            <a:graphicFrameLocks noGrp="1"/>
          </p:cNvGraphicFramePr>
          <p:nvPr/>
        </p:nvGraphicFramePr>
        <p:xfrm>
          <a:off x="540000" y="224316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70" name="Rektangel 69"/>
          <p:cNvSpPr/>
          <p:nvPr/>
        </p:nvSpPr>
        <p:spPr bwMode="auto">
          <a:xfrm>
            <a:off x="5652000" y="233496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a:t>
            </a:r>
            <a:endParaRPr lang="en-US" sz="900" b="0" i="0" u="none" strike="noStrike" dirty="0" err="1">
              <a:solidFill>
                <a:srgbClr val="FFFFFF"/>
              </a:solidFill>
              <a:latin typeface="Calibri" pitchFamily="34" charset="0"/>
              <a:ea typeface="Calibri" pitchFamily="34" charset="0"/>
            </a:endParaRPr>
          </a:p>
        </p:txBody>
      </p:sp>
      <p:sp>
        <p:nvSpPr>
          <p:cNvPr id="71" name="Rektangel 70"/>
          <p:cNvSpPr/>
          <p:nvPr/>
        </p:nvSpPr>
        <p:spPr bwMode="auto">
          <a:xfrm>
            <a:off x="7308000" y="233496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0,00 %</a:t>
            </a:r>
            <a:endParaRPr lang="en-US" sz="900" b="0" i="0" u="none" strike="noStrike" dirty="0" err="1">
              <a:solidFill>
                <a:srgbClr val="FFFFFF"/>
              </a:solidFill>
              <a:latin typeface="Calibri" pitchFamily="34" charset="0"/>
              <a:ea typeface="Calibri" pitchFamily="34" charset="0"/>
            </a:endParaRPr>
          </a:p>
        </p:txBody>
      </p:sp>
      <p:sp>
        <p:nvSpPr>
          <p:cNvPr id="72" name="Rektangel 71"/>
          <p:cNvSpPr/>
          <p:nvPr/>
        </p:nvSpPr>
        <p:spPr bwMode="auto">
          <a:xfrm>
            <a:off x="8388000" y="233496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-INF</a:t>
            </a:r>
            <a:endParaRPr lang="en-US" sz="900" b="0" i="0" u="none" strike="noStrike" dirty="0" err="1">
              <a:solidFill>
                <a:srgbClr val="FFFFFF"/>
              </a:solidFill>
              <a:latin typeface="Calibri" pitchFamily="34" charset="0"/>
              <a:ea typeface="Calibri" pitchFamily="34" charset="0"/>
            </a:endParaRPr>
          </a:p>
        </p:txBody>
      </p:sp>
      <p:sp>
        <p:nvSpPr>
          <p:cNvPr id="73" name="Rektangel 72"/>
          <p:cNvSpPr/>
          <p:nvPr/>
        </p:nvSpPr>
        <p:spPr bwMode="auto">
          <a:xfrm>
            <a:off x="540000" y="2550600"/>
            <a:ext cx="9612000" cy="1245600"/>
          </a:xfrm>
          <a:prstGeom prst="rect">
            <a:avLst/>
          </a:prstGeom>
          <a:noFill/>
        </p:spPr>
        <p:txBody>
          <a:bodyPr/>
          <a:lstStyle/>
          <a:p>
            <a:endParaRPr lang="nb-NO"/>
          </a:p>
        </p:txBody>
      </p:sp>
      <p:sp>
        <p:nvSpPr>
          <p:cNvPr id="74" name="Rektangel 73"/>
          <p:cNvSpPr/>
          <p:nvPr/>
        </p:nvSpPr>
        <p:spPr bwMode="auto">
          <a:xfrm>
            <a:off x="540000" y="2550600"/>
            <a:ext cx="9612000" cy="297360"/>
          </a:xfrm>
          <a:prstGeom prst="rect">
            <a:avLst/>
          </a:prstGeom>
          <a:solidFill>
            <a:srgbClr val="538ED5"/>
          </a:solidFill>
        </p:spPr>
        <p:txBody>
          <a:bodyPr/>
          <a:lstStyle/>
          <a:p>
            <a:endParaRPr lang="nb-NO"/>
          </a:p>
        </p:txBody>
      </p:sp>
      <p:sp>
        <p:nvSpPr>
          <p:cNvPr id="75" name="Rektangel 74"/>
          <p:cNvSpPr/>
          <p:nvPr/>
        </p:nvSpPr>
        <p:spPr bwMode="auto">
          <a:xfrm>
            <a:off x="8388360" y="2552760"/>
            <a:ext cx="540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Tot rente</a:t>
            </a:r>
            <a:endParaRPr lang="en-US" sz="1000" b="1" i="0" u="none" strike="noStrike" dirty="0" err="1">
              <a:solidFill>
                <a:srgbClr val="FFFFFF"/>
              </a:solidFill>
              <a:latin typeface="Calibri" pitchFamily="34" charset="0"/>
              <a:ea typeface="Calibri" pitchFamily="34" charset="0"/>
            </a:endParaRPr>
          </a:p>
        </p:txBody>
      </p:sp>
      <p:sp>
        <p:nvSpPr>
          <p:cNvPr id="76" name="Rektangel 75"/>
          <p:cNvSpPr/>
          <p:nvPr/>
        </p:nvSpPr>
        <p:spPr bwMode="auto">
          <a:xfrm>
            <a:off x="622440" y="2551320"/>
            <a:ext cx="3582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Navn</a:t>
            </a:r>
            <a:endParaRPr lang="en-US" sz="1000" b="1" i="0" u="none" strike="noStrike" dirty="0" err="1">
              <a:solidFill>
                <a:srgbClr val="FFFFFF"/>
              </a:solidFill>
              <a:latin typeface="Calibri" pitchFamily="34" charset="0"/>
              <a:ea typeface="Calibri" pitchFamily="34" charset="0"/>
            </a:endParaRPr>
          </a:p>
        </p:txBody>
      </p:sp>
      <p:sp>
        <p:nvSpPr>
          <p:cNvPr id="77" name="Rektangel 76"/>
          <p:cNvSpPr/>
          <p:nvPr/>
        </p:nvSpPr>
        <p:spPr bwMode="auto">
          <a:xfrm>
            <a:off x="7308360" y="2553120"/>
            <a:ext cx="619559"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i % av gjeld</a:t>
            </a:r>
            <a:endParaRPr lang="en-US" sz="1000" b="1" i="0" u="none" strike="noStrike" dirty="0" err="1">
              <a:solidFill>
                <a:srgbClr val="FFFFFF"/>
              </a:solidFill>
              <a:latin typeface="Calibri" pitchFamily="34" charset="0"/>
              <a:ea typeface="Calibri" pitchFamily="34" charset="0"/>
            </a:endParaRPr>
          </a:p>
        </p:txBody>
      </p:sp>
      <p:sp>
        <p:nvSpPr>
          <p:cNvPr id="78" name="Rektangel 77"/>
          <p:cNvSpPr/>
          <p:nvPr/>
        </p:nvSpPr>
        <p:spPr bwMode="auto">
          <a:xfrm>
            <a:off x="547560" y="2706480"/>
            <a:ext cx="9604440" cy="141480"/>
          </a:xfrm>
          <a:prstGeom prst="rect">
            <a:avLst/>
          </a:prstGeom>
          <a:solidFill>
            <a:srgbClr val="B4CDEE"/>
          </a:solidFill>
        </p:spPr>
        <p:txBody>
          <a:bodyPr horzOverflow="overflow" wrap="square" lIns="8244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Hovedbok, Verdipapirmarkedet</a:t>
            </a:r>
            <a:endParaRPr lang="en-US" sz="900" b="1" i="0" u="none" strike="noStrike" dirty="0" err="1">
              <a:solidFill>
                <a:srgbClr val="000000"/>
              </a:solidFill>
              <a:latin typeface="Calibri" pitchFamily="34" charset="0"/>
              <a:ea typeface="Calibri" pitchFamily="34" charset="0"/>
            </a:endParaRPr>
          </a:p>
        </p:txBody>
      </p:sp>
      <p:sp>
        <p:nvSpPr>
          <p:cNvPr id="79" name="Rektangel 78"/>
          <p:cNvSpPr/>
          <p:nvPr/>
        </p:nvSpPr>
        <p:spPr bwMode="auto">
          <a:xfrm>
            <a:off x="9318600" y="2550600"/>
            <a:ext cx="76464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Rentereg.dato</a:t>
            </a:r>
            <a:endParaRPr lang="en-US" sz="1000" b="1" i="0" u="none" strike="noStrike" dirty="0" err="1">
              <a:solidFill>
                <a:srgbClr val="FFFFFF"/>
              </a:solidFill>
              <a:latin typeface="Calibri" pitchFamily="34" charset="0"/>
              <a:ea typeface="Calibri" pitchFamily="34" charset="0"/>
            </a:endParaRPr>
          </a:p>
        </p:txBody>
      </p:sp>
      <p:sp>
        <p:nvSpPr>
          <p:cNvPr id="80" name="Rektangel 79"/>
          <p:cNvSpPr/>
          <p:nvPr/>
        </p:nvSpPr>
        <p:spPr bwMode="auto">
          <a:xfrm>
            <a:off x="6264360" y="2553120"/>
            <a:ext cx="50400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Restgjeld</a:t>
            </a:r>
            <a:endParaRPr lang="en-US" sz="1000" b="1" i="0" u="none" strike="noStrike" dirty="0" err="1">
              <a:solidFill>
                <a:srgbClr val="FFFFFF"/>
              </a:solidFill>
              <a:latin typeface="Calibri" pitchFamily="34" charset="0"/>
              <a:ea typeface="Calibri" pitchFamily="34" charset="0"/>
            </a:endParaRPr>
          </a:p>
        </p:txBody>
      </p:sp>
      <p:sp>
        <p:nvSpPr>
          <p:cNvPr id="81" name="Rektangel 80"/>
          <p:cNvSpPr/>
          <p:nvPr/>
        </p:nvSpPr>
        <p:spPr bwMode="auto">
          <a:xfrm>
            <a:off x="4752360" y="2550600"/>
            <a:ext cx="59436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Forf. dato</a:t>
            </a:r>
            <a:endParaRPr lang="en-US" sz="1000" b="1" i="0" u="none" strike="noStrike" dirty="0" err="1">
              <a:solidFill>
                <a:srgbClr val="FFFFFF"/>
              </a:solidFill>
              <a:latin typeface="Calibri" pitchFamily="34" charset="0"/>
              <a:ea typeface="Calibri" pitchFamily="34" charset="0"/>
            </a:endParaRPr>
          </a:p>
        </p:txBody>
      </p:sp>
      <p:sp>
        <p:nvSpPr>
          <p:cNvPr id="82" name="Rektangel 81"/>
          <p:cNvSpPr/>
          <p:nvPr/>
        </p:nvSpPr>
        <p:spPr bwMode="auto">
          <a:xfrm>
            <a:off x="3384360" y="2550600"/>
            <a:ext cx="731520" cy="155160"/>
          </a:xfrm>
          <a:prstGeom prst="rect">
            <a:avLst/>
          </a:prstGeom>
          <a:noFill/>
        </p:spPr>
        <p:txBody>
          <a:bodyPr horzOverflow="overflow" wrap="square" lIns="0" tIns="0" rIns="0" bIns="0" rtlCol="0" anchor="ctr">
            <a:noAutofit/>
          </a:bodyPr>
          <a:lstStyle/>
          <a:p>
            <a:pPr algn="l" rtl="0">
              <a:lnSpc>
                <a:spcPct val="95000"/>
              </a:lnSpc>
            </a:pPr>
            <a:r>
              <a:rPr sz="1000" b="1" i="0" u="none" strike="noStrike" dirty="0">
                <a:solidFill>
                  <a:srgbClr val="FFFFFF"/>
                </a:solidFill>
                <a:latin typeface="Calibri" pitchFamily="34" charset="0"/>
                <a:ea typeface="Calibri" pitchFamily="34" charset="0"/>
                <a:cs typeface="Calibri" pitchFamily="34" charset="0"/>
              </a:rPr>
              <a:t>Ref. nr</a:t>
            </a:r>
            <a:endParaRPr lang="en-US" sz="1000" b="1" i="0" u="none" strike="noStrike" dirty="0" err="1">
              <a:solidFill>
                <a:srgbClr val="FFFFFF"/>
              </a:solidFill>
              <a:latin typeface="Calibri" pitchFamily="34" charset="0"/>
              <a:ea typeface="Calibri" pitchFamily="34" charset="0"/>
            </a:endParaRPr>
          </a:p>
        </p:txBody>
      </p:sp>
      <p:sp>
        <p:nvSpPr>
          <p:cNvPr id="83" name="Rektangel 82"/>
          <p:cNvSpPr/>
          <p:nvPr/>
        </p:nvSpPr>
        <p:spPr bwMode="auto">
          <a:xfrm>
            <a:off x="540000" y="2847960"/>
            <a:ext cx="9612000" cy="160200"/>
          </a:xfrm>
          <a:prstGeom prst="rect">
            <a:avLst/>
          </a:prstGeom>
          <a:noFill/>
        </p:spPr>
        <p:txBody>
          <a:bodyPr/>
          <a:lstStyle/>
          <a:p>
            <a:endParaRPr lang="nb-NO"/>
          </a:p>
        </p:txBody>
      </p:sp>
      <p:sp>
        <p:nvSpPr>
          <p:cNvPr id="84" name="Rektangel 83"/>
          <p:cNvSpPr/>
          <p:nvPr/>
        </p:nvSpPr>
        <p:spPr bwMode="auto">
          <a:xfrm>
            <a:off x="8316000" y="28479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4,897</a:t>
            </a:r>
            <a:endParaRPr lang="en-US" sz="900" b="0" i="0" u="none" strike="noStrike" dirty="0" err="1">
              <a:solidFill>
                <a:srgbClr val="000000"/>
              </a:solidFill>
              <a:latin typeface="Calibri" pitchFamily="34" charset="0"/>
              <a:ea typeface="Calibri" pitchFamily="34" charset="0"/>
            </a:endParaRPr>
          </a:p>
        </p:txBody>
      </p:sp>
      <p:sp>
        <p:nvSpPr>
          <p:cNvPr id="85" name="Rektangel 84"/>
          <p:cNvSpPr/>
          <p:nvPr/>
        </p:nvSpPr>
        <p:spPr bwMode="auto">
          <a:xfrm>
            <a:off x="5724000" y="28479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124 500 000</a:t>
            </a:r>
            <a:endParaRPr lang="en-US" sz="900" b="0" i="0" u="none" strike="noStrike" dirty="0" err="1">
              <a:solidFill>
                <a:srgbClr val="000000"/>
              </a:solidFill>
              <a:latin typeface="Calibri" pitchFamily="34" charset="0"/>
              <a:ea typeface="Calibri" pitchFamily="34" charset="0"/>
            </a:endParaRPr>
          </a:p>
        </p:txBody>
      </p:sp>
      <p:sp>
        <p:nvSpPr>
          <p:cNvPr id="86" name="Rektangel 85"/>
          <p:cNvSpPr/>
          <p:nvPr/>
        </p:nvSpPr>
        <p:spPr bwMode="auto">
          <a:xfrm>
            <a:off x="622440" y="28479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DNB - FRN 21/24</a:t>
            </a:r>
            <a:endParaRPr lang="en-US" sz="900" b="0" i="0" u="none" strike="noStrike" dirty="0" err="1">
              <a:solidFill>
                <a:srgbClr val="000000"/>
              </a:solidFill>
              <a:latin typeface="Calibri" pitchFamily="34" charset="0"/>
              <a:ea typeface="Calibri" pitchFamily="34" charset="0"/>
            </a:endParaRPr>
          </a:p>
        </p:txBody>
      </p:sp>
      <p:sp>
        <p:nvSpPr>
          <p:cNvPr id="87" name="Rektangel 86"/>
          <p:cNvSpPr/>
          <p:nvPr/>
        </p:nvSpPr>
        <p:spPr bwMode="auto">
          <a:xfrm>
            <a:off x="4752000" y="28479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16.09.2024</a:t>
            </a:r>
            <a:endParaRPr lang="en-US" sz="900" b="0" i="0" u="none" strike="noStrike" dirty="0" err="1">
              <a:solidFill>
                <a:srgbClr val="000000"/>
              </a:solidFill>
              <a:latin typeface="Calibri" pitchFamily="34" charset="0"/>
              <a:ea typeface="Calibri" pitchFamily="34" charset="0"/>
            </a:endParaRPr>
          </a:p>
        </p:txBody>
      </p:sp>
      <p:sp>
        <p:nvSpPr>
          <p:cNvPr id="88" name="Rektangel 87"/>
          <p:cNvSpPr/>
          <p:nvPr/>
        </p:nvSpPr>
        <p:spPr bwMode="auto">
          <a:xfrm>
            <a:off x="7308000" y="28479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11,22 %</a:t>
            </a:r>
            <a:endParaRPr lang="en-US" sz="900" b="0" i="0" u="none" strike="noStrike" dirty="0" err="1">
              <a:solidFill>
                <a:srgbClr val="000000"/>
              </a:solidFill>
              <a:latin typeface="Calibri" pitchFamily="34" charset="0"/>
              <a:ea typeface="Calibri" pitchFamily="34" charset="0"/>
            </a:endParaRPr>
          </a:p>
        </p:txBody>
      </p:sp>
      <p:sp>
        <p:nvSpPr>
          <p:cNvPr id="89" name="Rektangel 88"/>
          <p:cNvSpPr/>
          <p:nvPr/>
        </p:nvSpPr>
        <p:spPr bwMode="auto">
          <a:xfrm>
            <a:off x="9318240" y="28479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14.12.2023</a:t>
            </a:r>
            <a:endParaRPr lang="en-US" sz="900" b="0" i="0" u="none" strike="noStrike" dirty="0" err="1">
              <a:solidFill>
                <a:srgbClr val="000000"/>
              </a:solidFill>
              <a:latin typeface="Calibri" pitchFamily="34" charset="0"/>
              <a:ea typeface="Calibri" pitchFamily="34" charset="0"/>
            </a:endParaRPr>
          </a:p>
        </p:txBody>
      </p:sp>
      <p:sp>
        <p:nvSpPr>
          <p:cNvPr id="90" name="Rektangel 89"/>
          <p:cNvSpPr/>
          <p:nvPr/>
        </p:nvSpPr>
        <p:spPr bwMode="auto">
          <a:xfrm>
            <a:off x="3348000" y="28479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NO0011097347</a:t>
            </a:r>
            <a:endParaRPr lang="en-US" sz="900" b="0" i="0" u="none" strike="noStrike" dirty="0" err="1">
              <a:solidFill>
                <a:srgbClr val="000000"/>
              </a:solidFill>
              <a:latin typeface="Calibri" pitchFamily="34" charset="0"/>
              <a:ea typeface="Calibri" pitchFamily="34" charset="0"/>
            </a:endParaRPr>
          </a:p>
        </p:txBody>
      </p:sp>
      <p:sp>
        <p:nvSpPr>
          <p:cNvPr id="91" name="Rektangel 90"/>
          <p:cNvSpPr/>
          <p:nvPr/>
        </p:nvSpPr>
        <p:spPr bwMode="auto">
          <a:xfrm>
            <a:off x="540000" y="3008160"/>
            <a:ext cx="9612000" cy="160200"/>
          </a:xfrm>
          <a:prstGeom prst="rect">
            <a:avLst/>
          </a:prstGeom>
          <a:noFill/>
        </p:spPr>
        <p:txBody>
          <a:bodyPr/>
          <a:lstStyle/>
          <a:p>
            <a:endParaRPr lang="nb-NO"/>
          </a:p>
        </p:txBody>
      </p:sp>
      <p:sp>
        <p:nvSpPr>
          <p:cNvPr id="92" name="Rektangel 91"/>
          <p:cNvSpPr/>
          <p:nvPr/>
        </p:nvSpPr>
        <p:spPr bwMode="auto">
          <a:xfrm>
            <a:off x="8316000" y="30081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5,190</a:t>
            </a:r>
            <a:endParaRPr lang="en-US" sz="900" b="0" i="0" u="none" strike="noStrike" dirty="0" err="1">
              <a:solidFill>
                <a:srgbClr val="000000"/>
              </a:solidFill>
              <a:latin typeface="Calibri" pitchFamily="34" charset="0"/>
              <a:ea typeface="Calibri" pitchFamily="34" charset="0"/>
            </a:endParaRPr>
          </a:p>
        </p:txBody>
      </p:sp>
      <p:sp>
        <p:nvSpPr>
          <p:cNvPr id="93" name="Rektangel 92"/>
          <p:cNvSpPr/>
          <p:nvPr/>
        </p:nvSpPr>
        <p:spPr bwMode="auto">
          <a:xfrm>
            <a:off x="5724000" y="30081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121 000 000</a:t>
            </a:r>
            <a:endParaRPr lang="en-US" sz="900" b="0" i="0" u="none" strike="noStrike" dirty="0" err="1">
              <a:solidFill>
                <a:srgbClr val="000000"/>
              </a:solidFill>
              <a:latin typeface="Calibri" pitchFamily="34" charset="0"/>
              <a:ea typeface="Calibri" pitchFamily="34" charset="0"/>
            </a:endParaRPr>
          </a:p>
        </p:txBody>
      </p:sp>
      <p:sp>
        <p:nvSpPr>
          <p:cNvPr id="94" name="Rektangel 93"/>
          <p:cNvSpPr/>
          <p:nvPr/>
        </p:nvSpPr>
        <p:spPr bwMode="auto">
          <a:xfrm>
            <a:off x="622440" y="30081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DNB - FRN 22/25</a:t>
            </a:r>
            <a:endParaRPr lang="en-US" sz="900" b="0" i="0" u="none" strike="noStrike" dirty="0" err="1">
              <a:solidFill>
                <a:srgbClr val="000000"/>
              </a:solidFill>
              <a:latin typeface="Calibri" pitchFamily="34" charset="0"/>
              <a:ea typeface="Calibri" pitchFamily="34" charset="0"/>
            </a:endParaRPr>
          </a:p>
        </p:txBody>
      </p:sp>
      <p:sp>
        <p:nvSpPr>
          <p:cNvPr id="95" name="Rektangel 94"/>
          <p:cNvSpPr/>
          <p:nvPr/>
        </p:nvSpPr>
        <p:spPr bwMode="auto">
          <a:xfrm>
            <a:off x="4752000" y="30081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14.03.2025</a:t>
            </a:r>
            <a:endParaRPr lang="en-US" sz="900" b="0" i="0" u="none" strike="noStrike" dirty="0" err="1">
              <a:solidFill>
                <a:srgbClr val="000000"/>
              </a:solidFill>
              <a:latin typeface="Calibri" pitchFamily="34" charset="0"/>
              <a:ea typeface="Calibri" pitchFamily="34" charset="0"/>
            </a:endParaRPr>
          </a:p>
        </p:txBody>
      </p:sp>
      <p:sp>
        <p:nvSpPr>
          <p:cNvPr id="96" name="Rektangel 95"/>
          <p:cNvSpPr/>
          <p:nvPr/>
        </p:nvSpPr>
        <p:spPr bwMode="auto">
          <a:xfrm>
            <a:off x="7308000" y="30081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10,90 %</a:t>
            </a:r>
            <a:endParaRPr lang="en-US" sz="900" b="0" i="0" u="none" strike="noStrike" dirty="0" err="1">
              <a:solidFill>
                <a:srgbClr val="000000"/>
              </a:solidFill>
              <a:latin typeface="Calibri" pitchFamily="34" charset="0"/>
              <a:ea typeface="Calibri" pitchFamily="34" charset="0"/>
            </a:endParaRPr>
          </a:p>
        </p:txBody>
      </p:sp>
      <p:sp>
        <p:nvSpPr>
          <p:cNvPr id="97" name="Rektangel 96"/>
          <p:cNvSpPr/>
          <p:nvPr/>
        </p:nvSpPr>
        <p:spPr bwMode="auto">
          <a:xfrm>
            <a:off x="9318240" y="30081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14.12.2023</a:t>
            </a:r>
            <a:endParaRPr lang="en-US" sz="900" b="0" i="0" u="none" strike="noStrike" dirty="0" err="1">
              <a:solidFill>
                <a:srgbClr val="000000"/>
              </a:solidFill>
              <a:latin typeface="Calibri" pitchFamily="34" charset="0"/>
              <a:ea typeface="Calibri" pitchFamily="34" charset="0"/>
            </a:endParaRPr>
          </a:p>
        </p:txBody>
      </p:sp>
      <p:sp>
        <p:nvSpPr>
          <p:cNvPr id="98" name="Rektangel 97"/>
          <p:cNvSpPr/>
          <p:nvPr/>
        </p:nvSpPr>
        <p:spPr bwMode="auto">
          <a:xfrm>
            <a:off x="3348000" y="30081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NO0012472515</a:t>
            </a:r>
            <a:endParaRPr lang="en-US" sz="900" b="0" i="0" u="none" strike="noStrike" dirty="0" err="1">
              <a:solidFill>
                <a:srgbClr val="000000"/>
              </a:solidFill>
              <a:latin typeface="Calibri" pitchFamily="34" charset="0"/>
              <a:ea typeface="Calibri" pitchFamily="34" charset="0"/>
            </a:endParaRPr>
          </a:p>
        </p:txBody>
      </p:sp>
      <p:sp>
        <p:nvSpPr>
          <p:cNvPr id="99" name="Rektangel 98"/>
          <p:cNvSpPr/>
          <p:nvPr/>
        </p:nvSpPr>
        <p:spPr bwMode="auto">
          <a:xfrm>
            <a:off x="540000" y="3168360"/>
            <a:ext cx="9612000" cy="160200"/>
          </a:xfrm>
          <a:prstGeom prst="rect">
            <a:avLst/>
          </a:prstGeom>
          <a:noFill/>
        </p:spPr>
        <p:txBody>
          <a:bodyPr/>
          <a:lstStyle/>
          <a:p>
            <a:endParaRPr lang="nb-NO"/>
          </a:p>
        </p:txBody>
      </p:sp>
      <p:sp>
        <p:nvSpPr>
          <p:cNvPr id="100" name="Rektangel 99"/>
          <p:cNvSpPr/>
          <p:nvPr/>
        </p:nvSpPr>
        <p:spPr bwMode="auto">
          <a:xfrm>
            <a:off x="8316000" y="31683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4,983</a:t>
            </a:r>
            <a:endParaRPr lang="en-US" sz="900" b="0" i="0" u="none" strike="noStrike" dirty="0" err="1">
              <a:solidFill>
                <a:srgbClr val="000000"/>
              </a:solidFill>
              <a:latin typeface="Calibri" pitchFamily="34" charset="0"/>
              <a:ea typeface="Calibri" pitchFamily="34" charset="0"/>
            </a:endParaRPr>
          </a:p>
        </p:txBody>
      </p:sp>
      <p:sp>
        <p:nvSpPr>
          <p:cNvPr id="101" name="Rektangel 100"/>
          <p:cNvSpPr/>
          <p:nvPr/>
        </p:nvSpPr>
        <p:spPr bwMode="auto">
          <a:xfrm>
            <a:off x="5724000" y="31683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160 000 000</a:t>
            </a:r>
            <a:endParaRPr lang="en-US" sz="900" b="0" i="0" u="none" strike="noStrike" dirty="0" err="1">
              <a:solidFill>
                <a:srgbClr val="000000"/>
              </a:solidFill>
              <a:latin typeface="Calibri" pitchFamily="34" charset="0"/>
              <a:ea typeface="Calibri" pitchFamily="34" charset="0"/>
            </a:endParaRPr>
          </a:p>
        </p:txBody>
      </p:sp>
      <p:sp>
        <p:nvSpPr>
          <p:cNvPr id="102" name="Rektangel 101"/>
          <p:cNvSpPr/>
          <p:nvPr/>
        </p:nvSpPr>
        <p:spPr bwMode="auto">
          <a:xfrm>
            <a:off x="622440" y="31683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SEB - FRN 22/25</a:t>
            </a:r>
            <a:endParaRPr lang="en-US" sz="900" b="0" i="0" u="none" strike="noStrike" dirty="0" err="1">
              <a:solidFill>
                <a:srgbClr val="000000"/>
              </a:solidFill>
              <a:latin typeface="Calibri" pitchFamily="34" charset="0"/>
              <a:ea typeface="Calibri" pitchFamily="34" charset="0"/>
            </a:endParaRPr>
          </a:p>
        </p:txBody>
      </p:sp>
      <p:sp>
        <p:nvSpPr>
          <p:cNvPr id="103" name="Rektangel 102"/>
          <p:cNvSpPr/>
          <p:nvPr/>
        </p:nvSpPr>
        <p:spPr bwMode="auto">
          <a:xfrm>
            <a:off x="4752000" y="31683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20.08.2025</a:t>
            </a:r>
            <a:endParaRPr lang="en-US" sz="900" b="0" i="0" u="none" strike="noStrike" dirty="0" err="1">
              <a:solidFill>
                <a:srgbClr val="000000"/>
              </a:solidFill>
              <a:latin typeface="Calibri" pitchFamily="34" charset="0"/>
              <a:ea typeface="Calibri" pitchFamily="34" charset="0"/>
            </a:endParaRPr>
          </a:p>
        </p:txBody>
      </p:sp>
      <p:sp>
        <p:nvSpPr>
          <p:cNvPr id="104" name="Rektangel 103"/>
          <p:cNvSpPr/>
          <p:nvPr/>
        </p:nvSpPr>
        <p:spPr bwMode="auto">
          <a:xfrm>
            <a:off x="7308000" y="31683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14,42 %</a:t>
            </a:r>
            <a:endParaRPr lang="en-US" sz="900" b="0" i="0" u="none" strike="noStrike" dirty="0" err="1">
              <a:solidFill>
                <a:srgbClr val="000000"/>
              </a:solidFill>
              <a:latin typeface="Calibri" pitchFamily="34" charset="0"/>
              <a:ea typeface="Calibri" pitchFamily="34" charset="0"/>
            </a:endParaRPr>
          </a:p>
        </p:txBody>
      </p:sp>
      <p:sp>
        <p:nvSpPr>
          <p:cNvPr id="105" name="Rektangel 104"/>
          <p:cNvSpPr/>
          <p:nvPr/>
        </p:nvSpPr>
        <p:spPr bwMode="auto">
          <a:xfrm>
            <a:off x="9318240" y="3168360"/>
            <a:ext cx="764640" cy="160200"/>
          </a:xfrm>
          <a:prstGeom prst="rect">
            <a:avLst/>
          </a:prstGeom>
          <a:noFill/>
        </p:spPr>
        <p:txBody>
          <a:bodyPr horzOverflow="overflow" wrap="square" lIns="0" tIns="0" rIns="0"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20.11.2023</a:t>
            </a:r>
            <a:endParaRPr lang="en-US" sz="900" b="0" i="0" u="none" strike="noStrike" dirty="0" err="1">
              <a:solidFill>
                <a:srgbClr val="000000"/>
              </a:solidFill>
              <a:latin typeface="Calibri" pitchFamily="34" charset="0"/>
              <a:ea typeface="Calibri" pitchFamily="34" charset="0"/>
            </a:endParaRPr>
          </a:p>
        </p:txBody>
      </p:sp>
      <p:sp>
        <p:nvSpPr>
          <p:cNvPr id="106" name="Rektangel 105"/>
          <p:cNvSpPr/>
          <p:nvPr/>
        </p:nvSpPr>
        <p:spPr bwMode="auto">
          <a:xfrm>
            <a:off x="3348000" y="31683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NO0012517582</a:t>
            </a:r>
            <a:endParaRPr lang="en-US" sz="900" b="0" i="0" u="none" strike="noStrike" dirty="0" err="1">
              <a:solidFill>
                <a:srgbClr val="000000"/>
              </a:solidFill>
              <a:latin typeface="Calibri" pitchFamily="34" charset="0"/>
              <a:ea typeface="Calibri" pitchFamily="34" charset="0"/>
            </a:endParaRPr>
          </a:p>
        </p:txBody>
      </p:sp>
      <p:sp>
        <p:nvSpPr>
          <p:cNvPr id="107" name="Rektangel 106"/>
          <p:cNvSpPr/>
          <p:nvPr/>
        </p:nvSpPr>
        <p:spPr bwMode="auto">
          <a:xfrm>
            <a:off x="540000" y="3328560"/>
            <a:ext cx="9612000" cy="160200"/>
          </a:xfrm>
          <a:prstGeom prst="rect">
            <a:avLst/>
          </a:prstGeom>
          <a:noFill/>
        </p:spPr>
        <p:txBody>
          <a:bodyPr/>
          <a:lstStyle/>
          <a:p>
            <a:endParaRPr lang="nb-NO"/>
          </a:p>
        </p:txBody>
      </p:sp>
      <p:sp>
        <p:nvSpPr>
          <p:cNvPr id="108" name="Rektangel 107"/>
          <p:cNvSpPr/>
          <p:nvPr/>
        </p:nvSpPr>
        <p:spPr bwMode="auto">
          <a:xfrm>
            <a:off x="8316000" y="3328560"/>
            <a:ext cx="612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4,890</a:t>
            </a:r>
            <a:endParaRPr lang="en-US" sz="900" b="0" i="0" u="none" strike="noStrike" dirty="0" err="1">
              <a:solidFill>
                <a:srgbClr val="000000"/>
              </a:solidFill>
              <a:latin typeface="Calibri" pitchFamily="34" charset="0"/>
              <a:ea typeface="Calibri" pitchFamily="34" charset="0"/>
            </a:endParaRPr>
          </a:p>
        </p:txBody>
      </p:sp>
      <p:sp>
        <p:nvSpPr>
          <p:cNvPr id="109" name="Rektangel 108"/>
          <p:cNvSpPr/>
          <p:nvPr/>
        </p:nvSpPr>
        <p:spPr bwMode="auto">
          <a:xfrm>
            <a:off x="5724000" y="3328560"/>
            <a:ext cx="1044000"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100 000 000</a:t>
            </a:r>
            <a:endParaRPr lang="en-US" sz="900" b="0" i="0" u="none" strike="noStrike" dirty="0" err="1">
              <a:solidFill>
                <a:srgbClr val="000000"/>
              </a:solidFill>
              <a:latin typeface="Calibri" pitchFamily="34" charset="0"/>
              <a:ea typeface="Calibri" pitchFamily="34" charset="0"/>
            </a:endParaRPr>
          </a:p>
        </p:txBody>
      </p:sp>
      <p:sp>
        <p:nvSpPr>
          <p:cNvPr id="110" name="Rektangel 109"/>
          <p:cNvSpPr/>
          <p:nvPr/>
        </p:nvSpPr>
        <p:spPr bwMode="auto">
          <a:xfrm>
            <a:off x="622440" y="3328560"/>
            <a:ext cx="2617560" cy="15984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Farsund - SB1M - Fast - 18.09.28</a:t>
            </a:r>
            <a:endParaRPr lang="en-US" sz="900" b="0" i="0" u="none" strike="noStrike" dirty="0" err="1">
              <a:solidFill>
                <a:srgbClr val="000000"/>
              </a:solidFill>
              <a:latin typeface="Calibri" pitchFamily="34" charset="0"/>
              <a:ea typeface="Calibri" pitchFamily="34" charset="0"/>
            </a:endParaRPr>
          </a:p>
        </p:txBody>
      </p:sp>
      <p:sp>
        <p:nvSpPr>
          <p:cNvPr id="111" name="Rektangel 110"/>
          <p:cNvSpPr/>
          <p:nvPr/>
        </p:nvSpPr>
        <p:spPr bwMode="auto">
          <a:xfrm>
            <a:off x="4752000" y="3328560"/>
            <a:ext cx="59436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18.09.2028</a:t>
            </a:r>
            <a:endParaRPr lang="en-US" sz="900" b="0" i="0" u="none" strike="noStrike" dirty="0" err="1">
              <a:solidFill>
                <a:srgbClr val="000000"/>
              </a:solidFill>
              <a:latin typeface="Calibri" pitchFamily="34" charset="0"/>
              <a:ea typeface="Calibri" pitchFamily="34" charset="0"/>
            </a:endParaRPr>
          </a:p>
        </p:txBody>
      </p:sp>
      <p:sp>
        <p:nvSpPr>
          <p:cNvPr id="112" name="Rektangel 111"/>
          <p:cNvSpPr/>
          <p:nvPr/>
        </p:nvSpPr>
        <p:spPr bwMode="auto">
          <a:xfrm>
            <a:off x="7308000" y="3328560"/>
            <a:ext cx="619559" cy="159840"/>
          </a:xfrm>
          <a:prstGeom prst="rect">
            <a:avLst/>
          </a:prstGeom>
          <a:noFill/>
        </p:spPr>
        <p:txBody>
          <a:bodyPr horzOverflow="overflow" wrap="square" lIns="0" tIns="0" rIns="38159" bIns="0" rtlCol="0" anchor="t">
            <a:noAutofit/>
          </a:bodyPr>
          <a:lstStyle/>
          <a:p>
            <a:pPr algn="r" rtl="0">
              <a:lnSpc>
                <a:spcPct val="95000"/>
              </a:lnSpc>
            </a:pPr>
            <a:r>
              <a:rPr sz="900" b="0" i="0" u="none" strike="noStrike" dirty="0">
                <a:solidFill>
                  <a:srgbClr val="000000"/>
                </a:solidFill>
                <a:latin typeface="Calibri" pitchFamily="34" charset="0"/>
                <a:ea typeface="Calibri" pitchFamily="34" charset="0"/>
                <a:cs typeface="Calibri" pitchFamily="34" charset="0"/>
              </a:rPr>
              <a:t>9,01 %</a:t>
            </a:r>
            <a:endParaRPr lang="en-US" sz="900" b="0" i="0" u="none" strike="noStrike" dirty="0" err="1">
              <a:solidFill>
                <a:srgbClr val="000000"/>
              </a:solidFill>
              <a:latin typeface="Calibri" pitchFamily="34" charset="0"/>
              <a:ea typeface="Calibri" pitchFamily="34" charset="0"/>
            </a:endParaRPr>
          </a:p>
        </p:txBody>
      </p:sp>
      <p:sp>
        <p:nvSpPr>
          <p:cNvPr id="113" name="Rektangel 112"/>
          <p:cNvSpPr/>
          <p:nvPr/>
        </p:nvSpPr>
        <p:spPr bwMode="auto">
          <a:xfrm>
            <a:off x="9318240" y="3328560"/>
            <a:ext cx="764640" cy="160200"/>
          </a:xfrm>
          <a:prstGeom prst="rect">
            <a:avLst/>
          </a:prstGeom>
          <a:noFill/>
        </p:spPr>
        <p:txBody>
          <a:bodyPr horzOverflow="overflow" wrap="square" lIns="0" tIns="0" rIns="0" bIns="0" rtlCol="0" anchor="t">
            <a:noAutofit/>
          </a:bodyPr>
          <a:lstStyle/>
          <a:p>
            <a:pPr algn="r" rtl="0">
              <a:lnSpc>
                <a:spcPct val="95000"/>
              </a:lnSpc>
            </a:pPr>
            <a:endParaRPr lang="en-US" sz="900" b="0" i="0" u="none" strike="noStrike" dirty="0" err="1">
              <a:solidFill>
                <a:srgbClr val="000000"/>
              </a:solidFill>
              <a:latin typeface="Calibri" pitchFamily="34" charset="0"/>
              <a:ea typeface="Calibri" pitchFamily="34" charset="0"/>
            </a:endParaRPr>
          </a:p>
        </p:txBody>
      </p:sp>
      <p:sp>
        <p:nvSpPr>
          <p:cNvPr id="114" name="Rektangel 113"/>
          <p:cNvSpPr/>
          <p:nvPr/>
        </p:nvSpPr>
        <p:spPr bwMode="auto">
          <a:xfrm>
            <a:off x="3348000" y="3328560"/>
            <a:ext cx="1270080" cy="160200"/>
          </a:xfrm>
          <a:prstGeom prst="rect">
            <a:avLst/>
          </a:prstGeom>
          <a:noFill/>
        </p:spPr>
        <p:txBody>
          <a:bodyPr horzOverflow="overflow" wrap="square" lIns="0" tIns="0" rIns="0" bIns="0" rtlCol="0" anchor="t">
            <a:noAutofit/>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NO0013019877</a:t>
            </a:r>
            <a:endParaRPr lang="en-US" sz="900" b="0" i="0" u="none" strike="noStrike" dirty="0" err="1">
              <a:solidFill>
                <a:srgbClr val="000000"/>
              </a:solidFill>
              <a:latin typeface="Calibri" pitchFamily="34" charset="0"/>
              <a:ea typeface="Calibri" pitchFamily="34" charset="0"/>
            </a:endParaRPr>
          </a:p>
        </p:txBody>
      </p:sp>
      <p:graphicFrame>
        <p:nvGraphicFramePr>
          <p:cNvPr id="115" name="Tabell 114"/>
          <p:cNvGraphicFramePr>
            <a:graphicFrameLocks noGrp="1"/>
          </p:cNvGraphicFramePr>
          <p:nvPr/>
        </p:nvGraphicFramePr>
        <p:xfrm>
          <a:off x="540000" y="3488760"/>
          <a:ext cx="9612000" cy="307440"/>
        </p:xfrm>
        <a:graphic>
          <a:graphicData uri="http://schemas.openxmlformats.org/drawingml/2006/table">
            <a:tbl>
              <a:tblPr/>
              <a:tblGrid>
                <a:gridCol w="9612000">
                  <a:extLst>
                    <a:ext uri="{9D8B030D-6E8A-4147-A177-3AD203B41FA5}">
                      <a16:colId xmlns:a16="http://schemas.microsoft.com/office/drawing/2014/main" val="20000"/>
                    </a:ext>
                  </a:extLst>
                </a:gridCol>
              </a:tblGrid>
              <a:tr h="307440">
                <a:tc>
                  <a:txBody>
                    <a:bodyPr/>
                    <a:lstStyle/>
                    <a:p>
                      <a:pPr rtl="0"/>
                      <a:endParaRPr lang="en-US" sz="900" dirty="0"/>
                    </a:p>
                  </a:txBody>
                  <a:tcPr marL="20000" marR="20000" marT="0" marB="0">
                    <a:lnL/>
                    <a:lnR/>
                    <a:lnT w="12700" cmpd="sng">
                      <a:solidFill>
                        <a:srgbClr val="538ED5"/>
                      </a:solidFill>
                      <a:prstDash val="solid"/>
                    </a:lnT>
                    <a:lnB/>
                    <a:solidFill>
                      <a:srgbClr val="FFFFFF"/>
                    </a:solidFill>
                  </a:tcPr>
                </a:tc>
                <a:extLst>
                  <a:ext uri="{0D108BD9-81ED-4DB2-BD59-A6C34878D82A}">
                    <a16:rowId xmlns:a16="http://schemas.microsoft.com/office/drawing/2014/main" val="10000"/>
                  </a:ext>
                </a:extLst>
              </a:tr>
            </a:tbl>
          </a:graphicData>
        </a:graphic>
      </p:graphicFrame>
      <p:sp>
        <p:nvSpPr>
          <p:cNvPr id="116" name="Rektangel 115"/>
          <p:cNvSpPr/>
          <p:nvPr/>
        </p:nvSpPr>
        <p:spPr bwMode="auto">
          <a:xfrm>
            <a:off x="5652000" y="358056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505 500 000</a:t>
            </a:r>
            <a:endParaRPr lang="en-US" sz="900" b="0" i="0" u="none" strike="noStrike" dirty="0" err="1">
              <a:solidFill>
                <a:srgbClr val="FFFFFF"/>
              </a:solidFill>
              <a:latin typeface="Calibri" pitchFamily="34" charset="0"/>
              <a:ea typeface="Calibri" pitchFamily="34" charset="0"/>
            </a:endParaRPr>
          </a:p>
        </p:txBody>
      </p:sp>
      <p:sp>
        <p:nvSpPr>
          <p:cNvPr id="117" name="Rektangel 116"/>
          <p:cNvSpPr/>
          <p:nvPr/>
        </p:nvSpPr>
        <p:spPr bwMode="auto">
          <a:xfrm>
            <a:off x="7308000" y="358056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45,56 %</a:t>
            </a:r>
            <a:endParaRPr lang="en-US" sz="900" b="0" i="0" u="none" strike="noStrike" dirty="0" err="1">
              <a:solidFill>
                <a:srgbClr val="FFFFFF"/>
              </a:solidFill>
              <a:latin typeface="Calibri" pitchFamily="34" charset="0"/>
              <a:ea typeface="Calibri" pitchFamily="34" charset="0"/>
            </a:endParaRPr>
          </a:p>
        </p:txBody>
      </p:sp>
      <p:sp>
        <p:nvSpPr>
          <p:cNvPr id="118" name="Rektangel 117"/>
          <p:cNvSpPr/>
          <p:nvPr/>
        </p:nvSpPr>
        <p:spPr bwMode="auto">
          <a:xfrm>
            <a:off x="8388000" y="3580560"/>
            <a:ext cx="54000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4,993</a:t>
            </a:r>
            <a:endParaRPr lang="en-US" sz="900" b="0" i="0" u="none" strike="noStrike" dirty="0" err="1">
              <a:solidFill>
                <a:srgbClr val="FFFFFF"/>
              </a:solidFill>
              <a:latin typeface="Calibri" pitchFamily="34" charset="0"/>
              <a:ea typeface="Calibri" pitchFamily="34" charset="0"/>
            </a:endParaRPr>
          </a:p>
        </p:txBody>
      </p:sp>
      <p:sp>
        <p:nvSpPr>
          <p:cNvPr id="119" name="Rektangel 118"/>
          <p:cNvSpPr/>
          <p:nvPr/>
        </p:nvSpPr>
        <p:spPr bwMode="auto">
          <a:xfrm>
            <a:off x="540000" y="3796200"/>
            <a:ext cx="9612000" cy="365760"/>
          </a:xfrm>
          <a:prstGeom prst="rect">
            <a:avLst/>
          </a:prstGeom>
          <a:noFill/>
        </p:spPr>
        <p:txBody>
          <a:bodyPr/>
          <a:lstStyle/>
          <a:p>
            <a:endParaRPr lang="nb-NO"/>
          </a:p>
        </p:txBody>
      </p:sp>
      <p:sp>
        <p:nvSpPr>
          <p:cNvPr id="120" name="Rektangel 119"/>
          <p:cNvSpPr/>
          <p:nvPr/>
        </p:nvSpPr>
        <p:spPr bwMode="auto">
          <a:xfrm>
            <a:off x="5652000" y="3881520"/>
            <a:ext cx="1126080"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1 109 602 895</a:t>
            </a:r>
            <a:endParaRPr lang="en-US" sz="900" b="0" i="0" u="none" strike="noStrike" dirty="0" err="1">
              <a:solidFill>
                <a:srgbClr val="FFFFFF"/>
              </a:solidFill>
              <a:latin typeface="Calibri" pitchFamily="34" charset="0"/>
              <a:ea typeface="Calibri" pitchFamily="34" charset="0"/>
            </a:endParaRPr>
          </a:p>
        </p:txBody>
      </p:sp>
      <p:sp>
        <p:nvSpPr>
          <p:cNvPr id="121" name="Rektangel 120"/>
          <p:cNvSpPr/>
          <p:nvPr/>
        </p:nvSpPr>
        <p:spPr bwMode="auto">
          <a:xfrm>
            <a:off x="5292000" y="3881520"/>
            <a:ext cx="304920" cy="177840"/>
          </a:xfrm>
          <a:prstGeom prst="rect">
            <a:avLst/>
          </a:prstGeom>
          <a:noFill/>
        </p:spPr>
        <p:txBody>
          <a:bodyPr horzOverflow="overflow" wrap="square" lIns="0" tIns="0" rIns="0" bIns="0" rtlCol="0" anchor="ctr">
            <a:noAutofit/>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Total:</a:t>
            </a:r>
            <a:endParaRPr lang="en-US" sz="900" b="1" i="0" u="none" strike="noStrike" dirty="0" err="1">
              <a:solidFill>
                <a:srgbClr val="000000"/>
              </a:solidFill>
              <a:latin typeface="Calibri" pitchFamily="34" charset="0"/>
              <a:ea typeface="Calibri" pitchFamily="34" charset="0"/>
            </a:endParaRPr>
          </a:p>
        </p:txBody>
      </p:sp>
      <p:sp>
        <p:nvSpPr>
          <p:cNvPr id="122" name="Rektangel 121"/>
          <p:cNvSpPr/>
          <p:nvPr/>
        </p:nvSpPr>
        <p:spPr bwMode="auto">
          <a:xfrm>
            <a:off x="7308000" y="3874680"/>
            <a:ext cx="619559" cy="164520"/>
          </a:xfrm>
          <a:prstGeom prst="rect">
            <a:avLst/>
          </a:prstGeom>
          <a:solidFill>
            <a:srgbClr val="538ED5"/>
          </a:solidFill>
        </p:spPr>
        <p:txBody>
          <a:bodyPr horzOverflow="overflow" wrap="square" lIns="0" tIns="0" rIns="38159"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100,00 %</a:t>
            </a:r>
            <a:endParaRPr lang="en-US" sz="900" b="0" i="0" u="none" strike="noStrike" dirty="0" err="1">
              <a:solidFill>
                <a:srgbClr val="FFFFFF"/>
              </a:solidFill>
              <a:latin typeface="Calibri" pitchFamily="34" charset="0"/>
              <a:ea typeface="Calibri" pitchFamily="34" charset="0"/>
            </a:endParaRPr>
          </a:p>
        </p:txBody>
      </p:sp>
      <p:sp>
        <p:nvSpPr>
          <p:cNvPr id="123" name="Rektangel 122"/>
          <p:cNvSpPr/>
          <p:nvPr/>
        </p:nvSpPr>
        <p:spPr bwMode="auto">
          <a:xfrm>
            <a:off x="8388000" y="3878640"/>
            <a:ext cx="547560" cy="164520"/>
          </a:xfrm>
          <a:prstGeom prst="rect">
            <a:avLst/>
          </a:prstGeom>
          <a:solidFill>
            <a:srgbClr val="538ED5"/>
          </a:solidFill>
        </p:spPr>
        <p:txBody>
          <a:bodyPr horzOverflow="overflow" wrap="square" lIns="0" tIns="0" rIns="38160" bIns="0" rtlCol="0" anchor="ctr">
            <a:noAutofit/>
          </a:bodyPr>
          <a:lstStyle/>
          <a:p>
            <a:pPr algn="r" rtl="0">
              <a:lnSpc>
                <a:spcPct val="95000"/>
              </a:lnSpc>
            </a:pPr>
            <a:r>
              <a:rPr sz="900" b="0" i="0" u="none" strike="noStrike" dirty="0">
                <a:solidFill>
                  <a:srgbClr val="FFFFFF"/>
                </a:solidFill>
                <a:latin typeface="Calibri" pitchFamily="34" charset="0"/>
                <a:ea typeface="Calibri" pitchFamily="34" charset="0"/>
                <a:cs typeface="Calibri" pitchFamily="34" charset="0"/>
              </a:rPr>
              <a:t>4,004</a:t>
            </a:r>
            <a:endParaRPr lang="en-US" sz="900" b="0" i="0" u="none" strike="noStrike" dirty="0" err="1">
              <a:solidFill>
                <a:srgbClr val="FFFFFF"/>
              </a:solidFill>
              <a:latin typeface="Calibri" pitchFamily="34" charset="0"/>
              <a:ea typeface="Calibri" pitchFamily="34" charset="0"/>
            </a:endParaRPr>
          </a:p>
        </p:txBody>
      </p:sp>
      <p:sp>
        <p:nvSpPr>
          <p:cNvPr id="124" name="Rektangel 123"/>
          <p:cNvSpPr/>
          <p:nvPr/>
        </p:nvSpPr>
        <p:spPr bwMode="auto">
          <a:xfrm>
            <a:off x="540000" y="6718320"/>
            <a:ext cx="9612000" cy="301680"/>
          </a:xfrm>
          <a:prstGeom prst="rect">
            <a:avLst/>
          </a:prstGeom>
          <a:solidFill>
            <a:srgbClr val="EDEEEF"/>
          </a:solidFill>
        </p:spPr>
        <p:txBody>
          <a:bodyPr/>
          <a:lstStyle/>
          <a:p>
            <a:endParaRPr lang="nb-NO"/>
          </a:p>
        </p:txBody>
      </p:sp>
      <p:sp>
        <p:nvSpPr>
          <p:cNvPr id="125" name="Rektangel 124"/>
          <p:cNvSpPr/>
          <p:nvPr/>
        </p:nvSpPr>
        <p:spPr bwMode="auto">
          <a:xfrm>
            <a:off x="622440" y="673668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23</a:t>
            </a:r>
            <a:endParaRPr lang="en-US" sz="800" b="0" i="0" u="none" strike="noStrike" dirty="0" err="1">
              <a:solidFill>
                <a:srgbClr val="000000"/>
              </a:solidFill>
              <a:latin typeface="Calibri" pitchFamily="34" charset="0"/>
              <a:ea typeface="Calibri" pitchFamily="34" charset="0"/>
            </a:endParaRPr>
          </a:p>
        </p:txBody>
      </p:sp>
      <p:sp>
        <p:nvSpPr>
          <p:cNvPr id="126" name="Rektangel 125"/>
          <p:cNvSpPr/>
          <p:nvPr/>
        </p:nvSpPr>
        <p:spPr bwMode="auto">
          <a:xfrm>
            <a:off x="1298880" y="6736680"/>
            <a:ext cx="6801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27" name="Rektangel 126"/>
          <p:cNvSpPr/>
          <p:nvPr/>
        </p:nvSpPr>
        <p:spPr bwMode="auto">
          <a:xfrm>
            <a:off x="9162720" y="673668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7960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796000"/>
          </a:xfrm>
          <a:prstGeom prst="rect">
            <a:avLst/>
          </a:prstGeom>
          <a:noFill/>
        </p:spPr>
        <p:txBody>
          <a:bodyPr/>
          <a:lstStyle/>
          <a:p>
            <a:endParaRPr lang="nb-NO"/>
          </a:p>
        </p:txBody>
      </p:sp>
      <p:sp>
        <p:nvSpPr>
          <p:cNvPr id="5" name="Rektangel 4"/>
          <p:cNvSpPr/>
          <p:nvPr/>
        </p:nvSpPr>
        <p:spPr bwMode="auto">
          <a:xfrm>
            <a:off x="540000" y="540000"/>
            <a:ext cx="9612000" cy="7315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31520"/>
        </p:xfrm>
        <a:graphic>
          <a:graphicData uri="http://schemas.openxmlformats.org/drawingml/2006/table">
            <a:tbl>
              <a:tblPr/>
              <a:tblGrid>
                <a:gridCol w="9612000">
                  <a:extLst>
                    <a:ext uri="{9D8B030D-6E8A-4147-A177-3AD203B41FA5}">
                      <a16:colId xmlns:a16="http://schemas.microsoft.com/office/drawing/2014/main" val="20000"/>
                    </a:ext>
                  </a:extLst>
                </a:gridCol>
              </a:tblGrid>
              <a:tr h="73152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Oppsummering og nøkkeltall – del I</a:t>
                      </a:r>
                      <a:endParaRPr lang="en-US" sz="1800" b="1" i="0" u="none" strike="noStrike" dirty="0" err="1">
                        <a:solidFill>
                          <a:srgbClr val="000000"/>
                        </a:solidFill>
                        <a:latin typeface="Calibri" pitchFamily="34" charset="0"/>
                        <a:ea typeface="Calibri" pitchFamily="34" charset="0"/>
                      </a:endParaRPr>
                    </a:p>
                  </a:txBody>
                  <a:tcPr marL="25560" marR="2556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1520"/>
            <a:ext cx="9612000" cy="5064479"/>
          </a:xfrm>
          <a:prstGeom prst="rect">
            <a:avLst/>
          </a:prstGeom>
          <a:noFill/>
        </p:spPr>
        <p:txBody>
          <a:bodyPr/>
          <a:lstStyle/>
          <a:p>
            <a:endParaRPr lang="nb-NO"/>
          </a:p>
        </p:txBody>
      </p:sp>
      <p:graphicFrame>
        <p:nvGraphicFramePr>
          <p:cNvPr id="8" name="Tabell 7"/>
          <p:cNvGraphicFramePr>
            <a:graphicFrameLocks noGrp="1"/>
          </p:cNvGraphicFramePr>
          <p:nvPr/>
        </p:nvGraphicFramePr>
        <p:xfrm>
          <a:off x="722880" y="1417680"/>
          <a:ext cx="9244440" cy="4678920"/>
        </p:xfrm>
        <a:graphic>
          <a:graphicData uri="http://schemas.openxmlformats.org/drawingml/2006/table">
            <a:tbl>
              <a:tblPr/>
              <a:tblGrid>
                <a:gridCol w="1828800">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gridCol w="2203560">
                  <a:extLst>
                    <a:ext uri="{9D8B030D-6E8A-4147-A177-3AD203B41FA5}">
                      <a16:colId xmlns:a16="http://schemas.microsoft.com/office/drawing/2014/main" val="20004"/>
                    </a:ext>
                  </a:extLst>
                </a:gridCol>
              </a:tblGrid>
              <a:tr h="54036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Nøkkeltall</a:t>
                      </a:r>
                      <a:endParaRPr lang="en-US" sz="1000" b="1" i="0" u="none" strike="noStrike" dirty="0" err="1">
                        <a:solidFill>
                          <a:srgbClr val="000000"/>
                        </a:solidFill>
                        <a:latin typeface="Calibri" pitchFamily="34" charset="0"/>
                        <a:ea typeface="Calibri" pitchFamily="34" charset="0"/>
                      </a:endParaRPr>
                    </a:p>
                  </a:txBody>
                  <a:tcPr marL="25560" marR="25559"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30.09.2023</a:t>
                      </a:r>
                      <a:endParaRPr lang="en-US" sz="1000" b="1" i="0" u="none" strike="noStrike" dirty="0" err="1">
                        <a:solidFill>
                          <a:srgbClr val="000000"/>
                        </a:solidFill>
                        <a:latin typeface="Calibri" pitchFamily="34" charset="0"/>
                        <a:ea typeface="Calibri" pitchFamily="34" charset="0"/>
                      </a:endParaRPr>
                    </a:p>
                  </a:txBody>
                  <a:tcPr marL="25559" marR="25559"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01.01.2023</a:t>
                      </a:r>
                      <a:endParaRPr lang="en-US" sz="1000" b="1" i="0" u="none" strike="noStrike" dirty="0" err="1">
                        <a:solidFill>
                          <a:srgbClr val="000000"/>
                        </a:solidFill>
                        <a:latin typeface="Calibri" pitchFamily="34" charset="0"/>
                        <a:ea typeface="Calibri" pitchFamily="34" charset="0"/>
                      </a:endParaRPr>
                    </a:p>
                  </a:txBody>
                  <a:tcPr marL="25559" marR="2556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Forklaring</a:t>
                      </a:r>
                      <a:endParaRPr lang="en-US" sz="1000" b="1" i="0" u="none" strike="noStrike" dirty="0" err="1">
                        <a:solidFill>
                          <a:srgbClr val="000000"/>
                        </a:solidFill>
                        <a:latin typeface="Calibri" pitchFamily="34" charset="0"/>
                        <a:ea typeface="Calibri" pitchFamily="34" charset="0"/>
                      </a:endParaRPr>
                    </a:p>
                  </a:txBody>
                  <a:tcPr marL="25560" marR="2556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25559" marR="25559" marT="0" marB="0" anchor="ctr">
                    <a:lnL/>
                    <a:lnR/>
                    <a:lnT/>
                    <a:lnB/>
                    <a:solidFill>
                      <a:srgbClr val="EDEEEF"/>
                    </a:solidFill>
                  </a:tcPr>
                </a:tc>
                <a:extLst>
                  <a:ext uri="{0D108BD9-81ED-4DB2-BD59-A6C34878D82A}">
                    <a16:rowId xmlns:a16="http://schemas.microsoft.com/office/drawing/2014/main" val="10000"/>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Total lånegjeld</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Kr. 1 109 602 895</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1 033 912 706</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Viser samlet lånegjeld ved utløpet av rapporteringsperioden. Inkluderer alle lån som er gjengitt i stamdataoversikten.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DCE6F2"/>
                    </a:solidFill>
                  </a:tcPr>
                </a:tc>
                <a:extLst>
                  <a:ext uri="{0D108BD9-81ED-4DB2-BD59-A6C34878D82A}">
                    <a16:rowId xmlns:a16="http://schemas.microsoft.com/office/drawing/2014/main" val="10001"/>
                  </a:ext>
                </a:extLst>
              </a:tr>
              <a:tr h="139536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Rentebindingstid                              (inkl. rentebytteavtaler med fremtidig oppstart dersom det finnes slike i porteføljen).
</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ECF1F8"/>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1,79 ÅR</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1,38 ÅR</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Måltallet angir porteføljens vektede gjennomsnittlige rentebindingstid. Tallet viser hvor lenge renten på sertifikat, lån og obligasjoner i porteføljen er fast, hensyntatt alle kontantstrømmer (rentebetalinger, avdrag og hovedstol). Dersom en låneportefølje uten avdrag og årlige rentebetalinger har rentebindingstid på 1 betyr det at porteføljen i gjennomsnitt har en rentebinding på 12 måneder. Rentebindingstid er et kontantstrøm basert nøkkeltall og benyttes fremfor durasjon som er basert på markedsverdier.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ECF1F8"/>
                    </a:solidFill>
                  </a:tcPr>
                </a:tc>
                <a:extLst>
                  <a:ext uri="{0D108BD9-81ED-4DB2-BD59-A6C34878D82A}">
                    <a16:rowId xmlns:a16="http://schemas.microsoft.com/office/drawing/2014/main" val="10002"/>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Vektet gjennomsnittsrente</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4,00 %</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3,00 %</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Måltallet angir porteføljens vektede gjennomsnittlige kupongrente, effektiv rente vil avvike noe. Ved sammenligning mot referanserente må det tas hensyn til durasjon og rentesikringsstrategi.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DCE6F2"/>
                    </a:solidFill>
                  </a:tcPr>
                </a:tc>
                <a:extLst>
                  <a:ext uri="{0D108BD9-81ED-4DB2-BD59-A6C34878D82A}">
                    <a16:rowId xmlns:a16="http://schemas.microsoft.com/office/drawing/2014/main" val="10003"/>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Kapitalbinding</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ECF1F8"/>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5,12 ÅR</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Måltallet angir porteføljens vektede gjennomsnittlige kredittbinding. Tallet viser hvor lang tid det i gjennomsnitt tar før renter, avdrag og hovedstol er nedbetalt eller forfalt til betaling. Desto høyere tall, desto mindre refinansieringrisiko har porteføljen alt annet like.</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ECF1F8"/>
                    </a:solidFill>
                  </a:tcPr>
                </a:tc>
                <a:extLst>
                  <a:ext uri="{0D108BD9-81ED-4DB2-BD59-A6C34878D82A}">
                    <a16:rowId xmlns:a16="http://schemas.microsoft.com/office/drawing/2014/main" val="10004"/>
                  </a:ext>
                </a:extLst>
              </a:tr>
            </a:tbl>
          </a:graphicData>
        </a:graphic>
      </p:graphicFrame>
      <p:sp>
        <p:nvSpPr>
          <p:cNvPr id="9" name="Rektangel 8"/>
          <p:cNvSpPr/>
          <p:nvPr/>
        </p:nvSpPr>
        <p:spPr bwMode="auto">
          <a:xfrm>
            <a:off x="540000" y="6773040"/>
            <a:ext cx="9612000" cy="246960"/>
          </a:xfrm>
          <a:prstGeom prst="rect">
            <a:avLst/>
          </a:prstGeom>
          <a:solidFill>
            <a:srgbClr val="EDEEEF"/>
          </a:solidFill>
        </p:spPr>
        <p:txBody>
          <a:bodyPr/>
          <a:lstStyle/>
          <a:p>
            <a:endParaRPr lang="nb-NO"/>
          </a:p>
        </p:txBody>
      </p:sp>
      <p:sp>
        <p:nvSpPr>
          <p:cNvPr id="10" name="Rektangel 9"/>
          <p:cNvSpPr/>
          <p:nvPr/>
        </p:nvSpPr>
        <p:spPr bwMode="auto">
          <a:xfrm>
            <a:off x="1298880" y="6791400"/>
            <a:ext cx="5691600" cy="228600"/>
          </a:xfrm>
          <a:prstGeom prst="rect">
            <a:avLst/>
          </a:prstGeom>
          <a:noFill/>
        </p:spPr>
        <p:txBody>
          <a:bodyPr horzOverflow="overflow" wrap="square" lIns="25559" tIns="0" rIns="2556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22440" y="6791400"/>
            <a:ext cx="672120" cy="228600"/>
          </a:xfrm>
          <a:prstGeom prst="rect">
            <a:avLst/>
          </a:prstGeom>
          <a:noFill/>
        </p:spPr>
        <p:txBody>
          <a:bodyPr horzOverflow="overflow" wrap="square" lIns="25559" tIns="0" rIns="25559"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3</a:t>
            </a:r>
            <a:endParaRPr lang="en-US" sz="800" b="0" i="0" u="none" strike="noStrike" dirty="0" err="1">
              <a:solidFill>
                <a:srgbClr val="000000"/>
              </a:solidFill>
              <a:latin typeface="Calibri" pitchFamily="34" charset="0"/>
              <a:ea typeface="Calibri" pitchFamily="34" charset="0"/>
            </a:endParaRPr>
          </a:p>
        </p:txBody>
      </p:sp>
      <p:sp>
        <p:nvSpPr>
          <p:cNvPr id="12" name="Rektangel 11"/>
          <p:cNvSpPr/>
          <p:nvPr/>
        </p:nvSpPr>
        <p:spPr bwMode="auto">
          <a:xfrm>
            <a:off x="916272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7960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796000"/>
          </a:xfrm>
          <a:prstGeom prst="rect">
            <a:avLst/>
          </a:prstGeom>
          <a:noFill/>
        </p:spPr>
        <p:txBody>
          <a:bodyPr/>
          <a:lstStyle/>
          <a:p>
            <a:endParaRPr lang="nb-NO"/>
          </a:p>
        </p:txBody>
      </p:sp>
      <p:sp>
        <p:nvSpPr>
          <p:cNvPr id="5" name="Rektangel 4"/>
          <p:cNvSpPr/>
          <p:nvPr/>
        </p:nvSpPr>
        <p:spPr bwMode="auto">
          <a:xfrm>
            <a:off x="540000" y="540000"/>
            <a:ext cx="9612000" cy="7315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31520"/>
        </p:xfrm>
        <a:graphic>
          <a:graphicData uri="http://schemas.openxmlformats.org/drawingml/2006/table">
            <a:tbl>
              <a:tblPr/>
              <a:tblGrid>
                <a:gridCol w="9612000">
                  <a:extLst>
                    <a:ext uri="{9D8B030D-6E8A-4147-A177-3AD203B41FA5}">
                      <a16:colId xmlns:a16="http://schemas.microsoft.com/office/drawing/2014/main" val="20000"/>
                    </a:ext>
                  </a:extLst>
                </a:gridCol>
              </a:tblGrid>
              <a:tr h="73152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Oppsummering og nøkkeltall - del II</a:t>
                      </a:r>
                      <a:endParaRPr lang="en-US" sz="1800" b="1" i="0" u="none" strike="noStrike" dirty="0" err="1">
                        <a:solidFill>
                          <a:srgbClr val="000000"/>
                        </a:solidFill>
                        <a:latin typeface="Calibri" pitchFamily="34" charset="0"/>
                        <a:ea typeface="Calibri" pitchFamily="34" charset="0"/>
                      </a:endParaRPr>
                    </a:p>
                  </a:txBody>
                  <a:tcPr marL="25560" marR="2556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1520"/>
            <a:ext cx="9612000" cy="5064479"/>
          </a:xfrm>
          <a:prstGeom prst="rect">
            <a:avLst/>
          </a:prstGeom>
          <a:noFill/>
        </p:spPr>
        <p:txBody>
          <a:bodyPr/>
          <a:lstStyle/>
          <a:p>
            <a:endParaRPr lang="nb-NO"/>
          </a:p>
        </p:txBody>
      </p:sp>
      <p:graphicFrame>
        <p:nvGraphicFramePr>
          <p:cNvPr id="8" name="Tabell 7"/>
          <p:cNvGraphicFramePr>
            <a:graphicFrameLocks noGrp="1"/>
          </p:cNvGraphicFramePr>
          <p:nvPr/>
        </p:nvGraphicFramePr>
        <p:xfrm>
          <a:off x="722880" y="1417680"/>
          <a:ext cx="9244440" cy="4197960"/>
        </p:xfrm>
        <a:graphic>
          <a:graphicData uri="http://schemas.openxmlformats.org/drawingml/2006/table">
            <a:tbl>
              <a:tblPr/>
              <a:tblGrid>
                <a:gridCol w="1828800">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gridCol w="2203560">
                  <a:extLst>
                    <a:ext uri="{9D8B030D-6E8A-4147-A177-3AD203B41FA5}">
                      <a16:colId xmlns:a16="http://schemas.microsoft.com/office/drawing/2014/main" val="20004"/>
                    </a:ext>
                  </a:extLst>
                </a:gridCol>
              </a:tblGrid>
              <a:tr h="54036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Nøkkeltall</a:t>
                      </a:r>
                      <a:endParaRPr lang="en-US" sz="1000" b="1" i="0" u="none" strike="noStrike" dirty="0" err="1">
                        <a:solidFill>
                          <a:srgbClr val="000000"/>
                        </a:solidFill>
                        <a:latin typeface="Calibri" pitchFamily="34" charset="0"/>
                        <a:ea typeface="Calibri" pitchFamily="34" charset="0"/>
                      </a:endParaRPr>
                    </a:p>
                  </a:txBody>
                  <a:tcPr marL="25560" marR="25559"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30.09.2023</a:t>
                      </a:r>
                      <a:endParaRPr lang="en-US" sz="1000" b="1" i="0" u="none" strike="noStrike" dirty="0" err="1">
                        <a:solidFill>
                          <a:srgbClr val="000000"/>
                        </a:solidFill>
                        <a:latin typeface="Calibri" pitchFamily="34" charset="0"/>
                        <a:ea typeface="Calibri" pitchFamily="34" charset="0"/>
                      </a:endParaRPr>
                    </a:p>
                  </a:txBody>
                  <a:tcPr marL="25559" marR="25559"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01.01.2023</a:t>
                      </a:r>
                      <a:endParaRPr lang="en-US" sz="1000" b="1" i="0" u="none" strike="noStrike" dirty="0" err="1">
                        <a:solidFill>
                          <a:srgbClr val="000000"/>
                        </a:solidFill>
                        <a:latin typeface="Calibri" pitchFamily="34" charset="0"/>
                        <a:ea typeface="Calibri" pitchFamily="34" charset="0"/>
                      </a:endParaRPr>
                    </a:p>
                  </a:txBody>
                  <a:tcPr marL="25559" marR="2556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Forklaring</a:t>
                      </a:r>
                      <a:endParaRPr lang="en-US" sz="1000" b="1" i="0" u="none" strike="noStrike" dirty="0" err="1">
                        <a:solidFill>
                          <a:srgbClr val="000000"/>
                        </a:solidFill>
                        <a:latin typeface="Calibri" pitchFamily="34" charset="0"/>
                        <a:ea typeface="Calibri" pitchFamily="34" charset="0"/>
                      </a:endParaRPr>
                    </a:p>
                  </a:txBody>
                  <a:tcPr marL="25560" marR="2556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25559" marR="25559" marT="0" marB="0" anchor="ctr">
                    <a:lnL/>
                    <a:lnR/>
                    <a:lnT/>
                    <a:lnB/>
                    <a:solidFill>
                      <a:srgbClr val="EDEEEF"/>
                    </a:solidFill>
                  </a:tcPr>
                </a:tc>
                <a:extLst>
                  <a:ext uri="{0D108BD9-81ED-4DB2-BD59-A6C34878D82A}">
                    <a16:rowId xmlns:a16="http://schemas.microsoft.com/office/drawing/2014/main" val="10000"/>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Derivat volum (i % av gjeld)</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24,55 %</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26,70 %</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Andel derivater (rentebytteavtaler, FRA, etc.) i (%) forhold til lånevolum.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DCE6F2"/>
                    </a:solidFill>
                  </a:tcPr>
                </a:tc>
                <a:extLst>
                  <a:ext uri="{0D108BD9-81ED-4DB2-BD59-A6C34878D82A}">
                    <a16:rowId xmlns:a16="http://schemas.microsoft.com/office/drawing/2014/main" val="10001"/>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 under 1 år</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ECF1F8"/>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52,34 %</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67,31 %</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Andel forfall av rentebinding kommende år, dette nøkkeltallet viser hvor stor andel av porteføljen som har renteregulering innenfor det nærmeste året.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ECF1F8"/>
                    </a:solidFill>
                  </a:tcPr>
                </a:tc>
                <a:extLst>
                  <a:ext uri="{0D108BD9-81ED-4DB2-BD59-A6C34878D82A}">
                    <a16:rowId xmlns:a16="http://schemas.microsoft.com/office/drawing/2014/main" val="10002"/>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Kapitalbinding under 1 år</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20,23 %</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Andel forfall kommende år, dette nøkkeltallet viser hvor stor andel av porteføljen som kommer til forfall innenfor det nærmeste året.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DCE6F2"/>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DCE6F2"/>
                    </a:solidFill>
                  </a:tcPr>
                </a:tc>
                <a:extLst>
                  <a:ext uri="{0D108BD9-81ED-4DB2-BD59-A6C34878D82A}">
                    <a16:rowId xmlns:a16="http://schemas.microsoft.com/office/drawing/2014/main" val="10003"/>
                  </a:ext>
                </a:extLst>
              </a:tr>
              <a:tr h="91440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Rentesensitivitet (1 %-poeng økning)</a:t>
                      </a:r>
                      <a:endParaRPr lang="en-US" sz="900" b="0" i="0" u="none" strike="noStrike" dirty="0" err="1">
                        <a:solidFill>
                          <a:srgbClr val="000000"/>
                        </a:solidFill>
                        <a:latin typeface="Calibri" pitchFamily="34" charset="0"/>
                        <a:ea typeface="Calibri" pitchFamily="34" charset="0"/>
                      </a:endParaRPr>
                    </a:p>
                  </a:txBody>
                  <a:tcPr marL="25560" marR="25559" marT="0" marB="0" anchor="ctr">
                    <a:lnL/>
                    <a:lnR w="38099" cmpd="sng">
                      <a:solidFill>
                        <a:srgbClr val="FFFFFF"/>
                      </a:solidFill>
                      <a:prstDash val="solid"/>
                    </a:lnR>
                    <a:lnT/>
                    <a:lnB/>
                    <a:solidFill>
                      <a:srgbClr val="ECF1F8"/>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Kr. 5 807 479</a:t>
                      </a:r>
                      <a:endParaRPr lang="en-US" sz="900" b="1" i="0" u="none" strike="noStrike" dirty="0" err="1">
                        <a:solidFill>
                          <a:srgbClr val="000000"/>
                        </a:solidFill>
                        <a:latin typeface="Calibri" pitchFamily="34" charset="0"/>
                        <a:ea typeface="Calibri" pitchFamily="34" charset="0"/>
                      </a:endParaRPr>
                    </a:p>
                  </a:txBody>
                  <a:tcPr marL="25559" marR="255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6 959 427</a:t>
                      </a:r>
                      <a:endParaRPr lang="en-US" sz="900" b="0" i="0" u="none" strike="noStrike" dirty="0" err="1">
                        <a:solidFill>
                          <a:srgbClr val="000000"/>
                        </a:solidFill>
                        <a:latin typeface="Calibri" pitchFamily="34" charset="0"/>
                        <a:ea typeface="Calibri" pitchFamily="34" charset="0"/>
                      </a:endParaRPr>
                    </a:p>
                  </a:txBody>
                  <a:tcPr marL="25559" marR="25560"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Estimat på økt rentekostnad ved 1 % - poeng økning I det generelle rentenivået (total gjeld x Rentebinding under 1 år x 1 %).Viser hvor mye porteføljens rentekostnad kommer til å øke med p. a. 1 år frem i tid ved 1%- poeng økning i det generelle rentenivået. Måltallet er lineært. </a:t>
                      </a:r>
                      <a:endParaRPr lang="en-US" sz="900" b="0" i="0" u="none" strike="noStrike" dirty="0" err="1">
                        <a:solidFill>
                          <a:srgbClr val="000000"/>
                        </a:solidFill>
                        <a:latin typeface="Calibri" pitchFamily="34" charset="0"/>
                        <a:ea typeface="Calibri" pitchFamily="34" charset="0"/>
                      </a:endParaRPr>
                    </a:p>
                  </a:txBody>
                  <a:tcPr marL="38160" marR="38159" marT="0" marB="0" anchor="ctr">
                    <a:lnL w="38099" cap="flat" cmpd="sng" algn="ctr">
                      <a:solidFill>
                        <a:srgbClr val="FFFFFF"/>
                      </a:solidFill>
                      <a:prstDash val="solid"/>
                      <a:round/>
                      <a:headEnd type="none" w="med" len="med"/>
                      <a:tailEnd type="none" w="med" len="med"/>
                    </a:lnL>
                    <a:lnR w="38099" cmpd="sng">
                      <a:solidFill>
                        <a:srgbClr val="FFFFFF"/>
                      </a:solidFill>
                      <a:prstDash val="solid"/>
                    </a:lnR>
                    <a:lnT/>
                    <a:lnB/>
                    <a:solidFill>
                      <a:srgbClr val="ECF1F8"/>
                    </a:solid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nchor="ctr">
                    <a:lnL w="38099" cap="flat" cmpd="sng" algn="ctr">
                      <a:solidFill>
                        <a:srgbClr val="FFFFFF"/>
                      </a:solidFill>
                      <a:prstDash val="solid"/>
                      <a:round/>
                      <a:headEnd type="none" w="med" len="med"/>
                      <a:tailEnd type="none" w="med" len="med"/>
                    </a:lnL>
                    <a:lnR/>
                    <a:lnT/>
                    <a:lnB/>
                    <a:solidFill>
                      <a:srgbClr val="ECF1F8"/>
                    </a:solidFill>
                  </a:tcPr>
                </a:tc>
                <a:extLst>
                  <a:ext uri="{0D108BD9-81ED-4DB2-BD59-A6C34878D82A}">
                    <a16:rowId xmlns:a16="http://schemas.microsoft.com/office/drawing/2014/main" val="10004"/>
                  </a:ext>
                </a:extLst>
              </a:tr>
            </a:tbl>
          </a:graphicData>
        </a:graphic>
      </p:graphicFrame>
      <p:sp>
        <p:nvSpPr>
          <p:cNvPr id="9" name="Rektangel 8"/>
          <p:cNvSpPr/>
          <p:nvPr/>
        </p:nvSpPr>
        <p:spPr bwMode="auto">
          <a:xfrm>
            <a:off x="540000" y="6773040"/>
            <a:ext cx="9612000" cy="246960"/>
          </a:xfrm>
          <a:prstGeom prst="rect">
            <a:avLst/>
          </a:prstGeom>
          <a:solidFill>
            <a:srgbClr val="EDEEEF"/>
          </a:solidFill>
        </p:spPr>
        <p:txBody>
          <a:bodyPr/>
          <a:lstStyle/>
          <a:p>
            <a:endParaRPr lang="nb-NO"/>
          </a:p>
        </p:txBody>
      </p:sp>
      <p:sp>
        <p:nvSpPr>
          <p:cNvPr id="10" name="Rektangel 9"/>
          <p:cNvSpPr/>
          <p:nvPr/>
        </p:nvSpPr>
        <p:spPr bwMode="auto">
          <a:xfrm>
            <a:off x="1298880" y="6791400"/>
            <a:ext cx="5691600" cy="228600"/>
          </a:xfrm>
          <a:prstGeom prst="rect">
            <a:avLst/>
          </a:prstGeom>
          <a:noFill/>
        </p:spPr>
        <p:txBody>
          <a:bodyPr horzOverflow="overflow" wrap="square" lIns="25559" tIns="0" rIns="2556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622440" y="6791400"/>
            <a:ext cx="672120" cy="228600"/>
          </a:xfrm>
          <a:prstGeom prst="rect">
            <a:avLst/>
          </a:prstGeom>
          <a:noFill/>
        </p:spPr>
        <p:txBody>
          <a:bodyPr horzOverflow="overflow" wrap="square" lIns="25559" tIns="0" rIns="25559"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4</a:t>
            </a:r>
            <a:endParaRPr lang="en-US" sz="800" b="0" i="0" u="none" strike="noStrike" dirty="0" err="1">
              <a:solidFill>
                <a:srgbClr val="000000"/>
              </a:solidFill>
              <a:latin typeface="Calibri" pitchFamily="34" charset="0"/>
              <a:ea typeface="Calibri" pitchFamily="34" charset="0"/>
            </a:endParaRPr>
          </a:p>
        </p:txBody>
      </p:sp>
      <p:sp>
        <p:nvSpPr>
          <p:cNvPr id="12" name="Rektangel 11"/>
          <p:cNvSpPr/>
          <p:nvPr/>
        </p:nvSpPr>
        <p:spPr bwMode="auto">
          <a:xfrm>
            <a:off x="9162720" y="677304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97456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97456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Fordeling rentebinding</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033880"/>
          </a:xfrm>
          <a:prstGeom prst="rect">
            <a:avLst/>
          </a:prstGeom>
          <a:noFill/>
        </p:spPr>
        <p:txBody>
          <a:bodyPr/>
          <a:lstStyle/>
          <a:p>
            <a:endParaRPr lang="nb-NO"/>
          </a:p>
        </p:txBody>
      </p:sp>
      <p:graphicFrame>
        <p:nvGraphicFramePr>
          <p:cNvPr id="8" name="Tabell 7"/>
          <p:cNvGraphicFramePr>
            <a:graphicFrameLocks noGrp="1"/>
          </p:cNvGraphicFramePr>
          <p:nvPr/>
        </p:nvGraphicFramePr>
        <p:xfrm>
          <a:off x="631440" y="1368000"/>
          <a:ext cx="5668560" cy="2057760"/>
        </p:xfrm>
        <a:graphic>
          <a:graphicData uri="http://schemas.openxmlformats.org/drawingml/2006/table">
            <a:tbl>
              <a:tblPr/>
              <a:tblGrid>
                <a:gridCol w="2847239">
                  <a:extLst>
                    <a:ext uri="{9D8B030D-6E8A-4147-A177-3AD203B41FA5}">
                      <a16:colId xmlns:a16="http://schemas.microsoft.com/office/drawing/2014/main" val="20000"/>
                    </a:ext>
                  </a:extLst>
                </a:gridCol>
                <a:gridCol w="1401840">
                  <a:extLst>
                    <a:ext uri="{9D8B030D-6E8A-4147-A177-3AD203B41FA5}">
                      <a16:colId xmlns:a16="http://schemas.microsoft.com/office/drawing/2014/main" val="20001"/>
                    </a:ext>
                  </a:extLst>
                </a:gridCol>
                <a:gridCol w="1419480">
                  <a:extLst>
                    <a:ext uri="{9D8B030D-6E8A-4147-A177-3AD203B41FA5}">
                      <a16:colId xmlns:a16="http://schemas.microsoft.com/office/drawing/2014/main" val="20002"/>
                    </a:ext>
                  </a:extLst>
                </a:gridCol>
              </a:tblGrid>
              <a:tr h="35388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Fordeling</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Saldo	</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Prosentvis av total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250200">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lnL/>
                    <a:lnR/>
                    <a:lnT/>
                    <a:lnB/>
                    <a:no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20000" marR="20000" marT="0" marB="0">
                    <a:lnL/>
                    <a:lnR/>
                    <a:lnT/>
                    <a:lnB/>
                    <a:solidFill>
                      <a:srgbClr val="DCE6F2"/>
                    </a:solidFill>
                  </a:tcPr>
                </a:tc>
                <a:tc>
                  <a:txBody>
                    <a:bodyPr/>
                    <a:lstStyle/>
                    <a:p>
                      <a:pPr algn="ctr" rtl="0">
                        <a:lnSpc>
                          <a:spcPct val="95000"/>
                        </a:lnSpc>
                      </a:pPr>
                      <a:endParaRPr lang="en-US" sz="900" b="0" i="0" u="none" strike="noStrike" dirty="0" err="1">
                        <a:solidFill>
                          <a:srgbClr val="000000"/>
                        </a:solidFill>
                        <a:latin typeface="Calibri" pitchFamily="34" charset="0"/>
                        <a:ea typeface="Calibri" pitchFamily="34" charset="0"/>
                      </a:endParaRPr>
                    </a:p>
                  </a:txBody>
                  <a:tcPr marL="20000" marR="20000" marT="0" marB="0">
                    <a:lnL/>
                    <a:lnR/>
                    <a:lnT/>
                    <a:lnB/>
                    <a:noFill/>
                  </a:tcPr>
                </a:tc>
                <a:extLst>
                  <a:ext uri="{0D108BD9-81ED-4DB2-BD59-A6C34878D82A}">
                    <a16:rowId xmlns:a16="http://schemas.microsoft.com/office/drawing/2014/main" val="10001"/>
                  </a:ext>
                </a:extLst>
              </a:tr>
              <a:tr h="28836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 over 1 år (fastrente)
</a:t>
                      </a:r>
                      <a:endParaRPr lang="en-US" sz="900" b="0" i="0" u="none" strike="noStrike" dirty="0" err="1">
                        <a:solidFill>
                          <a:srgbClr val="000000"/>
                        </a:solidFill>
                        <a:latin typeface="Calibri" pitchFamily="34" charset="0"/>
                        <a:ea typeface="Calibri" pitchFamily="34" charset="0"/>
                      </a:endParaRPr>
                    </a:p>
                  </a:txBody>
                  <a:tcPr marL="38159"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528 855 000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47,66 %</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2"/>
                  </a:ext>
                </a:extLst>
              </a:tr>
              <a:tr h="26136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 under 1 år (flytende rente)
</a:t>
                      </a:r>
                      <a:endParaRPr lang="en-US" sz="900" b="0" i="0" u="none" strike="noStrike" dirty="0" err="1">
                        <a:solidFill>
                          <a:srgbClr val="000000"/>
                        </a:solidFill>
                        <a:latin typeface="Calibri" pitchFamily="34" charset="0"/>
                        <a:ea typeface="Calibri" pitchFamily="34" charset="0"/>
                      </a:endParaRPr>
                    </a:p>
                  </a:txBody>
                  <a:tcPr marL="38159"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340 125 000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30,65 %</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3"/>
                  </a:ext>
                </a:extLst>
              </a:tr>
              <a:tr h="299520">
                <a:tc>
                  <a:txBody>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Sum rentebinding</a:t>
                      </a:r>
                      <a:endParaRPr lang="en-US" sz="900" b="1" i="0" u="none" strike="noStrike" dirty="0" err="1">
                        <a:solidFill>
                          <a:srgbClr val="000000"/>
                        </a:solidFill>
                        <a:latin typeface="Calibri" pitchFamily="34" charset="0"/>
                        <a:ea typeface="Calibri" pitchFamily="34" charset="0"/>
                      </a:endParaRPr>
                    </a:p>
                  </a:txBody>
                  <a:tcPr marL="38159" marR="20000" marT="0" marB="0" anchor="ctr">
                    <a:lnL/>
                    <a:lnR/>
                    <a:lnT/>
                    <a:lnB/>
                    <a:no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868 980 000</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78,31 %</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4"/>
                  </a:ext>
                </a:extLst>
              </a:tr>
              <a:tr h="29952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Flytende rente (p.t. vilkår)</a:t>
                      </a:r>
                      <a:endParaRPr lang="en-US" sz="900" b="0" i="0" u="none" strike="noStrike" dirty="0" err="1">
                        <a:solidFill>
                          <a:srgbClr val="000000"/>
                        </a:solidFill>
                        <a:latin typeface="Calibri" pitchFamily="34" charset="0"/>
                        <a:ea typeface="Calibri" pitchFamily="34" charset="0"/>
                      </a:endParaRPr>
                    </a:p>
                  </a:txBody>
                  <a:tcPr marL="38159"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240 622 895</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21,69 %</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5"/>
                  </a:ext>
                </a:extLst>
              </a:tr>
              <a:tr h="304920">
                <a:tc>
                  <a:txBody>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SUM </a:t>
                      </a:r>
                      <a:endParaRPr lang="en-US" sz="9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1 109 602 895</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100,00 %</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extLst>
                  <a:ext uri="{0D108BD9-81ED-4DB2-BD59-A6C34878D82A}">
                    <a16:rowId xmlns:a16="http://schemas.microsoft.com/office/drawing/2014/main" val="10006"/>
                  </a:ext>
                </a:extLst>
              </a:tr>
            </a:tbl>
          </a:graphicData>
        </a:graphic>
      </p:graphicFrame>
      <p:graphicFrame>
        <p:nvGraphicFramePr>
          <p:cNvPr id="9" name="Tabell 8"/>
          <p:cNvGraphicFramePr>
            <a:graphicFrameLocks noGrp="1"/>
          </p:cNvGraphicFramePr>
          <p:nvPr/>
        </p:nvGraphicFramePr>
        <p:xfrm>
          <a:off x="622440" y="5244120"/>
          <a:ext cx="9464760" cy="1043280"/>
        </p:xfrm>
        <a:graphic>
          <a:graphicData uri="http://schemas.openxmlformats.org/drawingml/2006/table">
            <a:tbl>
              <a:tblPr/>
              <a:tblGrid>
                <a:gridCol w="946476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Forklaring til tabeller og grafer
</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72324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Tabellene over viser fordelingen for gjeldsporteføljen angitt ved bruk av enkel rentebinding. Lån med rentebinding over 1 år er fastrentelån eller obligasjonslån med gjenværende rentebinding over 1 år på rapporteringsdato. Lån med flytende rente er sertifikat, obligasjoner og gjeldsbrevlån  med gjenværende rentebinding under 1 år. Dersom porteføljen inneholder lån med p.t. vilkår har de 14 dagers rentevarsel og oppsigelsestid og en rentebinding på 14 / 365 = 0,04. Dersom porteføljen inneholder lån med Nibortilknytning (3 eller 6 MND) er de sortert som lån med rentebinding under 1 år. Det er til enhver tid gjenværende rentebinding som er utgangspunkt for beregning av om fastrentene er under eller over 1 år. Figurene viser grafisk fordeling av gjeldsporteføljen målt ved bruk av enkel rentebinding. Alle lån som er medtatt I beregningen er gjengitt I “stamdataoversikten” som er vedlagt denne rapporten. </a:t>
                      </a:r>
                      <a:endParaRPr lang="en-US" sz="900" b="0" i="0" u="none" strike="noStrike" dirty="0" err="1">
                        <a:solidFill>
                          <a:srgbClr val="000000"/>
                        </a:solidFill>
                        <a:latin typeface="Calibri" pitchFamily="34" charset="0"/>
                        <a:ea typeface="Calibri" pitchFamily="34" charset="0"/>
                      </a:endParaRPr>
                    </a:p>
                  </a:txBody>
                  <a:tcPr marL="25559" marR="25560" marT="25560" marB="0">
                    <a:lnL/>
                    <a:lnR/>
                    <a:lnT/>
                    <a:lnB/>
                    <a:no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6480000" y="1362960"/>
          <a:ext cx="3607200" cy="3836520"/>
        </p:xfrm>
        <a:graphic>
          <a:graphicData uri="http://schemas.openxmlformats.org/drawingml/2006/table">
            <a:tbl>
              <a:tblPr/>
              <a:tblGrid>
                <a:gridCol w="36072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Fordeling</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169164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r h="133200">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20000" marR="20000" marT="0" marB="0">
                    <a:lnL/>
                    <a:lnR/>
                    <a:lnT/>
                    <a:lnB/>
                    <a:noFill/>
                  </a:tcPr>
                </a:tc>
                <a:extLst>
                  <a:ext uri="{0D108BD9-81ED-4DB2-BD59-A6C34878D82A}">
                    <a16:rowId xmlns:a16="http://schemas.microsoft.com/office/drawing/2014/main" val="10002"/>
                  </a:ext>
                </a:extLst>
              </a:tr>
              <a:tr h="1691640">
                <a:tc>
                  <a:txBody>
                    <a:bodyPr/>
                    <a:lstStyle/>
                    <a:p>
                      <a:pPr rtl="0"/>
                      <a:endParaRPr lang="en-US" sz="900" dirty="0"/>
                    </a:p>
                  </a:txBody>
                  <a:tcPr marL="20000" marR="20000" marT="0" marB="0">
                    <a:lnL/>
                    <a:lnR/>
                    <a:lnT/>
                    <a:lnB/>
                    <a:blipFill>
                      <a:blip r:embed="rId3"/>
                      <a:stretch>
                        <a:fillRect/>
                      </a:stretch>
                    </a:blipFill>
                  </a:tcPr>
                </a:tc>
                <a:extLst>
                  <a:ext uri="{0D108BD9-81ED-4DB2-BD59-A6C34878D82A}">
                    <a16:rowId xmlns:a16="http://schemas.microsoft.com/office/drawing/2014/main" val="10003"/>
                  </a:ext>
                </a:extLst>
              </a:tr>
            </a:tbl>
          </a:graphicData>
        </a:graphic>
      </p:graphicFrame>
      <p:graphicFrame>
        <p:nvGraphicFramePr>
          <p:cNvPr id="11" name="Tabell 10"/>
          <p:cNvGraphicFramePr>
            <a:graphicFrameLocks noGrp="1"/>
          </p:cNvGraphicFramePr>
          <p:nvPr/>
        </p:nvGraphicFramePr>
        <p:xfrm>
          <a:off x="631440" y="3528360"/>
          <a:ext cx="5668200" cy="1631520"/>
        </p:xfrm>
        <a:graphic>
          <a:graphicData uri="http://schemas.openxmlformats.org/drawingml/2006/table">
            <a:tbl>
              <a:tblPr/>
              <a:tblGrid>
                <a:gridCol w="2847239">
                  <a:extLst>
                    <a:ext uri="{9D8B030D-6E8A-4147-A177-3AD203B41FA5}">
                      <a16:colId xmlns:a16="http://schemas.microsoft.com/office/drawing/2014/main" val="20000"/>
                    </a:ext>
                  </a:extLst>
                </a:gridCol>
                <a:gridCol w="1401840">
                  <a:extLst>
                    <a:ext uri="{9D8B030D-6E8A-4147-A177-3AD203B41FA5}">
                      <a16:colId xmlns:a16="http://schemas.microsoft.com/office/drawing/2014/main" val="20001"/>
                    </a:ext>
                  </a:extLst>
                </a:gridCol>
                <a:gridCol w="1419119">
                  <a:extLst>
                    <a:ext uri="{9D8B030D-6E8A-4147-A177-3AD203B41FA5}">
                      <a16:colId xmlns:a16="http://schemas.microsoft.com/office/drawing/2014/main" val="20002"/>
                    </a:ext>
                  </a:extLst>
                </a:gridCol>
              </a:tblGrid>
              <a:tr h="34992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Fordeling</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Saldo	</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Prosentvis av total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290520">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38159" marR="20000" marT="0" marB="0">
                    <a:lnL/>
                    <a:lnR/>
                    <a:lnT/>
                    <a:lnB/>
                    <a:noFill/>
                  </a:tcPr>
                </a:tc>
                <a:tc>
                  <a:txBody>
                    <a:bodyPr/>
                    <a:lstStyle/>
                    <a:p>
                      <a:pPr algn="l" rtl="0">
                        <a:lnSpc>
                          <a:spcPct val="95000"/>
                        </a:lnSpc>
                      </a:pPr>
                      <a:endParaRPr lang="en-US" sz="900" b="0" i="0" u="none" strike="noStrike" dirty="0" err="1">
                        <a:solidFill>
                          <a:srgbClr val="000000"/>
                        </a:solidFill>
                        <a:latin typeface="Calibri" pitchFamily="34" charset="0"/>
                        <a:ea typeface="Calibri" pitchFamily="34" charset="0"/>
                      </a:endParaRPr>
                    </a:p>
                  </a:txBody>
                  <a:tcPr marL="20000" marR="20000" marT="0" marB="0">
                    <a:lnL/>
                    <a:lnR/>
                    <a:lnT/>
                    <a:lnB/>
                    <a:solidFill>
                      <a:srgbClr val="DCE6F2"/>
                    </a:solidFill>
                  </a:tcPr>
                </a:tc>
                <a:tc>
                  <a:txBody>
                    <a:bodyPr/>
                    <a:lstStyle/>
                    <a:p>
                      <a:pPr algn="ctr" rtl="0">
                        <a:lnSpc>
                          <a:spcPct val="95000"/>
                        </a:lnSpc>
                      </a:pPr>
                      <a:endParaRPr lang="en-US" sz="900" b="0" i="0" u="none" strike="noStrike" dirty="0" err="1">
                        <a:solidFill>
                          <a:srgbClr val="000000"/>
                        </a:solidFill>
                        <a:latin typeface="Calibri" pitchFamily="34" charset="0"/>
                        <a:ea typeface="Calibri" pitchFamily="34" charset="0"/>
                      </a:endParaRPr>
                    </a:p>
                  </a:txBody>
                  <a:tcPr marL="20000" marR="20000" marT="0" marB="0">
                    <a:lnL/>
                    <a:lnR/>
                    <a:lnT/>
                    <a:lnB/>
                    <a:noFill/>
                  </a:tcPr>
                </a:tc>
                <a:extLst>
                  <a:ext uri="{0D108BD9-81ED-4DB2-BD59-A6C34878D82A}">
                    <a16:rowId xmlns:a16="http://schemas.microsoft.com/office/drawing/2014/main" val="10001"/>
                  </a:ext>
                </a:extLst>
              </a:tr>
              <a:tr h="33444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 over 1 år (fastrente)
</a:t>
                      </a:r>
                      <a:endParaRPr lang="en-US" sz="900" b="0" i="0" u="none" strike="noStrike" dirty="0" err="1">
                        <a:solidFill>
                          <a:srgbClr val="000000"/>
                        </a:solidFill>
                        <a:latin typeface="Calibri" pitchFamily="34" charset="0"/>
                        <a:ea typeface="Calibri" pitchFamily="34" charset="0"/>
                      </a:endParaRPr>
                    </a:p>
                  </a:txBody>
                  <a:tcPr marL="38159" marR="47519"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528 855 000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47,66 %</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2"/>
                  </a:ext>
                </a:extLst>
              </a:tr>
              <a:tr h="30312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 under 1 år (flytende rente)
</a:t>
                      </a:r>
                      <a:endParaRPr lang="en-US" sz="900" b="0" i="0" u="none" strike="noStrike" dirty="0" err="1">
                        <a:solidFill>
                          <a:srgbClr val="000000"/>
                        </a:solidFill>
                        <a:latin typeface="Calibri" pitchFamily="34" charset="0"/>
                        <a:ea typeface="Calibri" pitchFamily="34" charset="0"/>
                      </a:endParaRPr>
                    </a:p>
                  </a:txBody>
                  <a:tcPr marL="38159" marR="47519"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580 747 895</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52,34 %</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3"/>
                  </a:ext>
                </a:extLst>
              </a:tr>
              <a:tr h="353520">
                <a:tc>
                  <a:txBody>
                    <a:bodyPr/>
                    <a:lstStyle/>
                    <a:p>
                      <a:pPr algn="l" rtl="0">
                        <a:lnSpc>
                          <a:spcPct val="95000"/>
                        </a:lnSpc>
                      </a:pPr>
                      <a:r>
                        <a:rPr sz="900" b="1" i="0" u="none" strike="noStrike" dirty="0">
                          <a:solidFill>
                            <a:srgbClr val="000000"/>
                          </a:solidFill>
                          <a:latin typeface="Calibri" pitchFamily="34" charset="0"/>
                          <a:ea typeface="Calibri" pitchFamily="34" charset="0"/>
                          <a:cs typeface="Calibri" pitchFamily="34" charset="0"/>
                        </a:rPr>
                        <a:t>SUM </a:t>
                      </a:r>
                      <a:endParaRPr lang="en-US" sz="9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1 109 602 895</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100,00 %</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extLst>
                  <a:ext uri="{0D108BD9-81ED-4DB2-BD59-A6C34878D82A}">
                    <a16:rowId xmlns:a16="http://schemas.microsoft.com/office/drawing/2014/main" val="10004"/>
                  </a:ext>
                </a:extLst>
              </a:tr>
            </a:tbl>
          </a:graphicData>
        </a:graphic>
      </p:graphicFrame>
      <p:sp>
        <p:nvSpPr>
          <p:cNvPr id="12" name="Rektangel 11"/>
          <p:cNvSpPr/>
          <p:nvPr/>
        </p:nvSpPr>
        <p:spPr bwMode="auto">
          <a:xfrm>
            <a:off x="540000" y="6309000"/>
            <a:ext cx="9612000" cy="20556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5</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46681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46681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01200" cy="720000"/>
        </p:xfrm>
        <a:graphic>
          <a:graphicData uri="http://schemas.openxmlformats.org/drawingml/2006/table">
            <a:tbl>
              <a:tblPr/>
              <a:tblGrid>
                <a:gridCol w="96012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Finansreglementets krav og strategi</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3933000"/>
          </a:xfrm>
          <a:prstGeom prst="rect">
            <a:avLst/>
          </a:prstGeom>
          <a:noFill/>
        </p:spPr>
        <p:txBody>
          <a:bodyPr/>
          <a:lstStyle/>
          <a:p>
            <a:endParaRPr lang="nb-NO"/>
          </a:p>
        </p:txBody>
      </p:sp>
      <p:sp>
        <p:nvSpPr>
          <p:cNvPr id="8" name="Rektangel 7"/>
          <p:cNvSpPr/>
          <p:nvPr/>
        </p:nvSpPr>
        <p:spPr bwMode="auto">
          <a:xfrm>
            <a:off x="540000" y="1275119"/>
            <a:ext cx="9612000" cy="393300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13080" y="1366560"/>
          <a:ext cx="9454680" cy="3661200"/>
        </p:xfrm>
        <a:graphic>
          <a:graphicData uri="http://schemas.openxmlformats.org/drawingml/2006/table">
            <a:tbl>
              <a:tblPr/>
              <a:tblGrid>
                <a:gridCol w="6660720">
                  <a:extLst>
                    <a:ext uri="{9D8B030D-6E8A-4147-A177-3AD203B41FA5}">
                      <a16:colId xmlns:a16="http://schemas.microsoft.com/office/drawing/2014/main" val="20000"/>
                    </a:ext>
                  </a:extLst>
                </a:gridCol>
                <a:gridCol w="389520">
                  <a:extLst>
                    <a:ext uri="{9D8B030D-6E8A-4147-A177-3AD203B41FA5}">
                      <a16:colId xmlns:a16="http://schemas.microsoft.com/office/drawing/2014/main" val="20001"/>
                    </a:ext>
                  </a:extLst>
                </a:gridCol>
                <a:gridCol w="2404440">
                  <a:extLst>
                    <a:ext uri="{9D8B030D-6E8A-4147-A177-3AD203B41FA5}">
                      <a16:colId xmlns:a16="http://schemas.microsoft.com/office/drawing/2014/main" val="20002"/>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Krav i gjeldende reglement</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Status</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56808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Kommunen skal forvalte sine midler slik at tilfredsstillende avkastning kan oppnås, uten at det innebærer vesentlig finansiell risiko, og under hensyn til at kommunen skal ha midler til å dekke sine løpende betalingsforpliktelser ved forfall og sikre stor grad av forutsigbarhet i kommunens finansielle stilling. Lånte midler skal over tid gi lavest mulig totalkostnad innenfor definerte krav til refinansieringsrisiko og renterisiko, hensyntatt behov for forutsigbarhet i lånekostnader.</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a:lnB w="12700" cmpd="sng">
                      <a:solidFill>
                        <a:srgbClr val="D3D3D3"/>
                      </a:solidFill>
                      <a:prstDash val="solid"/>
                    </a:lnB>
                    <a:solidFill>
                      <a:srgbClr val="ECF1F8"/>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a:lnB w="12700" cmpd="sng">
                      <a:solidFill>
                        <a:srgbClr val="D3D3D3"/>
                      </a:solidFill>
                      <a:prstDash val="solid"/>
                    </a:lnB>
                    <a:solidFill>
                      <a:srgbClr val="ECF1F8"/>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a:lnB w="12700" cmpd="sng">
                      <a:solidFill>
                        <a:srgbClr val="D3D3D3"/>
                      </a:solidFill>
                      <a:prstDash val="solid"/>
                    </a:lnB>
                    <a:solidFill>
                      <a:srgbClr val="ECF1F8"/>
                    </a:solidFill>
                  </a:tcPr>
                </a:tc>
                <a:extLst>
                  <a:ext uri="{0D108BD9-81ED-4DB2-BD59-A6C34878D82A}">
                    <a16:rowId xmlns:a16="http://schemas.microsoft.com/office/drawing/2014/main" val="10001"/>
                  </a:ext>
                </a:extLst>
              </a:tr>
              <a:tr h="32004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Låneopptak skal gjennomføres i tråd med Kommunelovens bestemmelser §14-14, §14-15, §14-16 og §14-17. Det kan også tas opp lån til refinansiering av eksisterende gjeld.</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extLst>
                  <a:ext uri="{0D108BD9-81ED-4DB2-BD59-A6C34878D82A}">
                    <a16:rowId xmlns:a16="http://schemas.microsoft.com/office/drawing/2014/main" val="10002"/>
                  </a:ext>
                </a:extLst>
              </a:tr>
              <a:tr h="81612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Låneopptak skal skje i henhold til kommunestyrets vedtatte investeringsbudsjetter og likviditetsbehov:
• Det kan kun tas opp lån i norske kroner. 
• Det er adgang til å legge ut lån i sertifikat- og obligasjonsmarkedet 
• Finansiering kan skje gjennom finansiell leasing. 
• Den maksimale avdragstiden på kommunens samlede gjeld skal være i samsvar med vedtak og gjeldende regelverk for minimumsavdrag. 
• Et enkelt innlån kan ikke utgjøre mer enn 30 prosent av gjeldsporteføljen</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extLst>
                  <a:ext uri="{0D108BD9-81ED-4DB2-BD59-A6C34878D82A}">
                    <a16:rowId xmlns:a16="http://schemas.microsoft.com/office/drawing/2014/main" val="10003"/>
                  </a:ext>
                </a:extLst>
              </a:tr>
              <a:tr h="44424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Porteføljen kan ta i bruk rentebytteavtaler (renteswaps), renteopsjoner (rentetak og rentegulv), og fremtidige renteavtaler (FRA) på samlet gjeldsportefølje. Bruk av andre ikke-rentebærende finansielle instrumenter tillates ikke. Det er ikke tillatt å løsrive rentederivathandelen fra den øvrige finans- og gjeldsforvaltningen, og beregninger under punkt b) skal inkludere rentederivatkontrakter.</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extLst>
                  <a:ext uri="{0D108BD9-81ED-4DB2-BD59-A6C34878D82A}">
                    <a16:rowId xmlns:a16="http://schemas.microsoft.com/office/drawing/2014/main" val="10004"/>
                  </a:ext>
                </a:extLst>
              </a:tr>
              <a:tr h="32004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Styring av låneporteføljen skal skje ved å optimalisere låneopptak og rentebindingsperiode i forhold til oppfatninger om fremtidig renteutvikling og innenfor et akseptabelt risikonivå gitt et overordnet ønske om forutsigbarhet og stabilitet i lånekostnader.</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extLst>
                  <a:ext uri="{0D108BD9-81ED-4DB2-BD59-A6C34878D82A}">
                    <a16:rowId xmlns:a16="http://schemas.microsoft.com/office/drawing/2014/main" val="10005"/>
                  </a:ext>
                </a:extLst>
              </a:tr>
              <a:tr h="21816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Refinansieringsrisikoen skal reduseres ved å spre tidspunkt for renteregulering/forfall</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extLst>
                  <a:ext uri="{0D108BD9-81ED-4DB2-BD59-A6C34878D82A}">
                    <a16:rowId xmlns:a16="http://schemas.microsoft.com/office/drawing/2014/main" val="10006"/>
                  </a:ext>
                </a:extLst>
              </a:tr>
              <a:tr h="21816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Gjennomsnittlig gjenværende rentebinding (durasjon – vektet rentebindingstid) på samlet rentebærende gjeld skal til enhver tid være mellom 1 og 5 år.</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extLst>
                  <a:ext uri="{0D108BD9-81ED-4DB2-BD59-A6C34878D82A}">
                    <a16:rowId xmlns:a16="http://schemas.microsoft.com/office/drawing/2014/main" val="10007"/>
                  </a:ext>
                </a:extLst>
              </a:tr>
              <a:tr h="21816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50% flytende rente og 50% som skal vurderes ut fra markedssituasjonen</a:t>
                      </a:r>
                      <a:endParaRPr lang="en-US" sz="800" b="0" i="0" u="none" strike="noStrike" dirty="0" err="1">
                        <a:solidFill>
                          <a:srgbClr val="000000"/>
                        </a:solidFill>
                        <a:latin typeface="Calibri" pitchFamily="34" charset="0"/>
                        <a:ea typeface="Calibri" pitchFamily="34" charset="0"/>
                      </a:endParaRPr>
                    </a:p>
                  </a:txBody>
                  <a:tcPr marL="36000" marR="36000" marT="35999"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5999"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5999"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DCE6F2"/>
                    </a:solidFill>
                  </a:tcPr>
                </a:tc>
                <a:extLst>
                  <a:ext uri="{0D108BD9-81ED-4DB2-BD59-A6C34878D82A}">
                    <a16:rowId xmlns:a16="http://schemas.microsoft.com/office/drawing/2014/main" val="10008"/>
                  </a:ext>
                </a:extLst>
              </a:tr>
              <a:tr h="21816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Andelen av gjeldsporteføljen som har fast rente, bør fordeles i 1 til 5 års segmentet på en slik måte at kommunen får lavest mulig refinansieringsrisiko.</a:t>
                      </a: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ctr" rtl="0">
                        <a:lnSpc>
                          <a:spcPct val="95000"/>
                        </a:lnSpc>
                      </a:pPr>
                      <a:r>
                        <a:rPr sz="1000" b="0" i="0" u="none" strike="noStrike" dirty="0">
                          <a:solidFill>
                            <a:srgbClr val="008000"/>
                          </a:solidFill>
                          <a:latin typeface="Arial" pitchFamily="34" charset="0"/>
                          <a:ea typeface="Arial" pitchFamily="34" charset="0"/>
                          <a:cs typeface="Arial" pitchFamily="34" charset="0"/>
                        </a:rPr>
                        <a:t>OK</a:t>
                      </a:r>
                      <a:endParaRPr lang="en-US" sz="1000" b="0" i="0" u="none" strike="noStrike" dirty="0" err="1">
                        <a:solidFill>
                          <a:srgbClr val="008000"/>
                        </a:solidFill>
                        <a:latin typeface="Arial" pitchFamily="34" charset="0"/>
                        <a:ea typeface="Arial" pitchFamily="34" charset="0"/>
                      </a:endParaRPr>
                    </a:p>
                  </a:txBody>
                  <a:tcPr marL="20000" marR="20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tc>
                  <a:txBody>
                    <a:bodyPr/>
                    <a:lstStyle/>
                    <a:p>
                      <a:pPr algn="l" rtl="0">
                        <a:lnSpc>
                          <a:spcPct val="95000"/>
                        </a:lnSpc>
                      </a:pPr>
                      <a:endParaRPr lang="en-US" sz="800" b="0" i="0" u="none" strike="noStrike" dirty="0" err="1">
                        <a:solidFill>
                          <a:srgbClr val="000000"/>
                        </a:solidFill>
                        <a:latin typeface="Calibri" pitchFamily="34" charset="0"/>
                        <a:ea typeface="Calibri" pitchFamily="34" charset="0"/>
                      </a:endParaRPr>
                    </a:p>
                  </a:txBody>
                  <a:tcPr marL="36000" marR="36000" marT="36000" marB="36000" anchor="ctr">
                    <a:lnL/>
                    <a:lnR/>
                    <a:lnT w="12700" cap="flat" cmpd="sng" algn="ctr">
                      <a:solidFill>
                        <a:srgbClr val="D3D3D3"/>
                      </a:solidFill>
                      <a:prstDash val="solid"/>
                      <a:round/>
                      <a:headEnd type="none" w="med" len="med"/>
                      <a:tailEnd type="none" w="med" len="med"/>
                    </a:lnT>
                    <a:lnB w="12700" cmpd="sng">
                      <a:solidFill>
                        <a:srgbClr val="D3D3D3"/>
                      </a:solidFill>
                      <a:prstDash val="solid"/>
                    </a:lnB>
                    <a:solidFill>
                      <a:srgbClr val="ECF1F8"/>
                    </a:solidFill>
                  </a:tcPr>
                </a:tc>
                <a:extLst>
                  <a:ext uri="{0D108BD9-81ED-4DB2-BD59-A6C34878D82A}">
                    <a16:rowId xmlns:a16="http://schemas.microsoft.com/office/drawing/2014/main" val="10009"/>
                  </a:ext>
                </a:extLst>
              </a:tr>
            </a:tbl>
          </a:graphicData>
        </a:graphic>
      </p:graphicFrame>
      <p:sp>
        <p:nvSpPr>
          <p:cNvPr id="10" name="Rektangel 9"/>
          <p:cNvSpPr/>
          <p:nvPr/>
        </p:nvSpPr>
        <p:spPr bwMode="auto">
          <a:xfrm>
            <a:off x="613080" y="5027760"/>
            <a:ext cx="9453600" cy="180360"/>
          </a:xfrm>
          <a:prstGeom prst="rect">
            <a:avLst/>
          </a:prstGeom>
          <a:solidFill>
            <a:srgbClr val="FFFFFF"/>
          </a:solidFill>
        </p:spPr>
        <p:txBody>
          <a:bodyPr horzOverflow="overflow" wrap="square" lIns="36000" tIns="36000" rIns="36000" bIns="36000" rtlCol="0" anchor="t">
            <a:noAutofit/>
          </a:bodyPr>
          <a:lstStyle/>
          <a:p>
            <a:pPr algn="l" rtl="0">
              <a:lnSpc>
                <a:spcPct val="95000"/>
              </a:lnSpc>
            </a:pPr>
            <a:r>
              <a:rPr sz="700" b="0" i="1" u="none" strike="noStrike" dirty="0">
                <a:solidFill>
                  <a:srgbClr val="000000"/>
                </a:solidFill>
                <a:latin typeface="Calibri" pitchFamily="34" charset="0"/>
                <a:ea typeface="Calibri" pitchFamily="34" charset="0"/>
                <a:cs typeface="Calibri" pitchFamily="34" charset="0"/>
              </a:rPr>
              <a:t>Krav til forvaltning av gjeldsporteføljen i henhold til gjeldende finansreglement.  Kommentar kun dersom det er avvik fra finansreglement.</a:t>
            </a:r>
            <a:endParaRPr lang="en-US" sz="700" b="0" i="1" u="none" strike="noStrike" dirty="0" err="1">
              <a:solidFill>
                <a:srgbClr val="000000"/>
              </a:solidFill>
              <a:latin typeface="Calibri" pitchFamily="34" charset="0"/>
              <a:ea typeface="Calibri" pitchFamily="34" charset="0"/>
            </a:endParaRPr>
          </a:p>
        </p:txBody>
      </p:sp>
      <p:sp>
        <p:nvSpPr>
          <p:cNvPr id="11" name="Rektangel 10"/>
          <p:cNvSpPr/>
          <p:nvPr/>
        </p:nvSpPr>
        <p:spPr bwMode="auto">
          <a:xfrm>
            <a:off x="540000" y="6751800"/>
            <a:ext cx="9612000" cy="268200"/>
          </a:xfrm>
          <a:prstGeom prst="rect">
            <a:avLst/>
          </a:prstGeom>
          <a:solidFill>
            <a:srgbClr val="EDEEEF"/>
          </a:solidFill>
        </p:spPr>
        <p:txBody>
          <a:bodyPr/>
          <a:lstStyle/>
          <a:p>
            <a:endParaRPr lang="nb-NO"/>
          </a:p>
        </p:txBody>
      </p:sp>
      <p:sp>
        <p:nvSpPr>
          <p:cNvPr id="12" name="Rektangel 11"/>
          <p:cNvSpPr/>
          <p:nvPr/>
        </p:nvSpPr>
        <p:spPr bwMode="auto">
          <a:xfrm>
            <a:off x="622440" y="677016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6</a:t>
            </a:r>
            <a:endParaRPr lang="en-US" sz="800" b="0" i="0" u="none" strike="noStrike" dirty="0" err="1">
              <a:solidFill>
                <a:srgbClr val="000000"/>
              </a:solidFill>
              <a:latin typeface="Calibri" pitchFamily="34" charset="0"/>
              <a:ea typeface="Calibri" pitchFamily="34" charset="0"/>
            </a:endParaRPr>
          </a:p>
        </p:txBody>
      </p:sp>
      <p:sp>
        <p:nvSpPr>
          <p:cNvPr id="13" name="Rektangel 12"/>
          <p:cNvSpPr/>
          <p:nvPr/>
        </p:nvSpPr>
        <p:spPr bwMode="auto">
          <a:xfrm>
            <a:off x="1298880" y="677016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4" name="Rektangel 13"/>
          <p:cNvSpPr/>
          <p:nvPr/>
        </p:nvSpPr>
        <p:spPr bwMode="auto">
          <a:xfrm>
            <a:off x="9153720" y="6751800"/>
            <a:ext cx="914400" cy="228600"/>
          </a:xfrm>
          <a:prstGeom prst="rect">
            <a:avLst/>
          </a:prstGeom>
          <a:blipFill>
            <a:blip r:embed="rId2"/>
            <a:stretch>
              <a:fillRect/>
            </a:stretch>
          </a:blipFill>
        </p:spPr>
        <p:txBody>
          <a:bodyPr/>
          <a:lstStyle/>
          <a:p>
            <a:endParaRPr lang="nb-N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00372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00372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Porteføljens rentebindingstid og renterisiko</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268600"/>
          </a:xfrm>
          <a:prstGeom prst="rect">
            <a:avLst/>
          </a:prstGeom>
          <a:noFill/>
        </p:spPr>
        <p:txBody>
          <a:bodyPr/>
          <a:lstStyle/>
          <a:p>
            <a:endParaRPr lang="nb-NO"/>
          </a:p>
        </p:txBody>
      </p:sp>
      <p:sp>
        <p:nvSpPr>
          <p:cNvPr id="8" name="Rektangel 7"/>
          <p:cNvSpPr/>
          <p:nvPr/>
        </p:nvSpPr>
        <p:spPr bwMode="auto">
          <a:xfrm>
            <a:off x="540000" y="1275119"/>
            <a:ext cx="9612000" cy="526860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35400" y="3580920"/>
          <a:ext cx="3346560" cy="2962800"/>
        </p:xfrm>
        <a:graphic>
          <a:graphicData uri="http://schemas.openxmlformats.org/drawingml/2006/table">
            <a:tbl>
              <a:tblPr/>
              <a:tblGrid>
                <a:gridCol w="334656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Rentebindingsintervall i % av porteføljen</a:t>
                      </a:r>
                      <a:endParaRPr lang="en-US" sz="10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EDEEEF"/>
                    </a:solidFill>
                  </a:tcPr>
                </a:tc>
                <a:extLst>
                  <a:ext uri="{0D108BD9-81ED-4DB2-BD59-A6C34878D82A}">
                    <a16:rowId xmlns:a16="http://schemas.microsoft.com/office/drawing/2014/main" val="10000"/>
                  </a:ext>
                </a:extLst>
              </a:tr>
              <a:tr h="264276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4106160" y="3580920"/>
          <a:ext cx="3346560" cy="2962800"/>
        </p:xfrm>
        <a:graphic>
          <a:graphicData uri="http://schemas.openxmlformats.org/drawingml/2006/table">
            <a:tbl>
              <a:tblPr/>
              <a:tblGrid>
                <a:gridCol w="334656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Rentebindingsintervall i NOK</a:t>
                      </a:r>
                      <a:endParaRPr lang="en-US" sz="1000" b="1" i="0" u="none" strike="noStrike" dirty="0" err="1">
                        <a:solidFill>
                          <a:srgbClr val="000000"/>
                        </a:solidFill>
                        <a:latin typeface="Calibri" pitchFamily="34" charset="0"/>
                        <a:ea typeface="Calibri" pitchFamily="34" charset="0"/>
                      </a:endParaRPr>
                    </a:p>
                  </a:txBody>
                  <a:tcPr marL="38160" marR="20000" marT="0" marB="0" anchor="ctr">
                    <a:lnL/>
                    <a:lnR/>
                    <a:lnT/>
                    <a:lnB/>
                    <a:solidFill>
                      <a:srgbClr val="EDEEEF"/>
                    </a:solidFill>
                  </a:tcPr>
                </a:tc>
                <a:extLst>
                  <a:ext uri="{0D108BD9-81ED-4DB2-BD59-A6C34878D82A}">
                    <a16:rowId xmlns:a16="http://schemas.microsoft.com/office/drawing/2014/main" val="10000"/>
                  </a:ext>
                </a:extLst>
              </a:tr>
              <a:tr h="2642760">
                <a:tc>
                  <a:txBody>
                    <a:bodyPr/>
                    <a:lstStyle/>
                    <a:p>
                      <a:pPr rtl="0"/>
                      <a:endParaRPr lang="en-US" sz="900" dirty="0"/>
                    </a:p>
                  </a:txBody>
                  <a:tcPr marL="20000" marR="20000" marT="0" marB="0">
                    <a:lnL/>
                    <a:lnR/>
                    <a:lnT/>
                    <a:lnB/>
                    <a:blipFill>
                      <a:blip r:embed="rId3"/>
                      <a:stretch>
                        <a:fillRect/>
                      </a:stretch>
                    </a:blipFill>
                  </a:tcPr>
                </a:tc>
                <a:extLst>
                  <a:ext uri="{0D108BD9-81ED-4DB2-BD59-A6C34878D82A}">
                    <a16:rowId xmlns:a16="http://schemas.microsoft.com/office/drawing/2014/main" val="10001"/>
                  </a:ext>
                </a:extLst>
              </a:tr>
            </a:tbl>
          </a:graphicData>
        </a:graphic>
      </p:graphicFrame>
      <p:graphicFrame>
        <p:nvGraphicFramePr>
          <p:cNvPr id="11" name="Tabell 10"/>
          <p:cNvGraphicFramePr>
            <a:graphicFrameLocks noGrp="1"/>
          </p:cNvGraphicFramePr>
          <p:nvPr/>
        </p:nvGraphicFramePr>
        <p:xfrm>
          <a:off x="7596000" y="3587400"/>
          <a:ext cx="2446200" cy="2922480"/>
        </p:xfrm>
        <a:graphic>
          <a:graphicData uri="http://schemas.openxmlformats.org/drawingml/2006/table">
            <a:tbl>
              <a:tblPr/>
              <a:tblGrid>
                <a:gridCol w="24462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EDEEEF"/>
                    </a:solidFill>
                  </a:tcPr>
                </a:tc>
                <a:extLst>
                  <a:ext uri="{0D108BD9-81ED-4DB2-BD59-A6C34878D82A}">
                    <a16:rowId xmlns:a16="http://schemas.microsoft.com/office/drawing/2014/main" val="10000"/>
                  </a:ext>
                </a:extLst>
              </a:tr>
              <a:tr h="2602440">
                <a:tc>
                  <a:txBody>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Rentebindingstid brukes ofte for å måle renterisiko. Det gir et uttrykk for hvor følsom kontantstrømmene til lånene er for en endring i markedsrentene. Man kan se på rentebindingstid som vektet gjennomsnittlig rentebinding for et lån eller en plassering. Porteføljens rentebindingstid er i tabellen målt ved slutten av rapporteringsperioden. 
Rentebindingen er i tråd med finansreglement og rentesikringsstrategi, hvor forutsigbarhet i rentekostnadene er et viktig element. Porteføljer med rentebindingstid under 1 år vil være svært sensitive for bevegelser i markedsrentene. Porteføljer med rentebindingstid over 5 år vil ha svært forutsigbare rentekostnader i de kommende årene. Alt annet like vil en slik forutsigbarhet ha en pris /  «forsikringspremie», som må vurderes opp mot reduserte rentekostnader. Kolonnen økning i rentekostnad ved 1 %- poeng renteøkning viser økt årlig rentekostnad om 1 år, om 2 til 3 år, om 3 til 5 år og om 5 år dersom renten stiger med 1%-poeng. Dvs. når alle bindingene i porteføljen er løpt ut vil økt rentekostnad være 1 % x total gjeld. </a:t>
                      </a:r>
                      <a:endParaRPr lang="en-US" sz="800" b="0" i="0" u="none" strike="noStrike" dirty="0" err="1">
                        <a:solidFill>
                          <a:srgbClr val="000000"/>
                        </a:solidFill>
                        <a:latin typeface="Calibri" pitchFamily="34" charset="0"/>
                        <a:ea typeface="Calibri" pitchFamily="34" charset="0"/>
                      </a:endParaRPr>
                    </a:p>
                  </a:txBody>
                  <a:tcPr marL="38159" marR="20000" marT="38159" marB="0">
                    <a:lnL/>
                    <a:lnR/>
                    <a:lnT/>
                    <a:lnB/>
                    <a:noFill/>
                  </a:tcPr>
                </a:tc>
                <a:extLst>
                  <a:ext uri="{0D108BD9-81ED-4DB2-BD59-A6C34878D82A}">
                    <a16:rowId xmlns:a16="http://schemas.microsoft.com/office/drawing/2014/main" val="10001"/>
                  </a:ext>
                </a:extLst>
              </a:tr>
            </a:tbl>
          </a:graphicData>
        </a:graphic>
      </p:graphicFrame>
      <p:graphicFrame>
        <p:nvGraphicFramePr>
          <p:cNvPr id="12" name="Tabell 11"/>
          <p:cNvGraphicFramePr>
            <a:graphicFrameLocks noGrp="1"/>
          </p:cNvGraphicFramePr>
          <p:nvPr/>
        </p:nvGraphicFramePr>
        <p:xfrm>
          <a:off x="635400" y="1362960"/>
          <a:ext cx="9413280" cy="1989720"/>
        </p:xfrm>
        <a:graphic>
          <a:graphicData uri="http://schemas.openxmlformats.org/drawingml/2006/table">
            <a:tbl>
              <a:tblPr/>
              <a:tblGrid>
                <a:gridCol w="1455119">
                  <a:extLst>
                    <a:ext uri="{9D8B030D-6E8A-4147-A177-3AD203B41FA5}">
                      <a16:colId xmlns:a16="http://schemas.microsoft.com/office/drawing/2014/main" val="20000"/>
                    </a:ext>
                  </a:extLst>
                </a:gridCol>
                <a:gridCol w="1892160">
                  <a:extLst>
                    <a:ext uri="{9D8B030D-6E8A-4147-A177-3AD203B41FA5}">
                      <a16:colId xmlns:a16="http://schemas.microsoft.com/office/drawing/2014/main" val="20001"/>
                    </a:ext>
                  </a:extLst>
                </a:gridCol>
                <a:gridCol w="1218960">
                  <a:extLst>
                    <a:ext uri="{9D8B030D-6E8A-4147-A177-3AD203B41FA5}">
                      <a16:colId xmlns:a16="http://schemas.microsoft.com/office/drawing/2014/main" val="20002"/>
                    </a:ext>
                  </a:extLst>
                </a:gridCol>
                <a:gridCol w="1082880">
                  <a:extLst>
                    <a:ext uri="{9D8B030D-6E8A-4147-A177-3AD203B41FA5}">
                      <a16:colId xmlns:a16="http://schemas.microsoft.com/office/drawing/2014/main" val="20003"/>
                    </a:ext>
                  </a:extLst>
                </a:gridCol>
                <a:gridCol w="1050120">
                  <a:extLst>
                    <a:ext uri="{9D8B030D-6E8A-4147-A177-3AD203B41FA5}">
                      <a16:colId xmlns:a16="http://schemas.microsoft.com/office/drawing/2014/main" val="20004"/>
                    </a:ext>
                  </a:extLst>
                </a:gridCol>
                <a:gridCol w="2714040">
                  <a:extLst>
                    <a:ext uri="{9D8B030D-6E8A-4147-A177-3AD203B41FA5}">
                      <a16:colId xmlns:a16="http://schemas.microsoft.com/office/drawing/2014/main" val="20005"/>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Intervall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Pålydende i NOK</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Rentebindingstid</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Andel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Akkumulert andel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Økning i rentekostnad ved 1% renteøkning</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Under 1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580 747 895</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0,12</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52,34%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52,34%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5 807 479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1"/>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 til 2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125 855 000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1,69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11,34%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63,68%</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7 066 029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2"/>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 til 3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63,68%</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7 066 029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3"/>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 til 5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403 000 000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4,24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36,32%</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100,00%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11 096 029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4"/>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&gt; 5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100,00%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kr 11 096 029</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5"/>
                  </a:ext>
                </a:extLst>
              </a:tr>
              <a:tr h="278280">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SUM</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1 109 602 895</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1,79</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100,00%</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DCE6F2"/>
                          </a:solidFill>
                          <a:latin typeface="Calibri" pitchFamily="34" charset="0"/>
                          <a:ea typeface="Calibri" pitchFamily="34" charset="0"/>
                          <a:cs typeface="Calibri" pitchFamily="34" charset="0"/>
                        </a:rPr>
                        <a:t>100,00%</a:t>
                      </a:r>
                      <a:endParaRPr lang="en-US" sz="900" b="0" i="0" u="none" strike="noStrike" dirty="0" err="1">
                        <a:solidFill>
                          <a:srgbClr val="DCE6F2"/>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DCE6F2"/>
                          </a:solidFill>
                          <a:latin typeface="Calibri" pitchFamily="34" charset="0"/>
                          <a:ea typeface="Calibri" pitchFamily="34" charset="0"/>
                          <a:cs typeface="Calibri" pitchFamily="34" charset="0"/>
                        </a:rPr>
                        <a:t>kr 11 096 029</a:t>
                      </a:r>
                      <a:endParaRPr lang="en-US" sz="900" b="0" i="0" u="none" strike="noStrike" dirty="0" err="1">
                        <a:solidFill>
                          <a:srgbClr val="DCE6F2"/>
                        </a:solidFill>
                        <a:latin typeface="Calibri" pitchFamily="34" charset="0"/>
                        <a:ea typeface="Calibri" pitchFamily="34" charset="0"/>
                      </a:endParaRPr>
                    </a:p>
                  </a:txBody>
                  <a:tcPr marL="20000" marR="20000" marT="0" marB="0" anchor="ctr">
                    <a:lnL/>
                    <a:lnR/>
                    <a:lnT/>
                    <a:lnB/>
                    <a:solidFill>
                      <a:srgbClr val="DCE6F2"/>
                    </a:solidFill>
                  </a:tcPr>
                </a:tc>
                <a:extLst>
                  <a:ext uri="{0D108BD9-81ED-4DB2-BD59-A6C34878D82A}">
                    <a16:rowId xmlns:a16="http://schemas.microsoft.com/office/drawing/2014/main" val="10006"/>
                  </a:ext>
                </a:extLst>
              </a:tr>
            </a:tbl>
          </a:graphicData>
        </a:graphic>
      </p:graphicFrame>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7</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5998680"/>
          </a:xfrm>
          <a:prstGeom prst="rect">
            <a:avLst/>
          </a:prstGeom>
          <a:solidFill>
            <a:srgbClr val="FFFFFF"/>
          </a:solidFill>
        </p:spPr>
        <p:txBody>
          <a:bodyPr/>
          <a:lstStyle/>
          <a:p>
            <a:endParaRPr lang="nb-NO"/>
          </a:p>
        </p:txBody>
      </p:sp>
      <p:sp>
        <p:nvSpPr>
          <p:cNvPr id="4" name="Rektangel 3"/>
          <p:cNvSpPr/>
          <p:nvPr/>
        </p:nvSpPr>
        <p:spPr bwMode="auto">
          <a:xfrm>
            <a:off x="540000" y="540000"/>
            <a:ext cx="9612000" cy="599868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Porteføljens kapitalbinding og refinansieringsrisiko</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263560"/>
          </a:xfrm>
          <a:prstGeom prst="rect">
            <a:avLst/>
          </a:prstGeom>
          <a:noFill/>
        </p:spPr>
        <p:txBody>
          <a:bodyPr/>
          <a:lstStyle/>
          <a:p>
            <a:endParaRPr lang="nb-NO"/>
          </a:p>
        </p:txBody>
      </p:sp>
      <p:sp>
        <p:nvSpPr>
          <p:cNvPr id="8" name="Rektangel 7"/>
          <p:cNvSpPr/>
          <p:nvPr/>
        </p:nvSpPr>
        <p:spPr bwMode="auto">
          <a:xfrm>
            <a:off x="540000" y="1275119"/>
            <a:ext cx="9612000" cy="5263560"/>
          </a:xfrm>
          <a:prstGeom prst="rect">
            <a:avLst/>
          </a:prstGeom>
          <a:noFill/>
        </p:spPr>
        <p:txBody>
          <a:bodyPr/>
          <a:lstStyle/>
          <a:p>
            <a:endParaRPr lang="nb-NO"/>
          </a:p>
        </p:txBody>
      </p:sp>
      <p:graphicFrame>
        <p:nvGraphicFramePr>
          <p:cNvPr id="9" name="Tabell 8"/>
          <p:cNvGraphicFramePr>
            <a:graphicFrameLocks noGrp="1"/>
          </p:cNvGraphicFramePr>
          <p:nvPr/>
        </p:nvGraphicFramePr>
        <p:xfrm>
          <a:off x="635400" y="3575880"/>
          <a:ext cx="3348000" cy="2958120"/>
        </p:xfrm>
        <a:graphic>
          <a:graphicData uri="http://schemas.openxmlformats.org/drawingml/2006/table">
            <a:tbl>
              <a:tblPr/>
              <a:tblGrid>
                <a:gridCol w="3348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Forfallsintervall i % av porteføljen</a:t>
                      </a:r>
                      <a:endParaRPr lang="en-US" sz="10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EDEEEF"/>
                    </a:solidFill>
                  </a:tcPr>
                </a:tc>
                <a:extLst>
                  <a:ext uri="{0D108BD9-81ED-4DB2-BD59-A6C34878D82A}">
                    <a16:rowId xmlns:a16="http://schemas.microsoft.com/office/drawing/2014/main" val="10000"/>
                  </a:ext>
                </a:extLst>
              </a:tr>
              <a:tr h="263808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4104000" y="3575880"/>
          <a:ext cx="3348000" cy="2962800"/>
        </p:xfrm>
        <a:graphic>
          <a:graphicData uri="http://schemas.openxmlformats.org/drawingml/2006/table">
            <a:tbl>
              <a:tblPr/>
              <a:tblGrid>
                <a:gridCol w="33480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Forfallsintervall i NOK</a:t>
                      </a:r>
                      <a:endParaRPr lang="en-US" sz="10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EDEEEF"/>
                    </a:solidFill>
                  </a:tcPr>
                </a:tc>
                <a:extLst>
                  <a:ext uri="{0D108BD9-81ED-4DB2-BD59-A6C34878D82A}">
                    <a16:rowId xmlns:a16="http://schemas.microsoft.com/office/drawing/2014/main" val="10000"/>
                  </a:ext>
                </a:extLst>
              </a:tr>
              <a:tr h="2642760">
                <a:tc>
                  <a:txBody>
                    <a:bodyPr/>
                    <a:lstStyle/>
                    <a:p>
                      <a:pPr rtl="0"/>
                      <a:endParaRPr lang="en-US" sz="900" dirty="0"/>
                    </a:p>
                  </a:txBody>
                  <a:tcPr marL="20000" marR="20000" marT="0" marB="0">
                    <a:lnL/>
                    <a:lnR/>
                    <a:lnT/>
                    <a:lnB/>
                    <a:blipFill>
                      <a:blip r:embed="rId3"/>
                      <a:stretch>
                        <a:fillRect/>
                      </a:stretch>
                    </a:blipFill>
                  </a:tcPr>
                </a:tc>
                <a:extLst>
                  <a:ext uri="{0D108BD9-81ED-4DB2-BD59-A6C34878D82A}">
                    <a16:rowId xmlns:a16="http://schemas.microsoft.com/office/drawing/2014/main" val="10001"/>
                  </a:ext>
                </a:extLst>
              </a:tr>
            </a:tbl>
          </a:graphicData>
        </a:graphic>
      </p:graphicFrame>
      <p:graphicFrame>
        <p:nvGraphicFramePr>
          <p:cNvPr id="11" name="Tabell 10"/>
          <p:cNvGraphicFramePr>
            <a:graphicFrameLocks noGrp="1"/>
          </p:cNvGraphicFramePr>
          <p:nvPr/>
        </p:nvGraphicFramePr>
        <p:xfrm>
          <a:off x="7617600" y="1362960"/>
          <a:ext cx="2446200" cy="3985920"/>
        </p:xfrm>
        <a:graphic>
          <a:graphicData uri="http://schemas.openxmlformats.org/drawingml/2006/table">
            <a:tbl>
              <a:tblPr/>
              <a:tblGrid>
                <a:gridCol w="244620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38159" marR="20000" marT="0" marB="0" anchor="ctr">
                    <a:lnL/>
                    <a:lnR/>
                    <a:lnT/>
                    <a:lnB/>
                    <a:solidFill>
                      <a:srgbClr val="EDEEEF"/>
                    </a:solidFill>
                  </a:tcPr>
                </a:tc>
                <a:extLst>
                  <a:ext uri="{0D108BD9-81ED-4DB2-BD59-A6C34878D82A}">
                    <a16:rowId xmlns:a16="http://schemas.microsoft.com/office/drawing/2014/main" val="10000"/>
                  </a:ext>
                </a:extLst>
              </a:tr>
              <a:tr h="366588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Tabellen viser gjenværende tid frem til forfallstidspunkt for lånene i porteføljen. Det er tatt hensyn til kapitalbevegelser som f.eks. avdrag i beregningene. 
Desto høyere tall desto lavere refinansieringrisiko. Et 3MND sertifikat vil ved inngåelse ha 0,25 i kapitalbinding.
Figurene viser en grafisk fremstilling av refinansieringsrisikoen i porteføljen. 
Porteføljer med kapitalbinding under 1 år har et stort kapitalbehov det kommende året.
Porteføljer med kapitalbinding over 5 år antas å ha en «normal» forfallsstruktur.
Porteføljens kapitalbinding må vurderes ut fra et kostnads , – rente og porteføljeperspektiv. Korte lån er normalt sett vesentlig billigere enn lengre lån. 
Beregninger av nøkkeltall er gjort ved bruk av lånets nedbetalingsprofil, långiver har ofte en mulighet til å kreve førtidig innfrielse slik at juridisk løpetid kan avvike. 
</a:t>
                      </a:r>
                      <a:endParaRPr lang="en-US" sz="900" b="0" i="0" u="none" strike="noStrike" dirty="0" err="1">
                        <a:solidFill>
                          <a:srgbClr val="000000"/>
                        </a:solidFill>
                        <a:latin typeface="Calibri" pitchFamily="34" charset="0"/>
                        <a:ea typeface="Calibri" pitchFamily="34" charset="0"/>
                      </a:endParaRPr>
                    </a:p>
                  </a:txBody>
                  <a:tcPr marL="38159" marR="20000" marT="38160" marB="0">
                    <a:lnL/>
                    <a:lnR/>
                    <a:lnT/>
                    <a:lnB/>
                    <a:noFill/>
                  </a:tcPr>
                </a:tc>
                <a:extLst>
                  <a:ext uri="{0D108BD9-81ED-4DB2-BD59-A6C34878D82A}">
                    <a16:rowId xmlns:a16="http://schemas.microsoft.com/office/drawing/2014/main" val="10001"/>
                  </a:ext>
                </a:extLst>
              </a:tr>
            </a:tbl>
          </a:graphicData>
        </a:graphic>
      </p:graphicFrame>
      <p:graphicFrame>
        <p:nvGraphicFramePr>
          <p:cNvPr id="12" name="Tabell 11"/>
          <p:cNvGraphicFramePr>
            <a:graphicFrameLocks noGrp="1"/>
          </p:cNvGraphicFramePr>
          <p:nvPr/>
        </p:nvGraphicFramePr>
        <p:xfrm>
          <a:off x="635400" y="1362960"/>
          <a:ext cx="6816600" cy="1989720"/>
        </p:xfrm>
        <a:graphic>
          <a:graphicData uri="http://schemas.openxmlformats.org/drawingml/2006/table">
            <a:tbl>
              <a:tblPr/>
              <a:tblGrid>
                <a:gridCol w="1454760">
                  <a:extLst>
                    <a:ext uri="{9D8B030D-6E8A-4147-A177-3AD203B41FA5}">
                      <a16:colId xmlns:a16="http://schemas.microsoft.com/office/drawing/2014/main" val="20000"/>
                    </a:ext>
                  </a:extLst>
                </a:gridCol>
                <a:gridCol w="1891800">
                  <a:extLst>
                    <a:ext uri="{9D8B030D-6E8A-4147-A177-3AD203B41FA5}">
                      <a16:colId xmlns:a16="http://schemas.microsoft.com/office/drawing/2014/main" val="20001"/>
                    </a:ext>
                  </a:extLst>
                </a:gridCol>
                <a:gridCol w="1218960">
                  <a:extLst>
                    <a:ext uri="{9D8B030D-6E8A-4147-A177-3AD203B41FA5}">
                      <a16:colId xmlns:a16="http://schemas.microsoft.com/office/drawing/2014/main" val="20002"/>
                    </a:ext>
                  </a:extLst>
                </a:gridCol>
                <a:gridCol w="2251080">
                  <a:extLst>
                    <a:ext uri="{9D8B030D-6E8A-4147-A177-3AD203B41FA5}">
                      <a16:colId xmlns:a16="http://schemas.microsoft.com/office/drawing/2014/main" val="20003"/>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Forfallsintervall</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Pålydende i NOK</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Kapitalbinding</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Prosentvis andel av porteføljen</a:t>
                      </a:r>
                      <a:endParaRPr lang="en-US" sz="10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EDEEEF"/>
                    </a:solidFill>
                  </a:tcPr>
                </a:tc>
                <a:extLst>
                  <a:ext uri="{0D108BD9-81ED-4DB2-BD59-A6C34878D82A}">
                    <a16:rowId xmlns:a16="http://schemas.microsoft.com/office/drawing/2014/main" val="10000"/>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Under 1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224 500 000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0,82</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20,23%</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1"/>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 til 2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281 000 000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1,70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25,32%</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2"/>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 til 3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107 000 000</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2,46</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9,64%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3"/>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3 til 5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198 367 211</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4,27</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17,88%</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4"/>
                  </a:ext>
                </a:extLst>
              </a:tr>
              <a:tr h="278280">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&gt;5 år</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298 735 684</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13,07</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0" i="0" u="none" strike="noStrike" dirty="0">
                          <a:solidFill>
                            <a:srgbClr val="000000"/>
                          </a:solidFill>
                          <a:latin typeface="Calibri" pitchFamily="34" charset="0"/>
                          <a:ea typeface="Calibri" pitchFamily="34" charset="0"/>
                          <a:cs typeface="Calibri" pitchFamily="34" charset="0"/>
                        </a:rPr>
                        <a:t>26,92%</a:t>
                      </a:r>
                      <a:endParaRPr lang="en-US" sz="900" b="0" i="0" u="none" strike="noStrike" dirty="0" err="1">
                        <a:solidFill>
                          <a:srgbClr val="000000"/>
                        </a:solidFill>
                        <a:latin typeface="Calibri" pitchFamily="34" charset="0"/>
                        <a:ea typeface="Calibri" pitchFamily="34" charset="0"/>
                      </a:endParaRPr>
                    </a:p>
                  </a:txBody>
                  <a:tcPr marL="20000" marR="20000" marT="0" marB="0" anchor="ctr">
                    <a:lnL/>
                    <a:lnR/>
                    <a:lnT/>
                    <a:lnB/>
                    <a:noFill/>
                  </a:tcPr>
                </a:tc>
                <a:extLst>
                  <a:ext uri="{0D108BD9-81ED-4DB2-BD59-A6C34878D82A}">
                    <a16:rowId xmlns:a16="http://schemas.microsoft.com/office/drawing/2014/main" val="10005"/>
                  </a:ext>
                </a:extLst>
              </a:tr>
              <a:tr h="278280">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SUM</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1 109 602 895</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5,12</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tc>
                  <a:txBody>
                    <a:bodyPr/>
                    <a:lstStyle/>
                    <a:p>
                      <a:pPr algn="ctr" rtl="0">
                        <a:lnSpc>
                          <a:spcPct val="95000"/>
                        </a:lnSpc>
                      </a:pPr>
                      <a:r>
                        <a:rPr sz="900" b="1" i="0" u="none" strike="noStrike" dirty="0">
                          <a:solidFill>
                            <a:srgbClr val="000000"/>
                          </a:solidFill>
                          <a:latin typeface="Calibri" pitchFamily="34" charset="0"/>
                          <a:ea typeface="Calibri" pitchFamily="34" charset="0"/>
                          <a:cs typeface="Calibri" pitchFamily="34" charset="0"/>
                        </a:rPr>
                        <a:t>100,00%</a:t>
                      </a:r>
                      <a:endParaRPr lang="en-US" sz="900" b="1" i="0" u="none" strike="noStrike" dirty="0" err="1">
                        <a:solidFill>
                          <a:srgbClr val="000000"/>
                        </a:solidFill>
                        <a:latin typeface="Calibri" pitchFamily="34" charset="0"/>
                        <a:ea typeface="Calibri" pitchFamily="34" charset="0"/>
                      </a:endParaRPr>
                    </a:p>
                  </a:txBody>
                  <a:tcPr marL="20000" marR="20000" marT="0" marB="0" anchor="ctr">
                    <a:lnL/>
                    <a:lnR/>
                    <a:lnT/>
                    <a:lnB/>
                    <a:solidFill>
                      <a:srgbClr val="DCE6F2"/>
                    </a:solidFill>
                  </a:tcPr>
                </a:tc>
                <a:extLst>
                  <a:ext uri="{0D108BD9-81ED-4DB2-BD59-A6C34878D82A}">
                    <a16:rowId xmlns:a16="http://schemas.microsoft.com/office/drawing/2014/main" val="10006"/>
                  </a:ext>
                </a:extLst>
              </a:tr>
            </a:tbl>
          </a:graphicData>
        </a:graphic>
      </p:graphicFrame>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8</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4"/>
            <a:stretch>
              <a:fillRect/>
            </a:stretch>
          </a:blipFill>
        </p:spPr>
        <p:txBody>
          <a:bodyPr/>
          <a:lstStyle/>
          <a:p>
            <a:endParaRPr lang="nb-N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 1"/>
          <p:cNvSpPr>
            <a:spLocks noGrp="1"/>
          </p:cNvSpPr>
          <p:nvPr/>
        </p:nvSpPr>
        <p:spPr/>
        <p:txBody>
          <a:bodyPr/>
          <a:lstStyle/>
          <a:p>
            <a:endParaRPr lang="en-US"/>
          </a:p>
        </p:txBody>
      </p:sp>
      <p:sp>
        <p:nvSpPr>
          <p:cNvPr id="3" name="Rektangel 2"/>
          <p:cNvSpPr/>
          <p:nvPr/>
        </p:nvSpPr>
        <p:spPr bwMode="auto">
          <a:xfrm>
            <a:off x="540000" y="540000"/>
            <a:ext cx="9612000" cy="6202800"/>
          </a:xfrm>
          <a:prstGeom prst="rect">
            <a:avLst/>
          </a:prstGeom>
          <a:solidFill>
            <a:srgbClr val="FFFFFF"/>
          </a:solidFill>
        </p:spPr>
        <p:txBody>
          <a:bodyPr/>
          <a:lstStyle/>
          <a:p>
            <a:endParaRPr lang="nb-NO"/>
          </a:p>
        </p:txBody>
      </p:sp>
      <p:sp>
        <p:nvSpPr>
          <p:cNvPr id="4" name="Rektangel 3"/>
          <p:cNvSpPr/>
          <p:nvPr/>
        </p:nvSpPr>
        <p:spPr bwMode="auto">
          <a:xfrm>
            <a:off x="540000" y="540000"/>
            <a:ext cx="9612000" cy="6202800"/>
          </a:xfrm>
          <a:prstGeom prst="rect">
            <a:avLst/>
          </a:prstGeom>
          <a:noFill/>
        </p:spPr>
        <p:txBody>
          <a:bodyPr/>
          <a:lstStyle/>
          <a:p>
            <a:endParaRPr lang="nb-NO"/>
          </a:p>
        </p:txBody>
      </p:sp>
      <p:sp>
        <p:nvSpPr>
          <p:cNvPr id="5" name="Rektangel 4"/>
          <p:cNvSpPr/>
          <p:nvPr/>
        </p:nvSpPr>
        <p:spPr bwMode="auto">
          <a:xfrm>
            <a:off x="540000" y="540000"/>
            <a:ext cx="9612000" cy="735120"/>
          </a:xfrm>
          <a:prstGeom prst="rect">
            <a:avLst/>
          </a:prstGeom>
          <a:noFill/>
        </p:spPr>
        <p:txBody>
          <a:bodyPr/>
          <a:lstStyle/>
          <a:p>
            <a:endParaRPr lang="nb-NO"/>
          </a:p>
        </p:txBody>
      </p:sp>
      <p:graphicFrame>
        <p:nvGraphicFramePr>
          <p:cNvPr id="6" name="Tabell 5"/>
          <p:cNvGraphicFramePr>
            <a:graphicFrameLocks noGrp="1"/>
          </p:cNvGraphicFramePr>
          <p:nvPr/>
        </p:nvGraphicFramePr>
        <p:xfrm>
          <a:off x="540000" y="540000"/>
          <a:ext cx="9612000" cy="720000"/>
        </p:xfrm>
        <a:graphic>
          <a:graphicData uri="http://schemas.openxmlformats.org/drawingml/2006/table">
            <a:tbl>
              <a:tblPr/>
              <a:tblGrid>
                <a:gridCol w="9612000">
                  <a:extLst>
                    <a:ext uri="{9D8B030D-6E8A-4147-A177-3AD203B41FA5}">
                      <a16:colId xmlns:a16="http://schemas.microsoft.com/office/drawing/2014/main" val="20000"/>
                    </a:ext>
                  </a:extLst>
                </a:gridCol>
              </a:tblGrid>
              <a:tr h="720000">
                <a:tc>
                  <a:txBody>
                    <a:bodyPr/>
                    <a:lstStyle/>
                    <a:p>
                      <a:pPr algn="ctr" rtl="0">
                        <a:lnSpc>
                          <a:spcPct val="95000"/>
                        </a:lnSpc>
                      </a:pPr>
                      <a:r>
                        <a:rPr sz="1800" b="1" i="0" u="none" strike="noStrike" dirty="0">
                          <a:solidFill>
                            <a:srgbClr val="000000"/>
                          </a:solidFill>
                          <a:latin typeface="Calibri" pitchFamily="34" charset="0"/>
                          <a:ea typeface="Calibri" pitchFamily="34" charset="0"/>
                          <a:cs typeface="Calibri" pitchFamily="34" charset="0"/>
                        </a:rPr>
                        <a:t>Utvikling i rentebindingstid</a:t>
                      </a:r>
                      <a:endParaRPr lang="en-US" sz="1800" b="1" i="0" u="none" strike="noStrike" dirty="0" err="1">
                        <a:solidFill>
                          <a:srgbClr val="000000"/>
                        </a:solidFill>
                        <a:latin typeface="Calibri" pitchFamily="34" charset="0"/>
                        <a:ea typeface="Calibri" pitchFamily="34" charset="0"/>
                      </a:endParaRPr>
                    </a:p>
                  </a:txBody>
                  <a:tcPr marL="20000" marR="20000" marT="0" marB="0" anchor="ctr">
                    <a:lnL/>
                    <a:lnR/>
                    <a:lnT/>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
        <p:nvSpPr>
          <p:cNvPr id="7" name="Rektangel 6"/>
          <p:cNvSpPr/>
          <p:nvPr/>
        </p:nvSpPr>
        <p:spPr bwMode="auto">
          <a:xfrm>
            <a:off x="540000" y="1275119"/>
            <a:ext cx="9612000" cy="5262120"/>
          </a:xfrm>
          <a:prstGeom prst="rect">
            <a:avLst/>
          </a:prstGeom>
          <a:noFill/>
        </p:spPr>
        <p:txBody>
          <a:bodyPr/>
          <a:lstStyle/>
          <a:p>
            <a:endParaRPr lang="nb-NO"/>
          </a:p>
        </p:txBody>
      </p:sp>
      <p:sp>
        <p:nvSpPr>
          <p:cNvPr id="8" name="Rektangel 7"/>
          <p:cNvSpPr/>
          <p:nvPr/>
        </p:nvSpPr>
        <p:spPr bwMode="auto">
          <a:xfrm>
            <a:off x="540000" y="1275119"/>
            <a:ext cx="9612000" cy="5056560"/>
          </a:xfrm>
          <a:prstGeom prst="rect">
            <a:avLst/>
          </a:prstGeom>
          <a:noFill/>
        </p:spPr>
        <p:txBody>
          <a:bodyPr/>
          <a:lstStyle/>
          <a:p>
            <a:endParaRPr lang="nb-NO"/>
          </a:p>
        </p:txBody>
      </p:sp>
      <p:graphicFrame>
        <p:nvGraphicFramePr>
          <p:cNvPr id="9" name="Tabell 8"/>
          <p:cNvGraphicFramePr>
            <a:graphicFrameLocks noGrp="1"/>
          </p:cNvGraphicFramePr>
          <p:nvPr/>
        </p:nvGraphicFramePr>
        <p:xfrm>
          <a:off x="7919280" y="1421280"/>
          <a:ext cx="2130480" cy="3232080"/>
        </p:xfrm>
        <a:graphic>
          <a:graphicData uri="http://schemas.openxmlformats.org/drawingml/2006/table">
            <a:tbl>
              <a:tblPr/>
              <a:tblGrid>
                <a:gridCol w="213048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Kommentar</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2912040">
                <a:tc>
                  <a:txBody>
                    <a:bodyPr/>
                    <a:lstStyle/>
                    <a:p>
                      <a:pPr algn="l" rtl="0">
                        <a:lnSpc>
                          <a:spcPct val="95000"/>
                        </a:lnSpc>
                      </a:pPr>
                      <a:r>
                        <a:rPr sz="900" b="0" i="0" u="none" strike="noStrike" dirty="0">
                          <a:solidFill>
                            <a:srgbClr val="000000"/>
                          </a:solidFill>
                          <a:latin typeface="Calibri" pitchFamily="34" charset="0"/>
                          <a:ea typeface="Calibri" pitchFamily="34" charset="0"/>
                          <a:cs typeface="Calibri" pitchFamily="34" charset="0"/>
                        </a:rPr>
                        <a:t>Rentebindingstid er målt ved utløpet av hver måned i rapporteringsperioden. 
Den venstre aksen angir rentebindingstid i antall år. 
Utvikling i rentebinding er beregnet eksklusiv rentebytteavtaler med fremtidig oppstart. Se side 3 for beregninger inklusiv fremtidige rentebytteavtaler.</a:t>
                      </a:r>
                      <a:endParaRPr lang="en-US" sz="900" b="0" i="0" u="none" strike="noStrike" dirty="0" err="1">
                        <a:solidFill>
                          <a:srgbClr val="000000"/>
                        </a:solidFill>
                        <a:latin typeface="Calibri" pitchFamily="34" charset="0"/>
                        <a:ea typeface="Calibri" pitchFamily="34" charset="0"/>
                      </a:endParaRPr>
                    </a:p>
                  </a:txBody>
                  <a:tcPr marL="38159" marR="38159" marT="38160" marB="0">
                    <a:lnL/>
                    <a:lnR/>
                    <a:lnT/>
                    <a:lnB/>
                    <a:noFill/>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nvGraphicFramePr>
        <p:xfrm>
          <a:off x="622440" y="1421280"/>
          <a:ext cx="7113960" cy="4809600"/>
        </p:xfrm>
        <a:graphic>
          <a:graphicData uri="http://schemas.openxmlformats.org/drawingml/2006/table">
            <a:tbl>
              <a:tblPr/>
              <a:tblGrid>
                <a:gridCol w="7113960">
                  <a:extLst>
                    <a:ext uri="{9D8B030D-6E8A-4147-A177-3AD203B41FA5}">
                      <a16:colId xmlns:a16="http://schemas.microsoft.com/office/drawing/2014/main" val="20000"/>
                    </a:ext>
                  </a:extLst>
                </a:gridCol>
              </a:tblGrid>
              <a:tr h="320040">
                <a:tc>
                  <a:txBody>
                    <a:bodyPr/>
                    <a:lstStyle/>
                    <a:p>
                      <a:pPr algn="ctr" rtl="0">
                        <a:lnSpc>
                          <a:spcPct val="95000"/>
                        </a:lnSpc>
                      </a:pPr>
                      <a:r>
                        <a:rPr sz="1000" b="1" i="0" u="none" strike="noStrike" dirty="0">
                          <a:solidFill>
                            <a:srgbClr val="000000"/>
                          </a:solidFill>
                          <a:latin typeface="Calibri" pitchFamily="34" charset="0"/>
                          <a:ea typeface="Calibri" pitchFamily="34" charset="0"/>
                          <a:cs typeface="Calibri" pitchFamily="34" charset="0"/>
                        </a:rPr>
                        <a:t>Utvikling i rentebindingstid</a:t>
                      </a:r>
                      <a:endParaRPr lang="en-US" sz="1000" b="1" i="0" u="none" strike="noStrike" dirty="0" err="1">
                        <a:solidFill>
                          <a:srgbClr val="000000"/>
                        </a:solidFill>
                        <a:latin typeface="Calibri" pitchFamily="34" charset="0"/>
                        <a:ea typeface="Calibri" pitchFamily="34" charset="0"/>
                      </a:endParaRPr>
                    </a:p>
                  </a:txBody>
                  <a:tcPr marL="38159" marR="20000" marT="38160" marB="0" anchor="ctr">
                    <a:lnL/>
                    <a:lnR/>
                    <a:lnT/>
                    <a:lnB/>
                    <a:solidFill>
                      <a:srgbClr val="EDEEEF"/>
                    </a:solidFill>
                  </a:tcPr>
                </a:tc>
                <a:extLst>
                  <a:ext uri="{0D108BD9-81ED-4DB2-BD59-A6C34878D82A}">
                    <a16:rowId xmlns:a16="http://schemas.microsoft.com/office/drawing/2014/main" val="10000"/>
                  </a:ext>
                </a:extLst>
              </a:tr>
              <a:tr h="4489560">
                <a:tc>
                  <a:txBody>
                    <a:bodyPr/>
                    <a:lstStyle/>
                    <a:p>
                      <a:pPr rtl="0"/>
                      <a:endParaRPr lang="en-US" sz="900" dirty="0"/>
                    </a:p>
                  </a:txBody>
                  <a:tcPr marL="20000" marR="20000" marT="0" marB="0">
                    <a:lnL/>
                    <a:lnR/>
                    <a:lnT/>
                    <a:lnB/>
                    <a:blipFill>
                      <a:blip r:embed="rId2"/>
                      <a:stretch>
                        <a:fillRect/>
                      </a:stretch>
                    </a:blipFill>
                  </a:tcPr>
                </a:tc>
                <a:extLst>
                  <a:ext uri="{0D108BD9-81ED-4DB2-BD59-A6C34878D82A}">
                    <a16:rowId xmlns:a16="http://schemas.microsoft.com/office/drawing/2014/main" val="10001"/>
                  </a:ext>
                </a:extLst>
              </a:tr>
            </a:tbl>
          </a:graphicData>
        </a:graphic>
      </p:graphicFrame>
      <p:sp>
        <p:nvSpPr>
          <p:cNvPr id="11" name="Rektangel 10"/>
          <p:cNvSpPr/>
          <p:nvPr/>
        </p:nvSpPr>
        <p:spPr bwMode="auto">
          <a:xfrm>
            <a:off x="540000" y="6331680"/>
            <a:ext cx="9612000" cy="205560"/>
          </a:xfrm>
          <a:prstGeom prst="rect">
            <a:avLst/>
          </a:prstGeom>
          <a:noFill/>
        </p:spPr>
        <p:txBody>
          <a:bodyPr/>
          <a:lstStyle/>
          <a:p>
            <a:endParaRPr lang="nb-NO"/>
          </a:p>
        </p:txBody>
      </p:sp>
      <p:sp>
        <p:nvSpPr>
          <p:cNvPr id="12" name="Rektangel 11"/>
          <p:cNvSpPr/>
          <p:nvPr/>
        </p:nvSpPr>
        <p:spPr bwMode="auto">
          <a:xfrm>
            <a:off x="540000" y="6537240"/>
            <a:ext cx="9612000" cy="205560"/>
          </a:xfrm>
          <a:prstGeom prst="rect">
            <a:avLst/>
          </a:prstGeom>
          <a:noFill/>
        </p:spPr>
        <p:txBody>
          <a:bodyPr/>
          <a:lstStyle/>
          <a:p>
            <a:endParaRPr lang="nb-NO"/>
          </a:p>
        </p:txBody>
      </p:sp>
      <p:sp>
        <p:nvSpPr>
          <p:cNvPr id="13" name="Rektangel 12"/>
          <p:cNvSpPr/>
          <p:nvPr/>
        </p:nvSpPr>
        <p:spPr bwMode="auto">
          <a:xfrm>
            <a:off x="540000" y="6773040"/>
            <a:ext cx="9612000" cy="246960"/>
          </a:xfrm>
          <a:prstGeom prst="rect">
            <a:avLst/>
          </a:prstGeom>
          <a:solidFill>
            <a:srgbClr val="EDEEEF"/>
          </a:solidFill>
        </p:spPr>
        <p:txBody>
          <a:bodyPr/>
          <a:lstStyle/>
          <a:p>
            <a:endParaRPr lang="nb-NO"/>
          </a:p>
        </p:txBody>
      </p:sp>
      <p:sp>
        <p:nvSpPr>
          <p:cNvPr id="14" name="Rektangel 13"/>
          <p:cNvSpPr/>
          <p:nvPr/>
        </p:nvSpPr>
        <p:spPr bwMode="auto">
          <a:xfrm>
            <a:off x="622440" y="6791400"/>
            <a:ext cx="67212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9</a:t>
            </a:r>
            <a:endParaRPr lang="en-US" sz="800" b="0" i="0" u="none" strike="noStrike" dirty="0" err="1">
              <a:solidFill>
                <a:srgbClr val="000000"/>
              </a:solidFill>
              <a:latin typeface="Calibri" pitchFamily="34" charset="0"/>
              <a:ea typeface="Calibri" pitchFamily="34" charset="0"/>
            </a:endParaRPr>
          </a:p>
        </p:txBody>
      </p:sp>
      <p:sp>
        <p:nvSpPr>
          <p:cNvPr id="15" name="Rektangel 14"/>
          <p:cNvSpPr/>
          <p:nvPr/>
        </p:nvSpPr>
        <p:spPr bwMode="auto">
          <a:xfrm>
            <a:off x="1298880" y="6791400"/>
            <a:ext cx="5688000" cy="228600"/>
          </a:xfrm>
          <a:prstGeom prst="rect">
            <a:avLst/>
          </a:prstGeom>
          <a:noFill/>
        </p:spPr>
        <p:txBody>
          <a:bodyPr horzOverflow="overflow" wrap="square" lIns="0" tIns="0" rIns="0" bIns="0" rtlCol="0" anchor="ctr">
            <a:noAutofit/>
          </a:bodyPr>
          <a:lstStyle/>
          <a:p>
            <a:pPr algn="l" rtl="0">
              <a:lnSpc>
                <a:spcPct val="95000"/>
              </a:lnSpc>
            </a:pPr>
            <a:r>
              <a:rPr sz="800" b="0" i="0" u="none" strike="noStrike" dirty="0">
                <a:solidFill>
                  <a:srgbClr val="000000"/>
                </a:solidFill>
                <a:latin typeface="Calibri" pitchFamily="34" charset="0"/>
                <a:ea typeface="Calibri" pitchFamily="34" charset="0"/>
                <a:cs typeface="Calibri" pitchFamily="34" charset="0"/>
              </a:rPr>
              <a:t>Farsund - Forvaltning av gjeldsportefølje og finansieringsavtaler  - Rapport 2023</a:t>
            </a:r>
            <a:endParaRPr lang="en-US" sz="800" b="0" i="0" u="none" strike="noStrike" dirty="0" err="1">
              <a:solidFill>
                <a:srgbClr val="000000"/>
              </a:solidFill>
              <a:latin typeface="Calibri" pitchFamily="34" charset="0"/>
              <a:ea typeface="Calibri" pitchFamily="34" charset="0"/>
            </a:endParaRPr>
          </a:p>
        </p:txBody>
      </p:sp>
      <p:sp>
        <p:nvSpPr>
          <p:cNvPr id="16" name="Rektangel 15"/>
          <p:cNvSpPr/>
          <p:nvPr/>
        </p:nvSpPr>
        <p:spPr bwMode="auto">
          <a:xfrm>
            <a:off x="9162720" y="6773040"/>
            <a:ext cx="914400" cy="228600"/>
          </a:xfrm>
          <a:prstGeom prst="rect">
            <a:avLst/>
          </a:prstGeom>
          <a:blipFill>
            <a:blip r:embed="rId3"/>
            <a:stretch>
              <a:fillRect/>
            </a:stretch>
          </a:blipFill>
        </p:spPr>
        <p:txBody>
          <a:bodyPr/>
          <a:lstStyle/>
          <a:p>
            <a:endParaRPr lang="nb-NO"/>
          </a:p>
        </p:txBody>
      </p:sp>
    </p:spTree>
  </p:cSld>
  <p:clrMapOvr>
    <a:masterClrMapping/>
  </p:clrMapOvr>
</p:sld>
</file>

<file path=ppt/theme/theme1.xml><?xml version="1.0" encoding="utf-8"?>
<a:theme xmlns:a="http://schemas.openxmlformats.org/drawingml/2006/main" name="Teleri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AC656E30DA8C4FB00526CAB5757B0B" ma:contentTypeVersion="13" ma:contentTypeDescription="Opprett et nytt dokument." ma:contentTypeScope="" ma:versionID="92bffc296109dd5653ee7c2c687e7bbe">
  <xsd:schema xmlns:xsd="http://www.w3.org/2001/XMLSchema" xmlns:xs="http://www.w3.org/2001/XMLSchema" xmlns:p="http://schemas.microsoft.com/office/2006/metadata/properties" xmlns:ns2="d315ab4d-8cb7-4d2f-9db9-6a89557078cc" xmlns:ns3="3a8b82e6-5c75-4c8e-b15c-62946102a736" targetNamespace="http://schemas.microsoft.com/office/2006/metadata/properties" ma:root="true" ma:fieldsID="d76e4f6195ec68bf325a7f5e1893b7e8" ns2:_="" ns3:_="">
    <xsd:import namespace="d315ab4d-8cb7-4d2f-9db9-6a89557078cc"/>
    <xsd:import namespace="3a8b82e6-5c75-4c8e-b15c-62946102a7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5ab4d-8cb7-4d2f-9db9-6a89557078c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0535f75c-e0ad-422d-8464-e6827b9f5b85}" ma:internalName="TaxCatchAll" ma:showField="CatchAllData" ma:web="d315ab4d-8cb7-4d2f-9db9-6a89557078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8b82e6-5c75-4c8e-b15c-62946102a7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bb7409b2-d8f9-4856-993a-555c93b2f67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8b82e6-5c75-4c8e-b15c-62946102a736">
      <Terms xmlns="http://schemas.microsoft.com/office/infopath/2007/PartnerControls"/>
    </lcf76f155ced4ddcb4097134ff3c332f>
    <TaxCatchAll xmlns="d315ab4d-8cb7-4d2f-9db9-6a89557078cc" xsi:nil="true"/>
  </documentManagement>
</p:properties>
</file>

<file path=customXml/itemProps1.xml><?xml version="1.0" encoding="utf-8"?>
<ds:datastoreItem xmlns:ds="http://schemas.openxmlformats.org/officeDocument/2006/customXml" ds:itemID="{72ABD651-5E3C-41D2-AA2E-B11C435307F5}"/>
</file>

<file path=customXml/itemProps2.xml><?xml version="1.0" encoding="utf-8"?>
<ds:datastoreItem xmlns:ds="http://schemas.openxmlformats.org/officeDocument/2006/customXml" ds:itemID="{B03C98AD-E2E3-4207-8533-8D440C8A6A97}"/>
</file>

<file path=customXml/itemProps3.xml><?xml version="1.0" encoding="utf-8"?>
<ds:datastoreItem xmlns:ds="http://schemas.openxmlformats.org/officeDocument/2006/customXml" ds:itemID="{A3DAE3DA-0E66-42A3-85AB-6D7B2863EC9C}"/>
</file>

<file path=docProps/app.xml><?xml version="1.0" encoding="utf-8"?>
<Properties xmlns="http://schemas.openxmlformats.org/officeDocument/2006/extended-properties" xmlns:vt="http://schemas.openxmlformats.org/officeDocument/2006/docPropsVTypes">
  <TotalTime>0</TotalTime>
  <Words>6411</Words>
  <Application>Microsoft Office PowerPoint</Application>
  <PresentationFormat>Egendefinert</PresentationFormat>
  <Paragraphs>1074</Paragraphs>
  <Slides>23</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Telerik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Marianne Haavik</cp:lastModifiedBy>
  <cp:revision>1</cp:revision>
  <dcterms:modified xsi:type="dcterms:W3CDTF">2023-10-09T12:21:36Z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2023-10-09T12:21:35Z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c7af7d8a-49e5-4b8f-894d-6fadbea61f3d</vt:lpwstr>
  </property>
  <property fmtid="{D5CDD505-2E9C-101B-9397-08002B2CF9AE}" pid="7" name="MSIP_Label_defa4170-0d19-0005-0004-bc88714345d2_ActionId">
    <vt:lpwstr>62fdebad-a0d9-426a-84e4-8074a7d9ec23</vt:lpwstr>
  </property>
  <property fmtid="{D5CDD505-2E9C-101B-9397-08002B2CF9AE}" pid="8" name="MSIP_Label_defa4170-0d19-0005-0004-bc88714345d2_ContentBits">
    <vt:lpwstr>0</vt:lpwstr>
  </property>
  <property fmtid="{D5CDD505-2E9C-101B-9397-08002B2CF9AE}" pid="9" name="ContentTypeId">
    <vt:lpwstr>0x010100EEAC656E30DA8C4FB00526CAB5757B0B</vt:lpwstr>
  </property>
</Properties>
</file>