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8"/>
  </p:notesMasterIdLst>
  <p:sldIdLst>
    <p:sldId id="258" r:id="rId5"/>
    <p:sldId id="257" r:id="rId6"/>
    <p:sldId id="261" r:id="rId7"/>
    <p:sldId id="262" r:id="rId8"/>
    <p:sldId id="263" r:id="rId9"/>
    <p:sldId id="264" r:id="rId10"/>
    <p:sldId id="265" r:id="rId11"/>
    <p:sldId id="267" r:id="rId12"/>
    <p:sldId id="324" r:id="rId13"/>
    <p:sldId id="285" r:id="rId14"/>
    <p:sldId id="276" r:id="rId15"/>
    <p:sldId id="277" r:id="rId16"/>
    <p:sldId id="278" r:id="rId17"/>
    <p:sldId id="279" r:id="rId18"/>
    <p:sldId id="280" r:id="rId19"/>
    <p:sldId id="281" r:id="rId20"/>
    <p:sldId id="282" r:id="rId21"/>
    <p:sldId id="283" r:id="rId22"/>
    <p:sldId id="269" r:id="rId23"/>
    <p:sldId id="287" r:id="rId24"/>
    <p:sldId id="346" r:id="rId25"/>
    <p:sldId id="270" r:id="rId26"/>
    <p:sldId id="326" r:id="rId27"/>
    <p:sldId id="288" r:id="rId28"/>
    <p:sldId id="289" r:id="rId29"/>
    <p:sldId id="290" r:id="rId30"/>
    <p:sldId id="291" r:id="rId31"/>
    <p:sldId id="292" r:id="rId32"/>
    <p:sldId id="304" r:id="rId33"/>
    <p:sldId id="305" r:id="rId34"/>
    <p:sldId id="286" r:id="rId35"/>
    <p:sldId id="293" r:id="rId36"/>
    <p:sldId id="294" r:id="rId37"/>
    <p:sldId id="338" r:id="rId38"/>
    <p:sldId id="296" r:id="rId39"/>
    <p:sldId id="297" r:id="rId40"/>
    <p:sldId id="314" r:id="rId41"/>
    <p:sldId id="274" r:id="rId42"/>
    <p:sldId id="337" r:id="rId43"/>
    <p:sldId id="302" r:id="rId44"/>
    <p:sldId id="300" r:id="rId45"/>
    <p:sldId id="298" r:id="rId46"/>
    <p:sldId id="301" r:id="rId47"/>
    <p:sldId id="315" r:id="rId48"/>
    <p:sldId id="275" r:id="rId49"/>
    <p:sldId id="310" r:id="rId50"/>
    <p:sldId id="311" r:id="rId51"/>
    <p:sldId id="328" r:id="rId52"/>
    <p:sldId id="313" r:id="rId53"/>
    <p:sldId id="327" r:id="rId54"/>
    <p:sldId id="342" r:id="rId55"/>
    <p:sldId id="343" r:id="rId56"/>
    <p:sldId id="344" r:id="rId57"/>
  </p:sldIdLst>
  <p:sldSz cx="12192000" cy="6858000"/>
  <p:notesSz cx="6794500" cy="9906000"/>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orsider" id="{DF76042A-2472-4DF0-B3B5-63C61B260D03}">
          <p14:sldIdLst>
            <p14:sldId id="258"/>
            <p14:sldId id="257"/>
            <p14:sldId id="261"/>
          </p14:sldIdLst>
        </p14:section>
        <p14:section name="Temasider" id="{2CE9E8AF-F4FF-4194-97A7-EF27736A9D20}">
          <p14:sldIdLst>
            <p14:sldId id="262"/>
            <p14:sldId id="263"/>
            <p14:sldId id="264"/>
            <p14:sldId id="265"/>
            <p14:sldId id="267"/>
          </p14:sldIdLst>
        </p14:section>
        <p14:section name="Løsninger kommune og HF" id="{0C3AE657-3BCE-46B6-A029-6519559BE868}">
          <p14:sldIdLst>
            <p14:sldId id="324"/>
            <p14:sldId id="285"/>
            <p14:sldId id="276"/>
            <p14:sldId id="277"/>
            <p14:sldId id="278"/>
            <p14:sldId id="279"/>
            <p14:sldId id="280"/>
            <p14:sldId id="281"/>
            <p14:sldId id="282"/>
            <p14:sldId id="283"/>
            <p14:sldId id="269"/>
            <p14:sldId id="287"/>
            <p14:sldId id="346"/>
            <p14:sldId id="270"/>
            <p14:sldId id="326"/>
          </p14:sldIdLst>
        </p14:section>
        <p14:section name="Div hjelpemidler" id="{A6EE0D62-0EE6-4471-8B1B-28908E96B2B0}">
          <p14:sldIdLst>
            <p14:sldId id="288"/>
            <p14:sldId id="289"/>
            <p14:sldId id="290"/>
            <p14:sldId id="291"/>
            <p14:sldId id="292"/>
            <p14:sldId id="304"/>
            <p14:sldId id="305"/>
          </p14:sldIdLst>
        </p14:section>
        <p14:section name="Løsninger privat" id="{99409984-2826-4CEA-BDF1-B2D2B499122B}">
          <p14:sldIdLst>
            <p14:sldId id="286"/>
            <p14:sldId id="293"/>
            <p14:sldId id="294"/>
            <p14:sldId id="338"/>
            <p14:sldId id="296"/>
            <p14:sldId id="297"/>
            <p14:sldId id="314"/>
          </p14:sldIdLst>
        </p14:section>
        <p14:section name="Tilpasse bolig" id="{9F53C753-CB98-4B98-8D67-89F25A041EBE}">
          <p14:sldIdLst>
            <p14:sldId id="274"/>
            <p14:sldId id="337"/>
            <p14:sldId id="302"/>
            <p14:sldId id="300"/>
            <p14:sldId id="298"/>
            <p14:sldId id="301"/>
            <p14:sldId id="315"/>
          </p14:sldIdLst>
        </p14:section>
        <p14:section name="Tillegg" id="{3D4F9540-F59A-48AA-904D-FF2408CDA463}">
          <p14:sldIdLst>
            <p14:sldId id="275"/>
            <p14:sldId id="310"/>
            <p14:sldId id="311"/>
            <p14:sldId id="328"/>
            <p14:sldId id="313"/>
            <p14:sldId id="327"/>
          </p14:sldIdLst>
        </p14:section>
        <p14:section name="Lenkesider" id="{3308AA5F-D705-460C-A686-C2CCA6FFC0CB}">
          <p14:sldIdLst>
            <p14:sldId id="342"/>
            <p14:sldId id="343"/>
            <p14:sldId id="344"/>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urvold, Viggo" initials="MV" lastIdx="1" clrIdx="0">
    <p:extLst>
      <p:ext uri="{19B8F6BF-5375-455C-9EA6-DF929625EA0E}">
        <p15:presenceInfo xmlns:p15="http://schemas.microsoft.com/office/powerpoint/2012/main" userId="S::vigmur@levanger.kommune.no::b8d4be9e-53de-44b6-bffa-007f514bc3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01" autoAdjust="0"/>
    <p:restoredTop sz="86888" autoAdjust="0"/>
  </p:normalViewPr>
  <p:slideViewPr>
    <p:cSldViewPr snapToGrid="0">
      <p:cViewPr varScale="1">
        <p:scale>
          <a:sx n="96" d="100"/>
          <a:sy n="96" d="100"/>
        </p:scale>
        <p:origin x="864" y="72"/>
      </p:cViewPr>
      <p:guideLst/>
    </p:cSldViewPr>
  </p:slideViewPr>
  <p:outlineViewPr>
    <p:cViewPr>
      <p:scale>
        <a:sx n="33" d="100"/>
        <a:sy n="33" d="100"/>
      </p:scale>
      <p:origin x="0" y="-5564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44283" cy="497020"/>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48645" y="0"/>
            <a:ext cx="2944283" cy="497020"/>
          </a:xfrm>
          <a:prstGeom prst="rect">
            <a:avLst/>
          </a:prstGeom>
        </p:spPr>
        <p:txBody>
          <a:bodyPr vert="horz" lIns="91440" tIns="45720" rIns="91440" bIns="45720" rtlCol="0"/>
          <a:lstStyle>
            <a:lvl1pPr algn="r">
              <a:defRPr sz="1200"/>
            </a:lvl1pPr>
          </a:lstStyle>
          <a:p>
            <a:fld id="{B4A9D568-C677-4F48-8D9F-7998DB898C21}" type="datetimeFigureOut">
              <a:rPr lang="nb-NO" smtClean="0"/>
              <a:t>26.09.2023</a:t>
            </a:fld>
            <a:endParaRPr lang="nb-NO"/>
          </a:p>
        </p:txBody>
      </p:sp>
      <p:sp>
        <p:nvSpPr>
          <p:cNvPr id="4" name="Plassholder for lysbilde 3"/>
          <p:cNvSpPr>
            <a:spLocks noGrp="1" noRot="1" noChangeAspect="1"/>
          </p:cNvSpPr>
          <p:nvPr>
            <p:ph type="sldImg" idx="2"/>
          </p:nvPr>
        </p:nvSpPr>
        <p:spPr>
          <a:xfrm>
            <a:off x="425450" y="1238250"/>
            <a:ext cx="5943600" cy="3343275"/>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79450" y="4767262"/>
            <a:ext cx="5435600" cy="3900488"/>
          </a:xfrm>
          <a:prstGeom prst="rect">
            <a:avLst/>
          </a:prstGeom>
        </p:spPr>
        <p:txBody>
          <a:bodyPr vert="horz" lIns="91440" tIns="45720" rIns="91440" bIns="45720" rtlCol="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9408981"/>
            <a:ext cx="2944283" cy="497019"/>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48645" y="9408981"/>
            <a:ext cx="2944283" cy="497019"/>
          </a:xfrm>
          <a:prstGeom prst="rect">
            <a:avLst/>
          </a:prstGeom>
        </p:spPr>
        <p:txBody>
          <a:bodyPr vert="horz" lIns="91440" tIns="45720" rIns="91440" bIns="45720" rtlCol="0" anchor="b"/>
          <a:lstStyle>
            <a:lvl1pPr algn="r">
              <a:defRPr sz="1200"/>
            </a:lvl1pPr>
          </a:lstStyle>
          <a:p>
            <a:fld id="{F4253D0E-B425-4B45-884B-8F10E2F4FB2B}" type="slidenum">
              <a:rPr lang="nb-NO" smtClean="0"/>
              <a:t>‹#›</a:t>
            </a:fld>
            <a:endParaRPr lang="nb-NO"/>
          </a:p>
        </p:txBody>
      </p:sp>
    </p:spTree>
    <p:extLst>
      <p:ext uri="{BB962C8B-B14F-4D97-AF65-F5344CB8AC3E}">
        <p14:creationId xmlns:p14="http://schemas.microsoft.com/office/powerpoint/2010/main" val="471858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2E93D0AE-9CEC-4EC0-ACB7-69F687540D9C}" type="slidenum">
              <a:rPr lang="nb-NO" smtClean="0"/>
              <a:t>1</a:t>
            </a:fld>
            <a:endParaRPr lang="nb-NO" dirty="0"/>
          </a:p>
        </p:txBody>
      </p:sp>
    </p:spTree>
    <p:extLst>
      <p:ext uri="{BB962C8B-B14F-4D97-AF65-F5344CB8AC3E}">
        <p14:creationId xmlns:p14="http://schemas.microsoft.com/office/powerpoint/2010/main" val="2678571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2E93D0AE-9CEC-4EC0-ACB7-69F687540D9C}" type="slidenum">
              <a:rPr lang="nb-NO" smtClean="0"/>
              <a:t>2</a:t>
            </a:fld>
            <a:endParaRPr lang="nb-NO" dirty="0"/>
          </a:p>
        </p:txBody>
      </p:sp>
    </p:spTree>
    <p:extLst>
      <p:ext uri="{BB962C8B-B14F-4D97-AF65-F5344CB8AC3E}">
        <p14:creationId xmlns:p14="http://schemas.microsoft.com/office/powerpoint/2010/main" val="579350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2E93D0AE-9CEC-4EC0-ACB7-69F687540D9C}" type="slidenum">
              <a:rPr lang="nb-NO" smtClean="0"/>
              <a:t>3</a:t>
            </a:fld>
            <a:endParaRPr lang="nb-NO" dirty="0"/>
          </a:p>
        </p:txBody>
      </p:sp>
    </p:spTree>
    <p:extLst>
      <p:ext uri="{BB962C8B-B14F-4D97-AF65-F5344CB8AC3E}">
        <p14:creationId xmlns:p14="http://schemas.microsoft.com/office/powerpoint/2010/main" val="17998457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2E93D0AE-9CEC-4EC0-ACB7-69F687540D9C}" type="slidenum">
              <a:rPr lang="nb-NO" smtClean="0"/>
              <a:t>4</a:t>
            </a:fld>
            <a:endParaRPr lang="nb-NO" dirty="0"/>
          </a:p>
        </p:txBody>
      </p:sp>
    </p:spTree>
    <p:extLst>
      <p:ext uri="{BB962C8B-B14F-4D97-AF65-F5344CB8AC3E}">
        <p14:creationId xmlns:p14="http://schemas.microsoft.com/office/powerpoint/2010/main" val="2858434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2E93D0AE-9CEC-4EC0-ACB7-69F687540D9C}" type="slidenum">
              <a:rPr lang="nb-NO" smtClean="0"/>
              <a:t>5</a:t>
            </a:fld>
            <a:endParaRPr lang="nb-NO" dirty="0"/>
          </a:p>
        </p:txBody>
      </p:sp>
    </p:spTree>
    <p:extLst>
      <p:ext uri="{BB962C8B-B14F-4D97-AF65-F5344CB8AC3E}">
        <p14:creationId xmlns:p14="http://schemas.microsoft.com/office/powerpoint/2010/main" val="37365531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2E93D0AE-9CEC-4EC0-ACB7-69F687540D9C}" type="slidenum">
              <a:rPr lang="nb-NO" smtClean="0"/>
              <a:t>6</a:t>
            </a:fld>
            <a:endParaRPr lang="nb-NO"/>
          </a:p>
        </p:txBody>
      </p:sp>
    </p:spTree>
    <p:extLst>
      <p:ext uri="{BB962C8B-B14F-4D97-AF65-F5344CB8AC3E}">
        <p14:creationId xmlns:p14="http://schemas.microsoft.com/office/powerpoint/2010/main" val="11257355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2E93D0AE-9CEC-4EC0-ACB7-69F687540D9C}" type="slidenum">
              <a:rPr lang="nb-NO" smtClean="0"/>
              <a:t>7</a:t>
            </a:fld>
            <a:endParaRPr lang="nb-NO"/>
          </a:p>
        </p:txBody>
      </p:sp>
    </p:spTree>
    <p:extLst>
      <p:ext uri="{BB962C8B-B14F-4D97-AF65-F5344CB8AC3E}">
        <p14:creationId xmlns:p14="http://schemas.microsoft.com/office/powerpoint/2010/main" val="39413895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2E93D0AE-9CEC-4EC0-ACB7-69F687540D9C}" type="slidenum">
              <a:rPr lang="nb-NO" smtClean="0"/>
              <a:t>8</a:t>
            </a:fld>
            <a:endParaRPr lang="nb-NO"/>
          </a:p>
        </p:txBody>
      </p:sp>
    </p:spTree>
    <p:extLst>
      <p:ext uri="{BB962C8B-B14F-4D97-AF65-F5344CB8AC3E}">
        <p14:creationId xmlns:p14="http://schemas.microsoft.com/office/powerpoint/2010/main" val="1300127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9</a:t>
            </a:fld>
            <a:endParaRPr lang="nb-NO"/>
          </a:p>
        </p:txBody>
      </p:sp>
    </p:spTree>
    <p:extLst>
      <p:ext uri="{BB962C8B-B14F-4D97-AF65-F5344CB8AC3E}">
        <p14:creationId xmlns:p14="http://schemas.microsoft.com/office/powerpoint/2010/main" val="1010356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10</a:t>
            </a:fld>
            <a:endParaRPr lang="nb-NO"/>
          </a:p>
        </p:txBody>
      </p:sp>
    </p:spTree>
    <p:extLst>
      <p:ext uri="{BB962C8B-B14F-4D97-AF65-F5344CB8AC3E}">
        <p14:creationId xmlns:p14="http://schemas.microsoft.com/office/powerpoint/2010/main" val="28799416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11</a:t>
            </a:fld>
            <a:endParaRPr lang="nb-NO"/>
          </a:p>
        </p:txBody>
      </p:sp>
    </p:spTree>
    <p:extLst>
      <p:ext uri="{BB962C8B-B14F-4D97-AF65-F5344CB8AC3E}">
        <p14:creationId xmlns:p14="http://schemas.microsoft.com/office/powerpoint/2010/main" val="23397876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13</a:t>
            </a:fld>
            <a:endParaRPr lang="nb-NO"/>
          </a:p>
        </p:txBody>
      </p:sp>
    </p:spTree>
    <p:extLst>
      <p:ext uri="{BB962C8B-B14F-4D97-AF65-F5344CB8AC3E}">
        <p14:creationId xmlns:p14="http://schemas.microsoft.com/office/powerpoint/2010/main" val="31994331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15</a:t>
            </a:fld>
            <a:endParaRPr lang="nb-NO"/>
          </a:p>
        </p:txBody>
      </p:sp>
    </p:spTree>
    <p:extLst>
      <p:ext uri="{BB962C8B-B14F-4D97-AF65-F5344CB8AC3E}">
        <p14:creationId xmlns:p14="http://schemas.microsoft.com/office/powerpoint/2010/main" val="1403554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19</a:t>
            </a:fld>
            <a:endParaRPr lang="nb-NO"/>
          </a:p>
        </p:txBody>
      </p:sp>
    </p:spTree>
    <p:extLst>
      <p:ext uri="{BB962C8B-B14F-4D97-AF65-F5344CB8AC3E}">
        <p14:creationId xmlns:p14="http://schemas.microsoft.com/office/powerpoint/2010/main" val="2331167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20</a:t>
            </a:fld>
            <a:endParaRPr lang="nb-NO"/>
          </a:p>
        </p:txBody>
      </p:sp>
    </p:spTree>
    <p:extLst>
      <p:ext uri="{BB962C8B-B14F-4D97-AF65-F5344CB8AC3E}">
        <p14:creationId xmlns:p14="http://schemas.microsoft.com/office/powerpoint/2010/main" val="1658415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21</a:t>
            </a:fld>
            <a:endParaRPr lang="nb-NO"/>
          </a:p>
        </p:txBody>
      </p:sp>
    </p:spTree>
    <p:extLst>
      <p:ext uri="{BB962C8B-B14F-4D97-AF65-F5344CB8AC3E}">
        <p14:creationId xmlns:p14="http://schemas.microsoft.com/office/powerpoint/2010/main" val="24736380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22</a:t>
            </a:fld>
            <a:endParaRPr lang="nb-NO"/>
          </a:p>
        </p:txBody>
      </p:sp>
    </p:spTree>
    <p:extLst>
      <p:ext uri="{BB962C8B-B14F-4D97-AF65-F5344CB8AC3E}">
        <p14:creationId xmlns:p14="http://schemas.microsoft.com/office/powerpoint/2010/main" val="35468040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29</a:t>
            </a:fld>
            <a:endParaRPr lang="nb-NO"/>
          </a:p>
        </p:txBody>
      </p:sp>
    </p:spTree>
    <p:extLst>
      <p:ext uri="{BB962C8B-B14F-4D97-AF65-F5344CB8AC3E}">
        <p14:creationId xmlns:p14="http://schemas.microsoft.com/office/powerpoint/2010/main" val="1952029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34</a:t>
            </a:fld>
            <a:endParaRPr lang="nb-NO"/>
          </a:p>
        </p:txBody>
      </p:sp>
    </p:spTree>
    <p:extLst>
      <p:ext uri="{BB962C8B-B14F-4D97-AF65-F5344CB8AC3E}">
        <p14:creationId xmlns:p14="http://schemas.microsoft.com/office/powerpoint/2010/main" val="7639813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35</a:t>
            </a:fld>
            <a:endParaRPr lang="nb-NO"/>
          </a:p>
        </p:txBody>
      </p:sp>
    </p:spTree>
    <p:extLst>
      <p:ext uri="{BB962C8B-B14F-4D97-AF65-F5344CB8AC3E}">
        <p14:creationId xmlns:p14="http://schemas.microsoft.com/office/powerpoint/2010/main" val="27257739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36</a:t>
            </a:fld>
            <a:endParaRPr lang="nb-NO"/>
          </a:p>
        </p:txBody>
      </p:sp>
    </p:spTree>
    <p:extLst>
      <p:ext uri="{BB962C8B-B14F-4D97-AF65-F5344CB8AC3E}">
        <p14:creationId xmlns:p14="http://schemas.microsoft.com/office/powerpoint/2010/main" val="33361095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39</a:t>
            </a:fld>
            <a:endParaRPr lang="nb-NO"/>
          </a:p>
        </p:txBody>
      </p:sp>
    </p:spTree>
    <p:extLst>
      <p:ext uri="{BB962C8B-B14F-4D97-AF65-F5344CB8AC3E}">
        <p14:creationId xmlns:p14="http://schemas.microsoft.com/office/powerpoint/2010/main" val="37632528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40</a:t>
            </a:fld>
            <a:endParaRPr lang="nb-NO"/>
          </a:p>
        </p:txBody>
      </p:sp>
    </p:spTree>
    <p:extLst>
      <p:ext uri="{BB962C8B-B14F-4D97-AF65-F5344CB8AC3E}">
        <p14:creationId xmlns:p14="http://schemas.microsoft.com/office/powerpoint/2010/main" val="37632528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43</a:t>
            </a:fld>
            <a:endParaRPr lang="nb-NO"/>
          </a:p>
        </p:txBody>
      </p:sp>
    </p:spTree>
    <p:extLst>
      <p:ext uri="{BB962C8B-B14F-4D97-AF65-F5344CB8AC3E}">
        <p14:creationId xmlns:p14="http://schemas.microsoft.com/office/powerpoint/2010/main" val="17161405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45</a:t>
            </a:fld>
            <a:endParaRPr lang="nb-NO"/>
          </a:p>
        </p:txBody>
      </p:sp>
    </p:spTree>
    <p:extLst>
      <p:ext uri="{BB962C8B-B14F-4D97-AF65-F5344CB8AC3E}">
        <p14:creationId xmlns:p14="http://schemas.microsoft.com/office/powerpoint/2010/main" val="33906241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46</a:t>
            </a:fld>
            <a:endParaRPr lang="nb-NO"/>
          </a:p>
        </p:txBody>
      </p:sp>
    </p:spTree>
    <p:extLst>
      <p:ext uri="{BB962C8B-B14F-4D97-AF65-F5344CB8AC3E}">
        <p14:creationId xmlns:p14="http://schemas.microsoft.com/office/powerpoint/2010/main" val="41263989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49</a:t>
            </a:fld>
            <a:endParaRPr lang="nb-NO"/>
          </a:p>
        </p:txBody>
      </p:sp>
    </p:spTree>
    <p:extLst>
      <p:ext uri="{BB962C8B-B14F-4D97-AF65-F5344CB8AC3E}">
        <p14:creationId xmlns:p14="http://schemas.microsoft.com/office/powerpoint/2010/main" val="11276652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50</a:t>
            </a:fld>
            <a:endParaRPr lang="nb-NO"/>
          </a:p>
        </p:txBody>
      </p:sp>
    </p:spTree>
    <p:extLst>
      <p:ext uri="{BB962C8B-B14F-4D97-AF65-F5344CB8AC3E}">
        <p14:creationId xmlns:p14="http://schemas.microsoft.com/office/powerpoint/2010/main" val="17831277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51</a:t>
            </a:fld>
            <a:endParaRPr lang="nb-NO"/>
          </a:p>
        </p:txBody>
      </p:sp>
    </p:spTree>
    <p:extLst>
      <p:ext uri="{BB962C8B-B14F-4D97-AF65-F5344CB8AC3E}">
        <p14:creationId xmlns:p14="http://schemas.microsoft.com/office/powerpoint/2010/main" val="8401521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52</a:t>
            </a:fld>
            <a:endParaRPr lang="nb-NO"/>
          </a:p>
        </p:txBody>
      </p:sp>
    </p:spTree>
    <p:extLst>
      <p:ext uri="{BB962C8B-B14F-4D97-AF65-F5344CB8AC3E}">
        <p14:creationId xmlns:p14="http://schemas.microsoft.com/office/powerpoint/2010/main" val="2065824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253D0E-B425-4B45-884B-8F10E2F4FB2B}" type="slidenum">
              <a:rPr lang="nb-NO" smtClean="0"/>
              <a:t>53</a:t>
            </a:fld>
            <a:endParaRPr lang="nb-NO"/>
          </a:p>
        </p:txBody>
      </p:sp>
    </p:spTree>
    <p:extLst>
      <p:ext uri="{BB962C8B-B14F-4D97-AF65-F5344CB8AC3E}">
        <p14:creationId xmlns:p14="http://schemas.microsoft.com/office/powerpoint/2010/main" val="3300191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F4A8D9B-602A-4BE1-BA6B-0AB6C12CA89C}"/>
              </a:ext>
            </a:extLst>
          </p:cNvPr>
          <p:cNvSpPr>
            <a:spLocks noGrp="1"/>
          </p:cNvSpPr>
          <p:nvPr>
            <p:ph type="ctrTitle"/>
          </p:nvPr>
        </p:nvSpPr>
        <p:spPr>
          <a:xfrm>
            <a:off x="1524000" y="1122363"/>
            <a:ext cx="9144000" cy="2387600"/>
          </a:xfrm>
        </p:spPr>
        <p:txBody>
          <a:bodyPr anchor="b"/>
          <a:lstStyle>
            <a:lvl1pPr algn="ctr">
              <a:defRPr sz="6000"/>
            </a:lvl1pPr>
          </a:lstStyle>
          <a:p>
            <a:r>
              <a:rPr lang="nb-NO"/>
              <a:t>Klikk for å redigere tittelstil</a:t>
            </a:r>
          </a:p>
        </p:txBody>
      </p:sp>
      <p:sp>
        <p:nvSpPr>
          <p:cNvPr id="3" name="Undertittel 2">
            <a:extLst>
              <a:ext uri="{FF2B5EF4-FFF2-40B4-BE49-F238E27FC236}">
                <a16:creationId xmlns:a16="http://schemas.microsoft.com/office/drawing/2014/main" id="{D001F898-F8D8-44A0-B97C-2D515C5F46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redigere undertittelstil i malen</a:t>
            </a:r>
          </a:p>
        </p:txBody>
      </p:sp>
      <p:sp>
        <p:nvSpPr>
          <p:cNvPr id="4" name="Plassholder for dato 3">
            <a:extLst>
              <a:ext uri="{FF2B5EF4-FFF2-40B4-BE49-F238E27FC236}">
                <a16:creationId xmlns:a16="http://schemas.microsoft.com/office/drawing/2014/main" id="{A87C5853-FA8E-4EA8-9501-D9A66C10F65F}"/>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5" name="Plassholder for bunntekst 4">
            <a:extLst>
              <a:ext uri="{FF2B5EF4-FFF2-40B4-BE49-F238E27FC236}">
                <a16:creationId xmlns:a16="http://schemas.microsoft.com/office/drawing/2014/main" id="{220BAA73-5CB6-4F93-9B1A-F40ED7A28ED2}"/>
              </a:ext>
            </a:extLst>
          </p:cNvPr>
          <p:cNvSpPr>
            <a:spLocks noGrp="1"/>
          </p:cNvSpPr>
          <p:nvPr>
            <p:ph type="ftr" sz="quarter" idx="11"/>
          </p:nvPr>
        </p:nvSpPr>
        <p:spPr/>
        <p:txBody>
          <a:bodyPr/>
          <a:lstStyle/>
          <a:p>
            <a:endParaRPr lang="nb-NO"/>
          </a:p>
        </p:txBody>
      </p:sp>
      <p:sp>
        <p:nvSpPr>
          <p:cNvPr id="6" name="Plassholder for lysbildenummer 5">
            <a:extLst>
              <a:ext uri="{FF2B5EF4-FFF2-40B4-BE49-F238E27FC236}">
                <a16:creationId xmlns:a16="http://schemas.microsoft.com/office/drawing/2014/main" id="{18650CCC-630B-427B-87C8-F7968E0086C3}"/>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608233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093CFF1-E93C-4F3C-9DFE-74A3B5A26B5F}"/>
              </a:ext>
            </a:extLst>
          </p:cNvPr>
          <p:cNvSpPr>
            <a:spLocks noGrp="1"/>
          </p:cNvSpPr>
          <p:nvPr>
            <p:ph type="title"/>
          </p:nvPr>
        </p:nvSpPr>
        <p:spPr/>
        <p:txBody>
          <a:bodyPr/>
          <a:lstStyle/>
          <a:p>
            <a:r>
              <a:rPr lang="nb-NO"/>
              <a:t>Klikk for å redigere tittelstil</a:t>
            </a:r>
          </a:p>
        </p:txBody>
      </p:sp>
      <p:sp>
        <p:nvSpPr>
          <p:cNvPr id="3" name="Plassholder for innhold 2">
            <a:extLst>
              <a:ext uri="{FF2B5EF4-FFF2-40B4-BE49-F238E27FC236}">
                <a16:creationId xmlns:a16="http://schemas.microsoft.com/office/drawing/2014/main" id="{34B1DE5E-7544-4022-8EA8-D9D9421FBBDB}"/>
              </a:ext>
            </a:extLst>
          </p:cNvPr>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a:extLst>
              <a:ext uri="{FF2B5EF4-FFF2-40B4-BE49-F238E27FC236}">
                <a16:creationId xmlns:a16="http://schemas.microsoft.com/office/drawing/2014/main" id="{23540105-6A4F-4E72-8E6C-0D0ACD63FC87}"/>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5" name="Plassholder for bunntekst 4">
            <a:extLst>
              <a:ext uri="{FF2B5EF4-FFF2-40B4-BE49-F238E27FC236}">
                <a16:creationId xmlns:a16="http://schemas.microsoft.com/office/drawing/2014/main" id="{0C6AB009-20C6-4FBB-A50C-0C2F7CA589B2}"/>
              </a:ext>
            </a:extLst>
          </p:cNvPr>
          <p:cNvSpPr>
            <a:spLocks noGrp="1"/>
          </p:cNvSpPr>
          <p:nvPr>
            <p:ph type="ftr" sz="quarter" idx="11"/>
          </p:nvPr>
        </p:nvSpPr>
        <p:spPr/>
        <p:txBody>
          <a:bodyPr/>
          <a:lstStyle/>
          <a:p>
            <a:endParaRPr lang="nb-NO"/>
          </a:p>
        </p:txBody>
      </p:sp>
      <p:sp>
        <p:nvSpPr>
          <p:cNvPr id="6" name="Plassholder for lysbildenummer 5">
            <a:extLst>
              <a:ext uri="{FF2B5EF4-FFF2-40B4-BE49-F238E27FC236}">
                <a16:creationId xmlns:a16="http://schemas.microsoft.com/office/drawing/2014/main" id="{09DC30BC-BA1E-423B-BC74-EFB742E314E8}"/>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3594081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8D45DF2-B9BF-4225-9406-7A6CF503CB52}"/>
              </a:ext>
            </a:extLst>
          </p:cNvPr>
          <p:cNvSpPr>
            <a:spLocks noGrp="1"/>
          </p:cNvSpPr>
          <p:nvPr>
            <p:ph type="title"/>
          </p:nvPr>
        </p:nvSpPr>
        <p:spPr>
          <a:xfrm>
            <a:off x="831850" y="1709738"/>
            <a:ext cx="10515600" cy="2852737"/>
          </a:xfrm>
        </p:spPr>
        <p:txBody>
          <a:bodyPr anchor="b"/>
          <a:lstStyle>
            <a:lvl1pPr>
              <a:defRPr sz="6000"/>
            </a:lvl1pPr>
          </a:lstStyle>
          <a:p>
            <a:r>
              <a:rPr lang="nb-NO"/>
              <a:t>Klikk for å redigere tittelstil</a:t>
            </a:r>
          </a:p>
        </p:txBody>
      </p:sp>
      <p:sp>
        <p:nvSpPr>
          <p:cNvPr id="3" name="Plassholder for tekst 2">
            <a:extLst>
              <a:ext uri="{FF2B5EF4-FFF2-40B4-BE49-F238E27FC236}">
                <a16:creationId xmlns:a16="http://schemas.microsoft.com/office/drawing/2014/main" id="{44D0EB8F-E0CA-4FF8-A206-4DA5BCCD6B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b-NO"/>
              <a:t>Klikk for å redigere tekststiler i malen</a:t>
            </a:r>
          </a:p>
        </p:txBody>
      </p:sp>
      <p:sp>
        <p:nvSpPr>
          <p:cNvPr id="4" name="Plassholder for dato 3">
            <a:extLst>
              <a:ext uri="{FF2B5EF4-FFF2-40B4-BE49-F238E27FC236}">
                <a16:creationId xmlns:a16="http://schemas.microsoft.com/office/drawing/2014/main" id="{6EC30796-2A85-4974-AEB6-CB4F1C74CA31}"/>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5" name="Plassholder for bunntekst 4">
            <a:extLst>
              <a:ext uri="{FF2B5EF4-FFF2-40B4-BE49-F238E27FC236}">
                <a16:creationId xmlns:a16="http://schemas.microsoft.com/office/drawing/2014/main" id="{B3165735-16AF-4CC6-920B-3484CA7F44D3}"/>
              </a:ext>
            </a:extLst>
          </p:cNvPr>
          <p:cNvSpPr>
            <a:spLocks noGrp="1"/>
          </p:cNvSpPr>
          <p:nvPr>
            <p:ph type="ftr" sz="quarter" idx="11"/>
          </p:nvPr>
        </p:nvSpPr>
        <p:spPr/>
        <p:txBody>
          <a:bodyPr/>
          <a:lstStyle/>
          <a:p>
            <a:endParaRPr lang="nb-NO"/>
          </a:p>
        </p:txBody>
      </p:sp>
      <p:sp>
        <p:nvSpPr>
          <p:cNvPr id="6" name="Plassholder for lysbildenummer 5">
            <a:extLst>
              <a:ext uri="{FF2B5EF4-FFF2-40B4-BE49-F238E27FC236}">
                <a16:creationId xmlns:a16="http://schemas.microsoft.com/office/drawing/2014/main" id="{6C25F2E8-BE74-4609-A93E-6E8CB0ED617C}"/>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1498684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7AA43F34-BCCC-467E-8D84-05A895E2CF9D}"/>
              </a:ext>
            </a:extLst>
          </p:cNvPr>
          <p:cNvSpPr>
            <a:spLocks noGrp="1"/>
          </p:cNvSpPr>
          <p:nvPr>
            <p:ph type="title"/>
          </p:nvPr>
        </p:nvSpPr>
        <p:spPr/>
        <p:txBody>
          <a:bodyPr/>
          <a:lstStyle/>
          <a:p>
            <a:r>
              <a:rPr lang="nb-NO"/>
              <a:t>Klikk for å redigere tittelstil</a:t>
            </a:r>
          </a:p>
        </p:txBody>
      </p:sp>
      <p:sp>
        <p:nvSpPr>
          <p:cNvPr id="3" name="Plassholder for innhold 2">
            <a:extLst>
              <a:ext uri="{FF2B5EF4-FFF2-40B4-BE49-F238E27FC236}">
                <a16:creationId xmlns:a16="http://schemas.microsoft.com/office/drawing/2014/main" id="{BDD70DE0-7E68-4855-A816-06A769120015}"/>
              </a:ext>
            </a:extLst>
          </p:cNvPr>
          <p:cNvSpPr>
            <a:spLocks noGrp="1"/>
          </p:cNvSpPr>
          <p:nvPr>
            <p:ph sz="half" idx="1"/>
          </p:nvPr>
        </p:nvSpPr>
        <p:spPr>
          <a:xfrm>
            <a:off x="838200" y="1825625"/>
            <a:ext cx="5181600" cy="435133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innhold 3">
            <a:extLst>
              <a:ext uri="{FF2B5EF4-FFF2-40B4-BE49-F238E27FC236}">
                <a16:creationId xmlns:a16="http://schemas.microsoft.com/office/drawing/2014/main" id="{AD3609AB-96F5-431A-9ADB-8D6F3F7C8AB9}"/>
              </a:ext>
            </a:extLst>
          </p:cNvPr>
          <p:cNvSpPr>
            <a:spLocks noGrp="1"/>
          </p:cNvSpPr>
          <p:nvPr>
            <p:ph sz="half" idx="2"/>
          </p:nvPr>
        </p:nvSpPr>
        <p:spPr>
          <a:xfrm>
            <a:off x="6172200" y="1825625"/>
            <a:ext cx="5181600" cy="435133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a:extLst>
              <a:ext uri="{FF2B5EF4-FFF2-40B4-BE49-F238E27FC236}">
                <a16:creationId xmlns:a16="http://schemas.microsoft.com/office/drawing/2014/main" id="{EC6087F4-C98A-4D61-87E7-B114647BC926}"/>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6" name="Plassholder for bunntekst 5">
            <a:extLst>
              <a:ext uri="{FF2B5EF4-FFF2-40B4-BE49-F238E27FC236}">
                <a16:creationId xmlns:a16="http://schemas.microsoft.com/office/drawing/2014/main" id="{22F70E61-4806-4E1D-B5A8-82C8C9B1EDAE}"/>
              </a:ext>
            </a:extLst>
          </p:cNvPr>
          <p:cNvSpPr>
            <a:spLocks noGrp="1"/>
          </p:cNvSpPr>
          <p:nvPr>
            <p:ph type="ftr" sz="quarter" idx="11"/>
          </p:nvPr>
        </p:nvSpPr>
        <p:spPr/>
        <p:txBody>
          <a:bodyPr/>
          <a:lstStyle/>
          <a:p>
            <a:endParaRPr lang="nb-NO"/>
          </a:p>
        </p:txBody>
      </p:sp>
      <p:sp>
        <p:nvSpPr>
          <p:cNvPr id="7" name="Plassholder for lysbildenummer 6">
            <a:extLst>
              <a:ext uri="{FF2B5EF4-FFF2-40B4-BE49-F238E27FC236}">
                <a16:creationId xmlns:a16="http://schemas.microsoft.com/office/drawing/2014/main" id="{3D28DF94-38EF-4BF8-9826-1BE8226F4C7D}"/>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1706102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44DCD3B3-FD9E-499A-94E6-9FBF957E65EE}"/>
              </a:ext>
            </a:extLst>
          </p:cNvPr>
          <p:cNvSpPr>
            <a:spLocks noGrp="1"/>
          </p:cNvSpPr>
          <p:nvPr>
            <p:ph type="title"/>
          </p:nvPr>
        </p:nvSpPr>
        <p:spPr>
          <a:xfrm>
            <a:off x="839788" y="365125"/>
            <a:ext cx="10515600" cy="1325563"/>
          </a:xfrm>
        </p:spPr>
        <p:txBody>
          <a:bodyPr/>
          <a:lstStyle/>
          <a:p>
            <a:r>
              <a:rPr lang="nb-NO"/>
              <a:t>Klikk for å redigere tittelstil</a:t>
            </a:r>
          </a:p>
        </p:txBody>
      </p:sp>
      <p:sp>
        <p:nvSpPr>
          <p:cNvPr id="3" name="Plassholder for tekst 2">
            <a:extLst>
              <a:ext uri="{FF2B5EF4-FFF2-40B4-BE49-F238E27FC236}">
                <a16:creationId xmlns:a16="http://schemas.microsoft.com/office/drawing/2014/main" id="{75D656CC-1030-4BFE-AA67-09382F14DC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Plassholder for innhold 3">
            <a:extLst>
              <a:ext uri="{FF2B5EF4-FFF2-40B4-BE49-F238E27FC236}">
                <a16:creationId xmlns:a16="http://schemas.microsoft.com/office/drawing/2014/main" id="{ED385A59-06DF-4BBB-8463-557323A2B055}"/>
              </a:ext>
            </a:extLst>
          </p:cNvPr>
          <p:cNvSpPr>
            <a:spLocks noGrp="1"/>
          </p:cNvSpPr>
          <p:nvPr>
            <p:ph sz="half" idx="2"/>
          </p:nvPr>
        </p:nvSpPr>
        <p:spPr>
          <a:xfrm>
            <a:off x="839788" y="2505075"/>
            <a:ext cx="5157787" cy="368458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tekst 4">
            <a:extLst>
              <a:ext uri="{FF2B5EF4-FFF2-40B4-BE49-F238E27FC236}">
                <a16:creationId xmlns:a16="http://schemas.microsoft.com/office/drawing/2014/main" id="{436A312E-655E-4435-B9F0-5CF3AB2D721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6" name="Plassholder for innhold 5">
            <a:extLst>
              <a:ext uri="{FF2B5EF4-FFF2-40B4-BE49-F238E27FC236}">
                <a16:creationId xmlns:a16="http://schemas.microsoft.com/office/drawing/2014/main" id="{917EBB37-CEBE-4D8D-AFEA-77169851F6DF}"/>
              </a:ext>
            </a:extLst>
          </p:cNvPr>
          <p:cNvSpPr>
            <a:spLocks noGrp="1"/>
          </p:cNvSpPr>
          <p:nvPr>
            <p:ph sz="quarter" idx="4"/>
          </p:nvPr>
        </p:nvSpPr>
        <p:spPr>
          <a:xfrm>
            <a:off x="6172200" y="2505075"/>
            <a:ext cx="5183188" cy="368458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a:extLst>
              <a:ext uri="{FF2B5EF4-FFF2-40B4-BE49-F238E27FC236}">
                <a16:creationId xmlns:a16="http://schemas.microsoft.com/office/drawing/2014/main" id="{51049160-158A-4A13-A3AF-C36CD9F66237}"/>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8" name="Plassholder for bunntekst 7">
            <a:extLst>
              <a:ext uri="{FF2B5EF4-FFF2-40B4-BE49-F238E27FC236}">
                <a16:creationId xmlns:a16="http://schemas.microsoft.com/office/drawing/2014/main" id="{F91DB14F-4C3A-4B55-B4DF-007A571D3BAA}"/>
              </a:ext>
            </a:extLst>
          </p:cNvPr>
          <p:cNvSpPr>
            <a:spLocks noGrp="1"/>
          </p:cNvSpPr>
          <p:nvPr>
            <p:ph type="ftr" sz="quarter" idx="11"/>
          </p:nvPr>
        </p:nvSpPr>
        <p:spPr/>
        <p:txBody>
          <a:bodyPr/>
          <a:lstStyle/>
          <a:p>
            <a:endParaRPr lang="nb-NO"/>
          </a:p>
        </p:txBody>
      </p:sp>
      <p:sp>
        <p:nvSpPr>
          <p:cNvPr id="9" name="Plassholder for lysbildenummer 8">
            <a:extLst>
              <a:ext uri="{FF2B5EF4-FFF2-40B4-BE49-F238E27FC236}">
                <a16:creationId xmlns:a16="http://schemas.microsoft.com/office/drawing/2014/main" id="{CC45747D-9750-4B7D-993D-C0E6987D0719}"/>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46920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1C4F022D-6334-4B74-8D59-C255CF5F9E45}"/>
              </a:ext>
            </a:extLst>
          </p:cNvPr>
          <p:cNvSpPr>
            <a:spLocks noGrp="1"/>
          </p:cNvSpPr>
          <p:nvPr>
            <p:ph type="title"/>
          </p:nvPr>
        </p:nvSpPr>
        <p:spPr/>
        <p:txBody>
          <a:bodyPr/>
          <a:lstStyle/>
          <a:p>
            <a:r>
              <a:rPr lang="nb-NO"/>
              <a:t>Klikk for å redigere tittelstil</a:t>
            </a:r>
          </a:p>
        </p:txBody>
      </p:sp>
      <p:sp>
        <p:nvSpPr>
          <p:cNvPr id="3" name="Plassholder for dato 2">
            <a:extLst>
              <a:ext uri="{FF2B5EF4-FFF2-40B4-BE49-F238E27FC236}">
                <a16:creationId xmlns:a16="http://schemas.microsoft.com/office/drawing/2014/main" id="{6E074F5E-F115-41EC-B9EA-1F93F187B167}"/>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4" name="Plassholder for bunntekst 3">
            <a:extLst>
              <a:ext uri="{FF2B5EF4-FFF2-40B4-BE49-F238E27FC236}">
                <a16:creationId xmlns:a16="http://schemas.microsoft.com/office/drawing/2014/main" id="{DA695DCC-AD67-430D-A423-C0E190BBDECB}"/>
              </a:ext>
            </a:extLst>
          </p:cNvPr>
          <p:cNvSpPr>
            <a:spLocks noGrp="1"/>
          </p:cNvSpPr>
          <p:nvPr>
            <p:ph type="ftr" sz="quarter" idx="11"/>
          </p:nvPr>
        </p:nvSpPr>
        <p:spPr/>
        <p:txBody>
          <a:bodyPr/>
          <a:lstStyle/>
          <a:p>
            <a:endParaRPr lang="nb-NO"/>
          </a:p>
        </p:txBody>
      </p:sp>
      <p:sp>
        <p:nvSpPr>
          <p:cNvPr id="5" name="Plassholder for lysbildenummer 4">
            <a:extLst>
              <a:ext uri="{FF2B5EF4-FFF2-40B4-BE49-F238E27FC236}">
                <a16:creationId xmlns:a16="http://schemas.microsoft.com/office/drawing/2014/main" id="{401ED3BA-420D-485B-B5C5-76924D05358D}"/>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219099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a:extLst>
              <a:ext uri="{FF2B5EF4-FFF2-40B4-BE49-F238E27FC236}">
                <a16:creationId xmlns:a16="http://schemas.microsoft.com/office/drawing/2014/main" id="{7DE10DAA-9823-4E1A-A38C-ED0BD31AB383}"/>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3" name="Plassholder for bunntekst 2">
            <a:extLst>
              <a:ext uri="{FF2B5EF4-FFF2-40B4-BE49-F238E27FC236}">
                <a16:creationId xmlns:a16="http://schemas.microsoft.com/office/drawing/2014/main" id="{99A651FF-5D6A-4F85-9C0C-B2B6B8E1B16D}"/>
              </a:ext>
            </a:extLst>
          </p:cNvPr>
          <p:cNvSpPr>
            <a:spLocks noGrp="1"/>
          </p:cNvSpPr>
          <p:nvPr>
            <p:ph type="ftr" sz="quarter" idx="11"/>
          </p:nvPr>
        </p:nvSpPr>
        <p:spPr/>
        <p:txBody>
          <a:bodyPr/>
          <a:lstStyle/>
          <a:p>
            <a:endParaRPr lang="nb-NO"/>
          </a:p>
        </p:txBody>
      </p:sp>
      <p:sp>
        <p:nvSpPr>
          <p:cNvPr id="4" name="Plassholder for lysbildenummer 3">
            <a:extLst>
              <a:ext uri="{FF2B5EF4-FFF2-40B4-BE49-F238E27FC236}">
                <a16:creationId xmlns:a16="http://schemas.microsoft.com/office/drawing/2014/main" id="{4DF34026-E687-418A-BDD7-ACBC9CACE9C6}"/>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939813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CF15A4A-DDD7-44A6-BFF4-E3604B3D2D66}"/>
              </a:ext>
            </a:extLst>
          </p:cNvPr>
          <p:cNvSpPr>
            <a:spLocks noGrp="1"/>
          </p:cNvSpPr>
          <p:nvPr>
            <p:ph type="title"/>
          </p:nvPr>
        </p:nvSpPr>
        <p:spPr>
          <a:xfrm>
            <a:off x="839788" y="457200"/>
            <a:ext cx="3932237" cy="1600200"/>
          </a:xfrm>
        </p:spPr>
        <p:txBody>
          <a:bodyPr anchor="b"/>
          <a:lstStyle>
            <a:lvl1pPr>
              <a:defRPr sz="3200"/>
            </a:lvl1pPr>
          </a:lstStyle>
          <a:p>
            <a:r>
              <a:rPr lang="nb-NO"/>
              <a:t>Klikk for å redigere tittelstil</a:t>
            </a:r>
          </a:p>
        </p:txBody>
      </p:sp>
      <p:sp>
        <p:nvSpPr>
          <p:cNvPr id="3" name="Plassholder for innhold 2">
            <a:extLst>
              <a:ext uri="{FF2B5EF4-FFF2-40B4-BE49-F238E27FC236}">
                <a16:creationId xmlns:a16="http://schemas.microsoft.com/office/drawing/2014/main" id="{E3EC13CD-EE8D-4B4E-B3FD-BDEE25BCB1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tekst 3">
            <a:extLst>
              <a:ext uri="{FF2B5EF4-FFF2-40B4-BE49-F238E27FC236}">
                <a16:creationId xmlns:a16="http://schemas.microsoft.com/office/drawing/2014/main" id="{642DCCE7-A2C6-4730-83E0-1E7EE48112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b-NO"/>
              <a:t>Klikk for å redigere tekststiler i malen</a:t>
            </a:r>
          </a:p>
        </p:txBody>
      </p:sp>
      <p:sp>
        <p:nvSpPr>
          <p:cNvPr id="5" name="Plassholder for dato 4">
            <a:extLst>
              <a:ext uri="{FF2B5EF4-FFF2-40B4-BE49-F238E27FC236}">
                <a16:creationId xmlns:a16="http://schemas.microsoft.com/office/drawing/2014/main" id="{C800CC97-EA71-48CD-968D-80A2A8B316B7}"/>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6" name="Plassholder for bunntekst 5">
            <a:extLst>
              <a:ext uri="{FF2B5EF4-FFF2-40B4-BE49-F238E27FC236}">
                <a16:creationId xmlns:a16="http://schemas.microsoft.com/office/drawing/2014/main" id="{49EC26AC-6060-4CAF-A553-50309B36D3CF}"/>
              </a:ext>
            </a:extLst>
          </p:cNvPr>
          <p:cNvSpPr>
            <a:spLocks noGrp="1"/>
          </p:cNvSpPr>
          <p:nvPr>
            <p:ph type="ftr" sz="quarter" idx="11"/>
          </p:nvPr>
        </p:nvSpPr>
        <p:spPr/>
        <p:txBody>
          <a:bodyPr/>
          <a:lstStyle/>
          <a:p>
            <a:endParaRPr lang="nb-NO"/>
          </a:p>
        </p:txBody>
      </p:sp>
      <p:sp>
        <p:nvSpPr>
          <p:cNvPr id="7" name="Plassholder for lysbildenummer 6">
            <a:extLst>
              <a:ext uri="{FF2B5EF4-FFF2-40B4-BE49-F238E27FC236}">
                <a16:creationId xmlns:a16="http://schemas.microsoft.com/office/drawing/2014/main" id="{587F4702-DBF2-49D8-9CF7-36EC5E8CE61D}"/>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1743832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B883812F-602D-4209-A6C1-A07F902B7CA0}"/>
              </a:ext>
            </a:extLst>
          </p:cNvPr>
          <p:cNvSpPr>
            <a:spLocks noGrp="1"/>
          </p:cNvSpPr>
          <p:nvPr>
            <p:ph type="title"/>
          </p:nvPr>
        </p:nvSpPr>
        <p:spPr>
          <a:xfrm>
            <a:off x="839788" y="457200"/>
            <a:ext cx="3932237" cy="1600200"/>
          </a:xfrm>
        </p:spPr>
        <p:txBody>
          <a:bodyPr anchor="b"/>
          <a:lstStyle>
            <a:lvl1pPr>
              <a:defRPr sz="3200"/>
            </a:lvl1pPr>
          </a:lstStyle>
          <a:p>
            <a:r>
              <a:rPr lang="nb-NO"/>
              <a:t>Klikk for å redigere tittelstil</a:t>
            </a:r>
          </a:p>
        </p:txBody>
      </p:sp>
      <p:sp>
        <p:nvSpPr>
          <p:cNvPr id="3" name="Plassholder for bilde 2">
            <a:extLst>
              <a:ext uri="{FF2B5EF4-FFF2-40B4-BE49-F238E27FC236}">
                <a16:creationId xmlns:a16="http://schemas.microsoft.com/office/drawing/2014/main" id="{8A088F63-F2D5-4202-B4D8-40F7094673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b-NO"/>
          </a:p>
        </p:txBody>
      </p:sp>
      <p:sp>
        <p:nvSpPr>
          <p:cNvPr id="4" name="Plassholder for tekst 3">
            <a:extLst>
              <a:ext uri="{FF2B5EF4-FFF2-40B4-BE49-F238E27FC236}">
                <a16:creationId xmlns:a16="http://schemas.microsoft.com/office/drawing/2014/main" id="{AF8B9363-2B9B-4B8A-AF33-4766F19A1E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b-NO"/>
              <a:t>Klikk for å redigere tekststiler i malen</a:t>
            </a:r>
          </a:p>
        </p:txBody>
      </p:sp>
      <p:sp>
        <p:nvSpPr>
          <p:cNvPr id="5" name="Plassholder for dato 4">
            <a:extLst>
              <a:ext uri="{FF2B5EF4-FFF2-40B4-BE49-F238E27FC236}">
                <a16:creationId xmlns:a16="http://schemas.microsoft.com/office/drawing/2014/main" id="{3E9FF1D7-8494-4B01-8F82-6D74FB8BD172}"/>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6" name="Plassholder for bunntekst 5">
            <a:extLst>
              <a:ext uri="{FF2B5EF4-FFF2-40B4-BE49-F238E27FC236}">
                <a16:creationId xmlns:a16="http://schemas.microsoft.com/office/drawing/2014/main" id="{8791C0E7-34E6-4A92-9DBD-60C83AD68CE3}"/>
              </a:ext>
            </a:extLst>
          </p:cNvPr>
          <p:cNvSpPr>
            <a:spLocks noGrp="1"/>
          </p:cNvSpPr>
          <p:nvPr>
            <p:ph type="ftr" sz="quarter" idx="11"/>
          </p:nvPr>
        </p:nvSpPr>
        <p:spPr/>
        <p:txBody>
          <a:bodyPr/>
          <a:lstStyle/>
          <a:p>
            <a:endParaRPr lang="nb-NO"/>
          </a:p>
        </p:txBody>
      </p:sp>
      <p:sp>
        <p:nvSpPr>
          <p:cNvPr id="7" name="Plassholder for lysbildenummer 6">
            <a:extLst>
              <a:ext uri="{FF2B5EF4-FFF2-40B4-BE49-F238E27FC236}">
                <a16:creationId xmlns:a16="http://schemas.microsoft.com/office/drawing/2014/main" id="{6F02EAF7-57D7-43FC-9F0A-9F5797A21694}"/>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926926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F1EDF19-43C6-42CC-AAD7-C8EF56435953}"/>
              </a:ext>
            </a:extLst>
          </p:cNvPr>
          <p:cNvSpPr>
            <a:spLocks noGrp="1"/>
          </p:cNvSpPr>
          <p:nvPr>
            <p:ph type="title"/>
          </p:nvPr>
        </p:nvSpPr>
        <p:spPr/>
        <p:txBody>
          <a:bodyPr/>
          <a:lstStyle/>
          <a:p>
            <a:r>
              <a:rPr lang="nb-NO"/>
              <a:t>Klikk for å redigere tittelstil</a:t>
            </a:r>
          </a:p>
        </p:txBody>
      </p:sp>
      <p:sp>
        <p:nvSpPr>
          <p:cNvPr id="3" name="Plassholder for loddrett tekst 2">
            <a:extLst>
              <a:ext uri="{FF2B5EF4-FFF2-40B4-BE49-F238E27FC236}">
                <a16:creationId xmlns:a16="http://schemas.microsoft.com/office/drawing/2014/main" id="{F6AB1B79-D214-433F-8B45-ADD16A1FD015}"/>
              </a:ext>
            </a:extLst>
          </p:cNvPr>
          <p:cNvSpPr>
            <a:spLocks noGrp="1"/>
          </p:cNvSpPr>
          <p:nvPr>
            <p:ph type="body" orient="vert" idx="1"/>
          </p:nvPr>
        </p:nvSpPr>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a:extLst>
              <a:ext uri="{FF2B5EF4-FFF2-40B4-BE49-F238E27FC236}">
                <a16:creationId xmlns:a16="http://schemas.microsoft.com/office/drawing/2014/main" id="{CA96DD7A-2BED-46F2-BD63-6DCFA8573BDB}"/>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5" name="Plassholder for bunntekst 4">
            <a:extLst>
              <a:ext uri="{FF2B5EF4-FFF2-40B4-BE49-F238E27FC236}">
                <a16:creationId xmlns:a16="http://schemas.microsoft.com/office/drawing/2014/main" id="{EF91F53E-B3F1-47A9-AF3E-8ED877E7D94C}"/>
              </a:ext>
            </a:extLst>
          </p:cNvPr>
          <p:cNvSpPr>
            <a:spLocks noGrp="1"/>
          </p:cNvSpPr>
          <p:nvPr>
            <p:ph type="ftr" sz="quarter" idx="11"/>
          </p:nvPr>
        </p:nvSpPr>
        <p:spPr/>
        <p:txBody>
          <a:bodyPr/>
          <a:lstStyle/>
          <a:p>
            <a:endParaRPr lang="nb-NO"/>
          </a:p>
        </p:txBody>
      </p:sp>
      <p:sp>
        <p:nvSpPr>
          <p:cNvPr id="6" name="Plassholder for lysbildenummer 5">
            <a:extLst>
              <a:ext uri="{FF2B5EF4-FFF2-40B4-BE49-F238E27FC236}">
                <a16:creationId xmlns:a16="http://schemas.microsoft.com/office/drawing/2014/main" id="{94C1ED39-A873-4619-9453-AB046AD4B39B}"/>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27969219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a:extLst>
              <a:ext uri="{FF2B5EF4-FFF2-40B4-BE49-F238E27FC236}">
                <a16:creationId xmlns:a16="http://schemas.microsoft.com/office/drawing/2014/main" id="{191F8BE1-C30E-4372-A8F5-CC6E28A4B018}"/>
              </a:ext>
            </a:extLst>
          </p:cNvPr>
          <p:cNvSpPr>
            <a:spLocks noGrp="1"/>
          </p:cNvSpPr>
          <p:nvPr>
            <p:ph type="title" orient="vert"/>
          </p:nvPr>
        </p:nvSpPr>
        <p:spPr>
          <a:xfrm>
            <a:off x="8724900" y="365125"/>
            <a:ext cx="2628900" cy="5811838"/>
          </a:xfrm>
        </p:spPr>
        <p:txBody>
          <a:bodyPr vert="eaVert"/>
          <a:lstStyle/>
          <a:p>
            <a:r>
              <a:rPr lang="nb-NO"/>
              <a:t>Klikk for å redigere tittelstil</a:t>
            </a:r>
          </a:p>
        </p:txBody>
      </p:sp>
      <p:sp>
        <p:nvSpPr>
          <p:cNvPr id="3" name="Plassholder for loddrett tekst 2">
            <a:extLst>
              <a:ext uri="{FF2B5EF4-FFF2-40B4-BE49-F238E27FC236}">
                <a16:creationId xmlns:a16="http://schemas.microsoft.com/office/drawing/2014/main" id="{3DDF012B-B3A7-49CF-91E3-19CC0F613EAB}"/>
              </a:ext>
            </a:extLst>
          </p:cNvPr>
          <p:cNvSpPr>
            <a:spLocks noGrp="1"/>
          </p:cNvSpPr>
          <p:nvPr>
            <p:ph type="body" orient="vert" idx="1"/>
          </p:nvPr>
        </p:nvSpPr>
        <p:spPr>
          <a:xfrm>
            <a:off x="838200" y="365125"/>
            <a:ext cx="7734300" cy="5811838"/>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a:extLst>
              <a:ext uri="{FF2B5EF4-FFF2-40B4-BE49-F238E27FC236}">
                <a16:creationId xmlns:a16="http://schemas.microsoft.com/office/drawing/2014/main" id="{E459F38B-DCB9-4E2E-9913-4C1A76155FE9}"/>
              </a:ext>
            </a:extLst>
          </p:cNvPr>
          <p:cNvSpPr>
            <a:spLocks noGrp="1"/>
          </p:cNvSpPr>
          <p:nvPr>
            <p:ph type="dt" sz="half" idx="10"/>
          </p:nvPr>
        </p:nvSpPr>
        <p:spPr/>
        <p:txBody>
          <a:bodyPr/>
          <a:lstStyle/>
          <a:p>
            <a:fld id="{3D5DDB7C-961E-448E-B69B-C95CA9A98B6F}" type="datetimeFigureOut">
              <a:rPr lang="nb-NO" smtClean="0"/>
              <a:t>26.09.2023</a:t>
            </a:fld>
            <a:endParaRPr lang="nb-NO"/>
          </a:p>
        </p:txBody>
      </p:sp>
      <p:sp>
        <p:nvSpPr>
          <p:cNvPr id="5" name="Plassholder for bunntekst 4">
            <a:extLst>
              <a:ext uri="{FF2B5EF4-FFF2-40B4-BE49-F238E27FC236}">
                <a16:creationId xmlns:a16="http://schemas.microsoft.com/office/drawing/2014/main" id="{ED016F9F-325C-4BA6-8448-2CC18D609FF4}"/>
              </a:ext>
            </a:extLst>
          </p:cNvPr>
          <p:cNvSpPr>
            <a:spLocks noGrp="1"/>
          </p:cNvSpPr>
          <p:nvPr>
            <p:ph type="ftr" sz="quarter" idx="11"/>
          </p:nvPr>
        </p:nvSpPr>
        <p:spPr/>
        <p:txBody>
          <a:bodyPr/>
          <a:lstStyle/>
          <a:p>
            <a:endParaRPr lang="nb-NO"/>
          </a:p>
        </p:txBody>
      </p:sp>
      <p:sp>
        <p:nvSpPr>
          <p:cNvPr id="6" name="Plassholder for lysbildenummer 5">
            <a:extLst>
              <a:ext uri="{FF2B5EF4-FFF2-40B4-BE49-F238E27FC236}">
                <a16:creationId xmlns:a16="http://schemas.microsoft.com/office/drawing/2014/main" id="{8227F71F-82A5-484A-AA4C-BB4CBCF30683}"/>
              </a:ext>
            </a:extLst>
          </p:cNvPr>
          <p:cNvSpPr>
            <a:spLocks noGrp="1"/>
          </p:cNvSpPr>
          <p:nvPr>
            <p:ph type="sldNum" sz="quarter" idx="12"/>
          </p:nvPr>
        </p:nvSpPr>
        <p:spPr/>
        <p:txBody>
          <a:bodyPr/>
          <a:lstStyle/>
          <a:p>
            <a:fld id="{91856F95-B97F-4B40-8465-C3777E0DA6C5}" type="slidenum">
              <a:rPr lang="nb-NO" smtClean="0"/>
              <a:t>‹#›</a:t>
            </a:fld>
            <a:endParaRPr lang="nb-NO"/>
          </a:p>
        </p:txBody>
      </p:sp>
    </p:spTree>
    <p:extLst>
      <p:ext uri="{BB962C8B-B14F-4D97-AF65-F5344CB8AC3E}">
        <p14:creationId xmlns:p14="http://schemas.microsoft.com/office/powerpoint/2010/main" val="283121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611F5EEB-EF47-46CA-8FCD-7A1754AF8C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b-NO"/>
              <a:t>Klikk for å redigere tittelstil</a:t>
            </a:r>
          </a:p>
        </p:txBody>
      </p:sp>
      <p:sp>
        <p:nvSpPr>
          <p:cNvPr id="3" name="Plassholder for tekst 2">
            <a:extLst>
              <a:ext uri="{FF2B5EF4-FFF2-40B4-BE49-F238E27FC236}">
                <a16:creationId xmlns:a16="http://schemas.microsoft.com/office/drawing/2014/main" id="{BB605A7E-8DC6-4AF4-9ED5-DBB01B0B28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a:extLst>
              <a:ext uri="{FF2B5EF4-FFF2-40B4-BE49-F238E27FC236}">
                <a16:creationId xmlns:a16="http://schemas.microsoft.com/office/drawing/2014/main" id="{C8FA98F3-B529-4686-9976-974C7BD3178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5DDB7C-961E-448E-B69B-C95CA9A98B6F}" type="datetimeFigureOut">
              <a:rPr lang="nb-NO" smtClean="0"/>
              <a:t>26.09.2023</a:t>
            </a:fld>
            <a:endParaRPr lang="nb-NO"/>
          </a:p>
        </p:txBody>
      </p:sp>
      <p:sp>
        <p:nvSpPr>
          <p:cNvPr id="5" name="Plassholder for bunntekst 4">
            <a:extLst>
              <a:ext uri="{FF2B5EF4-FFF2-40B4-BE49-F238E27FC236}">
                <a16:creationId xmlns:a16="http://schemas.microsoft.com/office/drawing/2014/main" id="{189420C5-90F7-49E3-AD7A-6C6813E419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b-NO"/>
          </a:p>
        </p:txBody>
      </p:sp>
      <p:sp>
        <p:nvSpPr>
          <p:cNvPr id="6" name="Plassholder for lysbildenummer 5">
            <a:extLst>
              <a:ext uri="{FF2B5EF4-FFF2-40B4-BE49-F238E27FC236}">
                <a16:creationId xmlns:a16="http://schemas.microsoft.com/office/drawing/2014/main" id="{3E7B6066-CD50-43A5-94A8-5ADC56A57B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856F95-B97F-4B40-8465-C3777E0DA6C5}" type="slidenum">
              <a:rPr lang="nb-NO" smtClean="0"/>
              <a:t>‹#›</a:t>
            </a:fld>
            <a:endParaRPr lang="nb-NO"/>
          </a:p>
        </p:txBody>
      </p:sp>
    </p:spTree>
    <p:extLst>
      <p:ext uri="{BB962C8B-B14F-4D97-AF65-F5344CB8AC3E}">
        <p14:creationId xmlns:p14="http://schemas.microsoft.com/office/powerpoint/2010/main" val="3621839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slide" Target="slide3.xml"/><Relationship Id="rId18" Type="http://schemas.openxmlformats.org/officeDocument/2006/relationships/image" Target="../media/image8.svg"/><Relationship Id="rId26" Type="http://schemas.openxmlformats.org/officeDocument/2006/relationships/image" Target="../media/image14.svg"/><Relationship Id="rId3" Type="http://schemas.openxmlformats.org/officeDocument/2006/relationships/image" Target="../media/image1.png"/><Relationship Id="rId21" Type="http://schemas.openxmlformats.org/officeDocument/2006/relationships/image" Target="../media/image11.png"/><Relationship Id="rId7" Type="http://schemas.openxmlformats.org/officeDocument/2006/relationships/slide" Target="slide4.xml"/><Relationship Id="rId12" Type="http://schemas.openxmlformats.org/officeDocument/2006/relationships/slide" Target="slide2.xml"/><Relationship Id="rId17" Type="http://schemas.openxmlformats.org/officeDocument/2006/relationships/image" Target="../media/image7.png"/><Relationship Id="rId25" Type="http://schemas.openxmlformats.org/officeDocument/2006/relationships/image" Target="../media/image13.png"/><Relationship Id="rId2" Type="http://schemas.openxmlformats.org/officeDocument/2006/relationships/notesSlide" Target="../notesSlides/notesSlide1.xml"/><Relationship Id="rId16" Type="http://schemas.openxmlformats.org/officeDocument/2006/relationships/image" Target="../media/image6.svg"/><Relationship Id="rId20" Type="http://schemas.openxmlformats.org/officeDocument/2006/relationships/image" Target="../media/image10.svg"/><Relationship Id="rId1" Type="http://schemas.openxmlformats.org/officeDocument/2006/relationships/slideLayout" Target="../slideLayouts/slideLayout2.xml"/><Relationship Id="rId6" Type="http://schemas.openxmlformats.org/officeDocument/2006/relationships/image" Target="../media/image4.svg"/><Relationship Id="rId11" Type="http://schemas.openxmlformats.org/officeDocument/2006/relationships/slide" Target="slide8.xml"/><Relationship Id="rId24" Type="http://schemas.openxmlformats.org/officeDocument/2006/relationships/slide" Target="slide50.xml"/><Relationship Id="rId5" Type="http://schemas.openxmlformats.org/officeDocument/2006/relationships/image" Target="../media/image3.png"/><Relationship Id="rId15" Type="http://schemas.openxmlformats.org/officeDocument/2006/relationships/image" Target="../media/image5.png"/><Relationship Id="rId23" Type="http://schemas.openxmlformats.org/officeDocument/2006/relationships/slide" Target="slide45.xml"/><Relationship Id="rId10" Type="http://schemas.openxmlformats.org/officeDocument/2006/relationships/slide" Target="slide7.xml"/><Relationship Id="rId19" Type="http://schemas.openxmlformats.org/officeDocument/2006/relationships/image" Target="../media/image9.png"/><Relationship Id="rId4" Type="http://schemas.openxmlformats.org/officeDocument/2006/relationships/image" Target="../media/image2.svg"/><Relationship Id="rId9" Type="http://schemas.openxmlformats.org/officeDocument/2006/relationships/slide" Target="slide6.xml"/><Relationship Id="rId14" Type="http://schemas.openxmlformats.org/officeDocument/2006/relationships/hyperlink" Target="mailto:postmottak.levanger.kommune.no?subject=Digitalt%20visningsrom" TargetMode="External"/><Relationship Id="rId22" Type="http://schemas.openxmlformats.org/officeDocument/2006/relationships/image" Target="../media/image12.svg"/></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7"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hyperlink" Target="http://www.farsund.kommune.no/" TargetMode="External"/><Relationship Id="rId18" Type="http://schemas.openxmlformats.org/officeDocument/2006/relationships/slide" Target="slide4.xml"/><Relationship Id="rId3" Type="http://schemas.openxmlformats.org/officeDocument/2006/relationships/image" Target="../media/image19.png"/><Relationship Id="rId21" Type="http://schemas.openxmlformats.org/officeDocument/2006/relationships/slide" Target="slide7.xml"/><Relationship Id="rId7" Type="http://schemas.openxmlformats.org/officeDocument/2006/relationships/image" Target="../media/image23.png"/><Relationship Id="rId12" Type="http://schemas.openxmlformats.org/officeDocument/2006/relationships/image" Target="../media/image28.svg"/><Relationship Id="rId17" Type="http://schemas.openxmlformats.org/officeDocument/2006/relationships/image" Target="../media/image30.svg"/><Relationship Id="rId25" Type="http://schemas.openxmlformats.org/officeDocument/2006/relationships/image" Target="../media/image14.svg"/><Relationship Id="rId2" Type="http://schemas.openxmlformats.org/officeDocument/2006/relationships/notesSlide" Target="../notesSlides/notesSlide3.xml"/><Relationship Id="rId16" Type="http://schemas.openxmlformats.org/officeDocument/2006/relationships/image" Target="../media/image29.png"/><Relationship Id="rId20" Type="http://schemas.openxmlformats.org/officeDocument/2006/relationships/slide" Target="slide6.xml"/><Relationship Id="rId1" Type="http://schemas.openxmlformats.org/officeDocument/2006/relationships/slideLayout" Target="../slideLayouts/slideLayout2.xml"/><Relationship Id="rId6" Type="http://schemas.openxmlformats.org/officeDocument/2006/relationships/image" Target="../media/image22.svg"/><Relationship Id="rId11" Type="http://schemas.openxmlformats.org/officeDocument/2006/relationships/image" Target="../media/image27.png"/><Relationship Id="rId24" Type="http://schemas.openxmlformats.org/officeDocument/2006/relationships/image" Target="../media/image13.png"/><Relationship Id="rId5" Type="http://schemas.openxmlformats.org/officeDocument/2006/relationships/image" Target="../media/image21.png"/><Relationship Id="rId15" Type="http://schemas.openxmlformats.org/officeDocument/2006/relationships/slide" Target="slide1.xml"/><Relationship Id="rId23" Type="http://schemas.openxmlformats.org/officeDocument/2006/relationships/slide" Target="slide50.xml"/><Relationship Id="rId10" Type="http://schemas.openxmlformats.org/officeDocument/2006/relationships/image" Target="../media/image26.svg"/><Relationship Id="rId19" Type="http://schemas.openxmlformats.org/officeDocument/2006/relationships/slide" Target="slide5.xml"/><Relationship Id="rId4" Type="http://schemas.openxmlformats.org/officeDocument/2006/relationships/image" Target="../media/image20.svg"/><Relationship Id="rId9" Type="http://schemas.openxmlformats.org/officeDocument/2006/relationships/image" Target="../media/image25.png"/><Relationship Id="rId14" Type="http://schemas.openxmlformats.org/officeDocument/2006/relationships/hyperlink" Target="mailto:post@farsund.kommune.no" TargetMode="External"/><Relationship Id="rId22" Type="http://schemas.openxmlformats.org/officeDocument/2006/relationships/slide" Target="slide8.xml"/></Relationships>
</file>

<file path=ppt/slides/_rels/slide4.xml.rels><?xml version="1.0" encoding="UTF-8" standalone="yes"?>
<Relationships xmlns="http://schemas.openxmlformats.org/package/2006/relationships"><Relationship Id="rId8" Type="http://schemas.openxmlformats.org/officeDocument/2006/relationships/slide" Target="slide15.xml"/><Relationship Id="rId13" Type="http://schemas.openxmlformats.org/officeDocument/2006/relationships/slide" Target="slide22.xml"/><Relationship Id="rId18" Type="http://schemas.openxmlformats.org/officeDocument/2006/relationships/slide" Target="slide5.xml"/><Relationship Id="rId26" Type="http://schemas.openxmlformats.org/officeDocument/2006/relationships/image" Target="../media/image31.png"/><Relationship Id="rId3" Type="http://schemas.openxmlformats.org/officeDocument/2006/relationships/slide" Target="slide10.xml"/><Relationship Id="rId21" Type="http://schemas.openxmlformats.org/officeDocument/2006/relationships/slide" Target="slide8.xml"/><Relationship Id="rId7" Type="http://schemas.openxmlformats.org/officeDocument/2006/relationships/slide" Target="slide14.xml"/><Relationship Id="rId12" Type="http://schemas.openxmlformats.org/officeDocument/2006/relationships/slide" Target="slide17.xml"/><Relationship Id="rId17" Type="http://schemas.openxmlformats.org/officeDocument/2006/relationships/slide" Target="slide4.xml"/><Relationship Id="rId25" Type="http://schemas.openxmlformats.org/officeDocument/2006/relationships/slide" Target="slide51.xml"/><Relationship Id="rId2" Type="http://schemas.openxmlformats.org/officeDocument/2006/relationships/notesSlide" Target="../notesSlides/notesSlide4.xml"/><Relationship Id="rId16" Type="http://schemas.openxmlformats.org/officeDocument/2006/relationships/slide" Target="slide37.xml"/><Relationship Id="rId20" Type="http://schemas.openxmlformats.org/officeDocument/2006/relationships/slide" Target="slide7.xml"/><Relationship Id="rId29"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23.xml"/><Relationship Id="rId24" Type="http://schemas.openxmlformats.org/officeDocument/2006/relationships/image" Target="../media/image30.svg"/><Relationship Id="rId5" Type="http://schemas.openxmlformats.org/officeDocument/2006/relationships/slide" Target="slide12.xml"/><Relationship Id="rId15" Type="http://schemas.openxmlformats.org/officeDocument/2006/relationships/slide" Target="slide34.xml"/><Relationship Id="rId23" Type="http://schemas.openxmlformats.org/officeDocument/2006/relationships/image" Target="../media/image29.png"/><Relationship Id="rId28" Type="http://schemas.openxmlformats.org/officeDocument/2006/relationships/slide" Target="slide50.xml"/><Relationship Id="rId10" Type="http://schemas.openxmlformats.org/officeDocument/2006/relationships/slide" Target="slide19.xml"/><Relationship Id="rId19" Type="http://schemas.openxmlformats.org/officeDocument/2006/relationships/slide" Target="slide6.xml"/><Relationship Id="rId4" Type="http://schemas.openxmlformats.org/officeDocument/2006/relationships/slide" Target="slide11.xml"/><Relationship Id="rId9" Type="http://schemas.openxmlformats.org/officeDocument/2006/relationships/slide" Target="slide16.xml"/><Relationship Id="rId14" Type="http://schemas.openxmlformats.org/officeDocument/2006/relationships/slide" Target="slide18.xml"/><Relationship Id="rId22" Type="http://schemas.openxmlformats.org/officeDocument/2006/relationships/slide" Target="slide1.xml"/><Relationship Id="rId27" Type="http://schemas.openxmlformats.org/officeDocument/2006/relationships/image" Target="../media/image32.svg"/><Relationship Id="rId30" Type="http://schemas.openxmlformats.org/officeDocument/2006/relationships/image" Target="../media/image14.svg"/></Relationships>
</file>

<file path=ppt/slides/_rels/slide5.xml.rels><?xml version="1.0" encoding="UTF-8" standalone="yes"?>
<Relationships xmlns="http://schemas.openxmlformats.org/package/2006/relationships"><Relationship Id="rId8" Type="http://schemas.openxmlformats.org/officeDocument/2006/relationships/slide" Target="slide28.xml"/><Relationship Id="rId13" Type="http://schemas.openxmlformats.org/officeDocument/2006/relationships/slide" Target="slide7.xml"/><Relationship Id="rId18" Type="http://schemas.openxmlformats.org/officeDocument/2006/relationships/slide" Target="slide50.xml"/><Relationship Id="rId3" Type="http://schemas.openxmlformats.org/officeDocument/2006/relationships/slide" Target="slide37.xml"/><Relationship Id="rId21" Type="http://schemas.openxmlformats.org/officeDocument/2006/relationships/slide" Target="slide51.xml"/><Relationship Id="rId7" Type="http://schemas.openxmlformats.org/officeDocument/2006/relationships/slide" Target="slide21.xml"/><Relationship Id="rId12" Type="http://schemas.openxmlformats.org/officeDocument/2006/relationships/slide" Target="slide6.xml"/><Relationship Id="rId17" Type="http://schemas.openxmlformats.org/officeDocument/2006/relationships/image" Target="../media/image30.svg"/><Relationship Id="rId2" Type="http://schemas.openxmlformats.org/officeDocument/2006/relationships/notesSlide" Target="../notesSlides/notesSlide5.xml"/><Relationship Id="rId16" Type="http://schemas.openxmlformats.org/officeDocument/2006/relationships/image" Target="../media/image29.png"/><Relationship Id="rId20" Type="http://schemas.openxmlformats.org/officeDocument/2006/relationships/image" Target="../media/image14.svg"/><Relationship Id="rId1" Type="http://schemas.openxmlformats.org/officeDocument/2006/relationships/slideLayout" Target="../slideLayouts/slideLayout2.xml"/><Relationship Id="rId6" Type="http://schemas.openxmlformats.org/officeDocument/2006/relationships/slide" Target="slide20.xml"/><Relationship Id="rId11" Type="http://schemas.openxmlformats.org/officeDocument/2006/relationships/slide" Target="slide5.xml"/><Relationship Id="rId5" Type="http://schemas.openxmlformats.org/officeDocument/2006/relationships/slide" Target="slide18.xml"/><Relationship Id="rId15" Type="http://schemas.openxmlformats.org/officeDocument/2006/relationships/slide" Target="slide1.xml"/><Relationship Id="rId23" Type="http://schemas.openxmlformats.org/officeDocument/2006/relationships/image" Target="../media/image32.svg"/><Relationship Id="rId10" Type="http://schemas.openxmlformats.org/officeDocument/2006/relationships/slide" Target="slide4.xml"/><Relationship Id="rId19" Type="http://schemas.openxmlformats.org/officeDocument/2006/relationships/image" Target="../media/image13.png"/><Relationship Id="rId4" Type="http://schemas.openxmlformats.org/officeDocument/2006/relationships/slide" Target="slide34.xml"/><Relationship Id="rId9" Type="http://schemas.openxmlformats.org/officeDocument/2006/relationships/slide" Target="slide32.xml"/><Relationship Id="rId14" Type="http://schemas.openxmlformats.org/officeDocument/2006/relationships/slide" Target="slide8.xml"/><Relationship Id="rId22" Type="http://schemas.openxmlformats.org/officeDocument/2006/relationships/image" Target="../media/image31.png"/></Relationships>
</file>

<file path=ppt/slides/_rels/slide6.xml.rels><?xml version="1.0" encoding="UTF-8" standalone="yes"?>
<Relationships xmlns="http://schemas.openxmlformats.org/package/2006/relationships"><Relationship Id="rId8" Type="http://schemas.openxmlformats.org/officeDocument/2006/relationships/slide" Target="slide26.xml"/><Relationship Id="rId13" Type="http://schemas.openxmlformats.org/officeDocument/2006/relationships/slide" Target="slide32.xml"/><Relationship Id="rId18" Type="http://schemas.openxmlformats.org/officeDocument/2006/relationships/slide" Target="slide5.xml"/><Relationship Id="rId26" Type="http://schemas.openxmlformats.org/officeDocument/2006/relationships/image" Target="../media/image13.png"/><Relationship Id="rId3" Type="http://schemas.openxmlformats.org/officeDocument/2006/relationships/slide" Target="slide30.xml"/><Relationship Id="rId21" Type="http://schemas.openxmlformats.org/officeDocument/2006/relationships/slide" Target="slide8.xml"/><Relationship Id="rId7" Type="http://schemas.openxmlformats.org/officeDocument/2006/relationships/slide" Target="slide24.xml"/><Relationship Id="rId12" Type="http://schemas.openxmlformats.org/officeDocument/2006/relationships/slide" Target="slide31.xml"/><Relationship Id="rId17" Type="http://schemas.openxmlformats.org/officeDocument/2006/relationships/slide" Target="slide4.xml"/><Relationship Id="rId25" Type="http://schemas.openxmlformats.org/officeDocument/2006/relationships/slide" Target="slide50.xml"/><Relationship Id="rId2" Type="http://schemas.openxmlformats.org/officeDocument/2006/relationships/notesSlide" Target="../notesSlides/notesSlide6.xml"/><Relationship Id="rId16" Type="http://schemas.openxmlformats.org/officeDocument/2006/relationships/slide" Target="slide36.xml"/><Relationship Id="rId20" Type="http://schemas.openxmlformats.org/officeDocument/2006/relationships/slide" Target="slide7.xml"/><Relationship Id="rId29"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slide" Target="slide34.xml"/><Relationship Id="rId11" Type="http://schemas.openxmlformats.org/officeDocument/2006/relationships/slide" Target="slide29.xml"/><Relationship Id="rId24" Type="http://schemas.openxmlformats.org/officeDocument/2006/relationships/image" Target="../media/image30.svg"/><Relationship Id="rId5" Type="http://schemas.openxmlformats.org/officeDocument/2006/relationships/slide" Target="slide17.xml"/><Relationship Id="rId15" Type="http://schemas.openxmlformats.org/officeDocument/2006/relationships/slide" Target="slide35.xml"/><Relationship Id="rId23" Type="http://schemas.openxmlformats.org/officeDocument/2006/relationships/image" Target="../media/image29.png"/><Relationship Id="rId28" Type="http://schemas.openxmlformats.org/officeDocument/2006/relationships/slide" Target="slide51.xml"/><Relationship Id="rId10" Type="http://schemas.openxmlformats.org/officeDocument/2006/relationships/slide" Target="slide27.xml"/><Relationship Id="rId19" Type="http://schemas.openxmlformats.org/officeDocument/2006/relationships/slide" Target="slide6.xml"/><Relationship Id="rId4" Type="http://schemas.openxmlformats.org/officeDocument/2006/relationships/slide" Target="slide28.xml"/><Relationship Id="rId9" Type="http://schemas.openxmlformats.org/officeDocument/2006/relationships/slide" Target="slide25.xml"/><Relationship Id="rId14" Type="http://schemas.openxmlformats.org/officeDocument/2006/relationships/slide" Target="slide33.xml"/><Relationship Id="rId22" Type="http://schemas.openxmlformats.org/officeDocument/2006/relationships/slide" Target="slide1.xml"/><Relationship Id="rId27" Type="http://schemas.openxmlformats.org/officeDocument/2006/relationships/image" Target="../media/image14.svg"/><Relationship Id="rId30" Type="http://schemas.openxmlformats.org/officeDocument/2006/relationships/image" Target="../media/image32.svg"/></Relationships>
</file>

<file path=ppt/slides/_rels/slide7.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29.png"/><Relationship Id="rId18" Type="http://schemas.openxmlformats.org/officeDocument/2006/relationships/slide" Target="slide51.xml"/><Relationship Id="rId3" Type="http://schemas.openxmlformats.org/officeDocument/2006/relationships/slide" Target="slide9.xml"/><Relationship Id="rId7" Type="http://schemas.openxmlformats.org/officeDocument/2006/relationships/slide" Target="slide4.xml"/><Relationship Id="rId12" Type="http://schemas.openxmlformats.org/officeDocument/2006/relationships/slide" Target="slide1.xml"/><Relationship Id="rId17" Type="http://schemas.openxmlformats.org/officeDocument/2006/relationships/image" Target="../media/image14.svg"/><Relationship Id="rId2" Type="http://schemas.openxmlformats.org/officeDocument/2006/relationships/notesSlide" Target="../notesSlides/notesSlide7.xml"/><Relationship Id="rId16" Type="http://schemas.openxmlformats.org/officeDocument/2006/relationships/image" Target="../media/image13.png"/><Relationship Id="rId20" Type="http://schemas.openxmlformats.org/officeDocument/2006/relationships/image" Target="../media/image32.svg"/><Relationship Id="rId1" Type="http://schemas.openxmlformats.org/officeDocument/2006/relationships/slideLayout" Target="../slideLayouts/slideLayout2.xml"/><Relationship Id="rId6" Type="http://schemas.openxmlformats.org/officeDocument/2006/relationships/slide" Target="slide37.xml"/><Relationship Id="rId11" Type="http://schemas.openxmlformats.org/officeDocument/2006/relationships/slide" Target="slide8.xml"/><Relationship Id="rId5" Type="http://schemas.openxmlformats.org/officeDocument/2006/relationships/slide" Target="slide19.xml"/><Relationship Id="rId15" Type="http://schemas.openxmlformats.org/officeDocument/2006/relationships/slide" Target="slide50.xml"/><Relationship Id="rId10" Type="http://schemas.openxmlformats.org/officeDocument/2006/relationships/slide" Target="slide7.xml"/><Relationship Id="rId19" Type="http://schemas.openxmlformats.org/officeDocument/2006/relationships/image" Target="../media/image31.png"/><Relationship Id="rId4" Type="http://schemas.openxmlformats.org/officeDocument/2006/relationships/slide" Target="slide17.xml"/><Relationship Id="rId9" Type="http://schemas.openxmlformats.org/officeDocument/2006/relationships/slide" Target="slide6.xml"/><Relationship Id="rId14" Type="http://schemas.openxmlformats.org/officeDocument/2006/relationships/image" Target="../media/image30.svg"/></Relationships>
</file>

<file path=ppt/slides/_rels/slide8.xml.rels><?xml version="1.0" encoding="UTF-8" standalone="yes"?>
<Relationships xmlns="http://schemas.openxmlformats.org/package/2006/relationships"><Relationship Id="rId8" Type="http://schemas.openxmlformats.org/officeDocument/2006/relationships/slide" Target="slide43.xml"/><Relationship Id="rId13" Type="http://schemas.openxmlformats.org/officeDocument/2006/relationships/slide" Target="slide7.xml"/><Relationship Id="rId18" Type="http://schemas.openxmlformats.org/officeDocument/2006/relationships/slide" Target="slide50.xml"/><Relationship Id="rId3" Type="http://schemas.openxmlformats.org/officeDocument/2006/relationships/slide" Target="slide38.xml"/><Relationship Id="rId21" Type="http://schemas.openxmlformats.org/officeDocument/2006/relationships/slide" Target="slide51.xml"/><Relationship Id="rId7" Type="http://schemas.openxmlformats.org/officeDocument/2006/relationships/slide" Target="slide42.xml"/><Relationship Id="rId12" Type="http://schemas.openxmlformats.org/officeDocument/2006/relationships/slide" Target="slide6.xml"/><Relationship Id="rId17" Type="http://schemas.openxmlformats.org/officeDocument/2006/relationships/image" Target="../media/image30.svg"/><Relationship Id="rId2" Type="http://schemas.openxmlformats.org/officeDocument/2006/relationships/notesSlide" Target="../notesSlides/notesSlide8.xml"/><Relationship Id="rId16" Type="http://schemas.openxmlformats.org/officeDocument/2006/relationships/image" Target="../media/image29.png"/><Relationship Id="rId20" Type="http://schemas.openxmlformats.org/officeDocument/2006/relationships/image" Target="../media/image14.svg"/><Relationship Id="rId1" Type="http://schemas.openxmlformats.org/officeDocument/2006/relationships/slideLayout" Target="../slideLayouts/slideLayout2.xml"/><Relationship Id="rId6" Type="http://schemas.openxmlformats.org/officeDocument/2006/relationships/slide" Target="slide41.xml"/><Relationship Id="rId11" Type="http://schemas.openxmlformats.org/officeDocument/2006/relationships/slide" Target="slide5.xml"/><Relationship Id="rId5" Type="http://schemas.openxmlformats.org/officeDocument/2006/relationships/slide" Target="slide40.xml"/><Relationship Id="rId15" Type="http://schemas.openxmlformats.org/officeDocument/2006/relationships/slide" Target="slide1.xml"/><Relationship Id="rId23" Type="http://schemas.openxmlformats.org/officeDocument/2006/relationships/image" Target="../media/image32.svg"/><Relationship Id="rId10" Type="http://schemas.openxmlformats.org/officeDocument/2006/relationships/slide" Target="slide4.xml"/><Relationship Id="rId19" Type="http://schemas.openxmlformats.org/officeDocument/2006/relationships/image" Target="../media/image13.png"/><Relationship Id="rId4" Type="http://schemas.openxmlformats.org/officeDocument/2006/relationships/slide" Target="slide39.xml"/><Relationship Id="rId9" Type="http://schemas.openxmlformats.org/officeDocument/2006/relationships/slide" Target="slide44.xml"/><Relationship Id="rId14" Type="http://schemas.openxmlformats.org/officeDocument/2006/relationships/slide" Target="slide8.xml"/><Relationship Id="rId22"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13.png"/><Relationship Id="rId3" Type="http://schemas.openxmlformats.org/officeDocument/2006/relationships/image" Target="../media/image33.jpeg"/><Relationship Id="rId7" Type="http://schemas.openxmlformats.org/officeDocument/2006/relationships/slide" Target="slide7.xml"/><Relationship Id="rId12" Type="http://schemas.openxmlformats.org/officeDocument/2006/relationships/slide" Target="slide50.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30.svg"/><Relationship Id="rId5" Type="http://schemas.openxmlformats.org/officeDocument/2006/relationships/slide" Target="slide5.xml"/><Relationship Id="rId10" Type="http://schemas.openxmlformats.org/officeDocument/2006/relationships/image" Target="../media/image29.png"/><Relationship Id="rId4" Type="http://schemas.openxmlformats.org/officeDocument/2006/relationships/slide" Target="slide4.xml"/><Relationship Id="rId9" Type="http://schemas.openxmlformats.org/officeDocument/2006/relationships/slide" Target="slide1.xml"/><Relationship Id="rId14" Type="http://schemas.openxmlformats.org/officeDocument/2006/relationships/image" Target="../media/image14.svg"/></Relationships>
</file>

<file path=ppt/slides/_rels/slide10.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3.pn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slide" Target="slide50.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image" Target="../media/image34.png"/><Relationship Id="rId5" Type="http://schemas.openxmlformats.org/officeDocument/2006/relationships/slide" Target="slide6.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 Id="rId14" Type="http://schemas.openxmlformats.org/officeDocument/2006/relationships/image" Target="../media/image14.svg"/></Relationships>
</file>

<file path=ppt/slides/_rels/slide11.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36.jpg"/><Relationship Id="rId18" Type="http://schemas.openxmlformats.org/officeDocument/2006/relationships/image" Target="../media/image41.png"/><Relationship Id="rId3" Type="http://schemas.openxmlformats.org/officeDocument/2006/relationships/slide" Target="slide4.xml"/><Relationship Id="rId21" Type="http://schemas.openxmlformats.org/officeDocument/2006/relationships/slide" Target="slide50.xml"/><Relationship Id="rId7" Type="http://schemas.openxmlformats.org/officeDocument/2006/relationships/slide" Target="slide8.xml"/><Relationship Id="rId12" Type="http://schemas.openxmlformats.org/officeDocument/2006/relationships/image" Target="../media/image35.png"/><Relationship Id="rId17" Type="http://schemas.openxmlformats.org/officeDocument/2006/relationships/image" Target="../media/image40.png"/><Relationship Id="rId2" Type="http://schemas.openxmlformats.org/officeDocument/2006/relationships/notesSlide" Target="../notesSlides/notesSlide11.xml"/><Relationship Id="rId16" Type="http://schemas.openxmlformats.org/officeDocument/2006/relationships/image" Target="../media/image39.jpg"/><Relationship Id="rId20"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image" Target="../media/image34.png"/><Relationship Id="rId5" Type="http://schemas.openxmlformats.org/officeDocument/2006/relationships/slide" Target="slide6.xml"/><Relationship Id="rId15" Type="http://schemas.openxmlformats.org/officeDocument/2006/relationships/image" Target="../media/image38.jpg"/><Relationship Id="rId23" Type="http://schemas.openxmlformats.org/officeDocument/2006/relationships/image" Target="../media/image14.svg"/><Relationship Id="rId10" Type="http://schemas.openxmlformats.org/officeDocument/2006/relationships/image" Target="../media/image30.svg"/><Relationship Id="rId19" Type="http://schemas.openxmlformats.org/officeDocument/2006/relationships/image" Target="../media/image42.jpg"/><Relationship Id="rId4" Type="http://schemas.openxmlformats.org/officeDocument/2006/relationships/slide" Target="slide5.xml"/><Relationship Id="rId9" Type="http://schemas.openxmlformats.org/officeDocument/2006/relationships/image" Target="../media/image29.png"/><Relationship Id="rId14" Type="http://schemas.openxmlformats.org/officeDocument/2006/relationships/image" Target="../media/image37.PNG"/><Relationship Id="rId22" Type="http://schemas.openxmlformats.org/officeDocument/2006/relationships/image" Target="../media/image13.png"/></Relationships>
</file>

<file path=ppt/slides/_rels/slide12.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13.png"/><Relationship Id="rId3" Type="http://schemas.openxmlformats.org/officeDocument/2006/relationships/slide" Target="slide5.xml"/><Relationship Id="rId7" Type="http://schemas.openxmlformats.org/officeDocument/2006/relationships/slide" Target="slide1.xml"/><Relationship Id="rId12" Type="http://schemas.openxmlformats.org/officeDocument/2006/relationships/slide" Target="slide50.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image" Target="../media/image34.png"/><Relationship Id="rId5" Type="http://schemas.openxmlformats.org/officeDocument/2006/relationships/slide" Target="slide7.xml"/><Relationship Id="rId10" Type="http://schemas.openxmlformats.org/officeDocument/2006/relationships/image" Target="../media/image38.jpg"/><Relationship Id="rId4" Type="http://schemas.openxmlformats.org/officeDocument/2006/relationships/slide" Target="slide6.xml"/><Relationship Id="rId9" Type="http://schemas.openxmlformats.org/officeDocument/2006/relationships/image" Target="../media/image30.svg"/><Relationship Id="rId14" Type="http://schemas.openxmlformats.org/officeDocument/2006/relationships/image" Target="../media/image14.svg"/></Relationships>
</file>

<file path=ppt/slides/_rels/slide13.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50.xml"/><Relationship Id="rId3" Type="http://schemas.openxmlformats.org/officeDocument/2006/relationships/image" Target="../media/image44.png"/><Relationship Id="rId7" Type="http://schemas.openxmlformats.org/officeDocument/2006/relationships/slide" Target="slide7.xml"/><Relationship Id="rId12"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30.svg"/><Relationship Id="rId5" Type="http://schemas.openxmlformats.org/officeDocument/2006/relationships/slide" Target="slide5.xml"/><Relationship Id="rId15" Type="http://schemas.openxmlformats.org/officeDocument/2006/relationships/image" Target="../media/image14.svg"/><Relationship Id="rId10" Type="http://schemas.openxmlformats.org/officeDocument/2006/relationships/image" Target="../media/image29.png"/><Relationship Id="rId4" Type="http://schemas.openxmlformats.org/officeDocument/2006/relationships/slide" Target="slide4.xml"/><Relationship Id="rId9" Type="http://schemas.openxmlformats.org/officeDocument/2006/relationships/slide" Target="slide1.xml"/><Relationship Id="rId14" Type="http://schemas.openxmlformats.org/officeDocument/2006/relationships/image" Target="../media/image13.png"/></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13.png"/><Relationship Id="rId3" Type="http://schemas.openxmlformats.org/officeDocument/2006/relationships/slide" Target="slide5.xml"/><Relationship Id="rId7" Type="http://schemas.openxmlformats.org/officeDocument/2006/relationships/slide" Target="slide1.xml"/><Relationship Id="rId12" Type="http://schemas.openxmlformats.org/officeDocument/2006/relationships/slide" Target="slide50.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image" Target="../media/image36.jpg"/><Relationship Id="rId5" Type="http://schemas.openxmlformats.org/officeDocument/2006/relationships/slide" Target="slide7.xml"/><Relationship Id="rId10" Type="http://schemas.openxmlformats.org/officeDocument/2006/relationships/image" Target="../media/image34.png"/><Relationship Id="rId4" Type="http://schemas.openxmlformats.org/officeDocument/2006/relationships/slide" Target="slide6.xml"/><Relationship Id="rId9" Type="http://schemas.openxmlformats.org/officeDocument/2006/relationships/image" Target="../media/image30.svg"/><Relationship Id="rId14" Type="http://schemas.openxmlformats.org/officeDocument/2006/relationships/image" Target="../media/image14.svg"/></Relationships>
</file>

<file path=ppt/slides/_rels/slide15.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50.xml"/><Relationship Id="rId3" Type="http://schemas.openxmlformats.org/officeDocument/2006/relationships/image" Target="../media/image45.png"/><Relationship Id="rId7" Type="http://schemas.openxmlformats.org/officeDocument/2006/relationships/slide" Target="slide7.xml"/><Relationship Id="rId12"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30.svg"/><Relationship Id="rId5" Type="http://schemas.openxmlformats.org/officeDocument/2006/relationships/slide" Target="slide5.xml"/><Relationship Id="rId15" Type="http://schemas.openxmlformats.org/officeDocument/2006/relationships/image" Target="../media/image14.svg"/><Relationship Id="rId10" Type="http://schemas.openxmlformats.org/officeDocument/2006/relationships/image" Target="../media/image29.png"/><Relationship Id="rId4" Type="http://schemas.openxmlformats.org/officeDocument/2006/relationships/slide" Target="slide4.xml"/><Relationship Id="rId9" Type="http://schemas.openxmlformats.org/officeDocument/2006/relationships/slide" Target="slide1.xml"/><Relationship Id="rId14"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13.png"/><Relationship Id="rId3" Type="http://schemas.openxmlformats.org/officeDocument/2006/relationships/slide" Target="slide5.xml"/><Relationship Id="rId7" Type="http://schemas.openxmlformats.org/officeDocument/2006/relationships/slide" Target="slide1.xml"/><Relationship Id="rId12" Type="http://schemas.openxmlformats.org/officeDocument/2006/relationships/slide" Target="slide50.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image" Target="../media/image34.png"/><Relationship Id="rId5" Type="http://schemas.openxmlformats.org/officeDocument/2006/relationships/slide" Target="slide7.xml"/><Relationship Id="rId10" Type="http://schemas.openxmlformats.org/officeDocument/2006/relationships/image" Target="../media/image40.png"/><Relationship Id="rId4" Type="http://schemas.openxmlformats.org/officeDocument/2006/relationships/slide" Target="slide6.xml"/><Relationship Id="rId9" Type="http://schemas.openxmlformats.org/officeDocument/2006/relationships/image" Target="../media/image30.svg"/><Relationship Id="rId14" Type="http://schemas.openxmlformats.org/officeDocument/2006/relationships/image" Target="../media/image14.svg"/></Relationships>
</file>

<file path=ppt/slides/_rels/slide17.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49.png"/><Relationship Id="rId3" Type="http://schemas.openxmlformats.org/officeDocument/2006/relationships/slide" Target="slide5.xml"/><Relationship Id="rId7" Type="http://schemas.openxmlformats.org/officeDocument/2006/relationships/slide" Target="slide1.xml"/><Relationship Id="rId12" Type="http://schemas.openxmlformats.org/officeDocument/2006/relationships/image" Target="../media/image48.jpeg"/><Relationship Id="rId2" Type="http://schemas.openxmlformats.org/officeDocument/2006/relationships/slide" Target="slide4.xml"/><Relationship Id="rId16" Type="http://schemas.openxmlformats.org/officeDocument/2006/relationships/image" Target="../media/image14.svg"/><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image" Target="../media/image47.png"/><Relationship Id="rId5" Type="http://schemas.openxmlformats.org/officeDocument/2006/relationships/slide" Target="slide7.xml"/><Relationship Id="rId15" Type="http://schemas.openxmlformats.org/officeDocument/2006/relationships/image" Target="../media/image13.png"/><Relationship Id="rId10" Type="http://schemas.openxmlformats.org/officeDocument/2006/relationships/image" Target="../media/image46.png"/><Relationship Id="rId4" Type="http://schemas.openxmlformats.org/officeDocument/2006/relationships/slide" Target="slide6.xml"/><Relationship Id="rId9" Type="http://schemas.openxmlformats.org/officeDocument/2006/relationships/image" Target="../media/image30.svg"/><Relationship Id="rId14" Type="http://schemas.openxmlformats.org/officeDocument/2006/relationships/slide" Target="slide50.xml"/></Relationships>
</file>

<file path=ppt/slides/_rels/slide18.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50.xml"/><Relationship Id="rId3" Type="http://schemas.openxmlformats.org/officeDocument/2006/relationships/image" Target="../media/image51.jpeg"/><Relationship Id="rId7" Type="http://schemas.openxmlformats.org/officeDocument/2006/relationships/slide" Target="slide6.xml"/><Relationship Id="rId12" Type="http://schemas.openxmlformats.org/officeDocument/2006/relationships/image" Target="../media/image30.svg"/><Relationship Id="rId2" Type="http://schemas.openxmlformats.org/officeDocument/2006/relationships/image" Target="../media/image50.jpeg"/><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image" Target="../media/image29.png"/><Relationship Id="rId5" Type="http://schemas.openxmlformats.org/officeDocument/2006/relationships/slide" Target="slide4.xml"/><Relationship Id="rId15" Type="http://schemas.openxmlformats.org/officeDocument/2006/relationships/image" Target="../media/image14.svg"/><Relationship Id="rId10" Type="http://schemas.openxmlformats.org/officeDocument/2006/relationships/slide" Target="slide1.xml"/><Relationship Id="rId4" Type="http://schemas.openxmlformats.org/officeDocument/2006/relationships/image" Target="../media/image52.png"/><Relationship Id="rId9" Type="http://schemas.openxmlformats.org/officeDocument/2006/relationships/slide" Target="slide8.xml"/><Relationship Id="rId14" Type="http://schemas.openxmlformats.org/officeDocument/2006/relationships/image" Target="../media/image13.png"/></Relationships>
</file>

<file path=ppt/slides/_rels/slide19.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55.png"/><Relationship Id="rId18" Type="http://schemas.openxmlformats.org/officeDocument/2006/relationships/image" Target="../media/image60.jpg"/><Relationship Id="rId3" Type="http://schemas.openxmlformats.org/officeDocument/2006/relationships/slide" Target="slide4.xml"/><Relationship Id="rId21" Type="http://schemas.openxmlformats.org/officeDocument/2006/relationships/image" Target="../media/image13.png"/><Relationship Id="rId7" Type="http://schemas.openxmlformats.org/officeDocument/2006/relationships/slide" Target="slide8.xml"/><Relationship Id="rId12" Type="http://schemas.openxmlformats.org/officeDocument/2006/relationships/image" Target="../media/image54.png"/><Relationship Id="rId17" Type="http://schemas.openxmlformats.org/officeDocument/2006/relationships/image" Target="../media/image59.jpg"/><Relationship Id="rId2" Type="http://schemas.openxmlformats.org/officeDocument/2006/relationships/notesSlide" Target="../notesSlides/notesSlide14.xml"/><Relationship Id="rId16" Type="http://schemas.openxmlformats.org/officeDocument/2006/relationships/image" Target="../media/image58.png"/><Relationship Id="rId20" Type="http://schemas.openxmlformats.org/officeDocument/2006/relationships/slide" Target="slide50.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image" Target="../media/image53.jpg"/><Relationship Id="rId5" Type="http://schemas.openxmlformats.org/officeDocument/2006/relationships/slide" Target="slide6.xml"/><Relationship Id="rId15" Type="http://schemas.openxmlformats.org/officeDocument/2006/relationships/image" Target="../media/image57.png"/><Relationship Id="rId10" Type="http://schemas.openxmlformats.org/officeDocument/2006/relationships/image" Target="../media/image30.svg"/><Relationship Id="rId19" Type="http://schemas.openxmlformats.org/officeDocument/2006/relationships/image" Target="../media/image61.png"/><Relationship Id="rId4" Type="http://schemas.openxmlformats.org/officeDocument/2006/relationships/slide" Target="slide5.xml"/><Relationship Id="rId9" Type="http://schemas.openxmlformats.org/officeDocument/2006/relationships/image" Target="../media/image29.png"/><Relationship Id="rId14" Type="http://schemas.openxmlformats.org/officeDocument/2006/relationships/image" Target="../media/image56.png"/><Relationship Id="rId22" Type="http://schemas.openxmlformats.org/officeDocument/2006/relationships/image" Target="../media/image14.svg"/></Relationships>
</file>

<file path=ppt/slides/_rels/slide20.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13.png"/><Relationship Id="rId3" Type="http://schemas.openxmlformats.org/officeDocument/2006/relationships/image" Target="../media/image62.png"/><Relationship Id="rId7" Type="http://schemas.openxmlformats.org/officeDocument/2006/relationships/slide" Target="slide7.xml"/><Relationship Id="rId12" Type="http://schemas.openxmlformats.org/officeDocument/2006/relationships/slide" Target="slide50.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30.svg"/><Relationship Id="rId5" Type="http://schemas.openxmlformats.org/officeDocument/2006/relationships/slide" Target="slide5.xml"/><Relationship Id="rId10" Type="http://schemas.openxmlformats.org/officeDocument/2006/relationships/image" Target="../media/image29.png"/><Relationship Id="rId4" Type="http://schemas.openxmlformats.org/officeDocument/2006/relationships/slide" Target="slide4.xml"/><Relationship Id="rId9" Type="http://schemas.openxmlformats.org/officeDocument/2006/relationships/slide" Target="slide1.xml"/><Relationship Id="rId14" Type="http://schemas.openxmlformats.org/officeDocument/2006/relationships/image" Target="../media/image14.svg"/></Relationships>
</file>

<file path=ppt/slides/_rels/slide21.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4.sv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50.xml"/><Relationship Id="rId5" Type="http://schemas.openxmlformats.org/officeDocument/2006/relationships/slide" Target="slide6.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 Id="rId14" Type="http://schemas.openxmlformats.org/officeDocument/2006/relationships/image" Target="../media/image63.png"/></Relationships>
</file>

<file path=ppt/slides/_rels/slide22.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66.png"/><Relationship Id="rId18" Type="http://schemas.openxmlformats.org/officeDocument/2006/relationships/image" Target="../media/image68.pn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65.png"/><Relationship Id="rId17" Type="http://schemas.openxmlformats.org/officeDocument/2006/relationships/image" Target="../media/image67.png"/><Relationship Id="rId2" Type="http://schemas.openxmlformats.org/officeDocument/2006/relationships/notesSlide" Target="../notesSlides/notesSlide17.xml"/><Relationship Id="rId16" Type="http://schemas.openxmlformats.org/officeDocument/2006/relationships/image" Target="../media/image14.sv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image" Target="../media/image64.png"/><Relationship Id="rId5" Type="http://schemas.openxmlformats.org/officeDocument/2006/relationships/slide" Target="slide6.xml"/><Relationship Id="rId15" Type="http://schemas.openxmlformats.org/officeDocument/2006/relationships/image" Target="../media/image13.png"/><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 Id="rId14" Type="http://schemas.openxmlformats.org/officeDocument/2006/relationships/slide" Target="slide50.xml"/></Relationships>
</file>

<file path=ppt/slides/_rels/slide23.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13.png"/><Relationship Id="rId3" Type="http://schemas.openxmlformats.org/officeDocument/2006/relationships/slide" Target="slide5.xml"/><Relationship Id="rId7" Type="http://schemas.openxmlformats.org/officeDocument/2006/relationships/slide" Target="slide1.xml"/><Relationship Id="rId12" Type="http://schemas.openxmlformats.org/officeDocument/2006/relationships/slide" Target="slide50.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image" Target="../media/image70.png"/><Relationship Id="rId5" Type="http://schemas.openxmlformats.org/officeDocument/2006/relationships/slide" Target="slide7.xml"/><Relationship Id="rId10" Type="http://schemas.openxmlformats.org/officeDocument/2006/relationships/image" Target="../media/image69.png"/><Relationship Id="rId4" Type="http://schemas.openxmlformats.org/officeDocument/2006/relationships/slide" Target="slide6.xml"/><Relationship Id="rId9" Type="http://schemas.openxmlformats.org/officeDocument/2006/relationships/image" Target="../media/image30.svg"/><Relationship Id="rId14" Type="http://schemas.openxmlformats.org/officeDocument/2006/relationships/image" Target="../media/image14.svg"/></Relationships>
</file>

<file path=ppt/slides/_rels/slide24.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4.sv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13.png"/><Relationship Id="rId2" Type="http://schemas.openxmlformats.org/officeDocument/2006/relationships/image" Target="../media/image71.pn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50.xml"/><Relationship Id="rId5" Type="http://schemas.openxmlformats.org/officeDocument/2006/relationships/slide" Target="slide6.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s>
</file>

<file path=ppt/slides/_rels/slide25.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4.sv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13.png"/><Relationship Id="rId2" Type="http://schemas.openxmlformats.org/officeDocument/2006/relationships/image" Target="../media/image72.pn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50.xml"/><Relationship Id="rId5" Type="http://schemas.openxmlformats.org/officeDocument/2006/relationships/slide" Target="slide6.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s>
</file>

<file path=ppt/slides/_rels/slide26.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4.sv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13.png"/><Relationship Id="rId2" Type="http://schemas.openxmlformats.org/officeDocument/2006/relationships/image" Target="../media/image73.pn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50.xml"/><Relationship Id="rId5" Type="http://schemas.openxmlformats.org/officeDocument/2006/relationships/slide" Target="slide6.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s>
</file>

<file path=ppt/slides/_rels/slide27.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4.sv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13.png"/><Relationship Id="rId2" Type="http://schemas.openxmlformats.org/officeDocument/2006/relationships/image" Target="../media/image74.pn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50.xml"/><Relationship Id="rId5" Type="http://schemas.openxmlformats.org/officeDocument/2006/relationships/slide" Target="slide6.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s>
</file>

<file path=ppt/slides/_rels/slide28.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50.xml"/><Relationship Id="rId3" Type="http://schemas.openxmlformats.org/officeDocument/2006/relationships/image" Target="../media/image76.png"/><Relationship Id="rId7" Type="http://schemas.openxmlformats.org/officeDocument/2006/relationships/slide" Target="slide6.xml"/><Relationship Id="rId12" Type="http://schemas.openxmlformats.org/officeDocument/2006/relationships/image" Target="../media/image30.svg"/><Relationship Id="rId2" Type="http://schemas.openxmlformats.org/officeDocument/2006/relationships/image" Target="../media/image75.png"/><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image" Target="../media/image29.png"/><Relationship Id="rId5" Type="http://schemas.openxmlformats.org/officeDocument/2006/relationships/slide" Target="slide4.xml"/><Relationship Id="rId15" Type="http://schemas.openxmlformats.org/officeDocument/2006/relationships/image" Target="../media/image14.svg"/><Relationship Id="rId10" Type="http://schemas.openxmlformats.org/officeDocument/2006/relationships/slide" Target="slide1.xml"/><Relationship Id="rId4" Type="http://schemas.openxmlformats.org/officeDocument/2006/relationships/image" Target="../media/image77.png"/><Relationship Id="rId9" Type="http://schemas.openxmlformats.org/officeDocument/2006/relationships/slide" Target="slide8.xml"/><Relationship Id="rId14" Type="http://schemas.openxmlformats.org/officeDocument/2006/relationships/image" Target="../media/image13.png"/></Relationships>
</file>

<file path=ppt/slides/_rels/slide29.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slide" Target="slide50.xml"/><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79.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image" Target="../media/image78.jpg"/><Relationship Id="rId5" Type="http://schemas.openxmlformats.org/officeDocument/2006/relationships/slide" Target="slide6.xml"/><Relationship Id="rId15" Type="http://schemas.openxmlformats.org/officeDocument/2006/relationships/image" Target="../media/image14.svg"/><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 Id="rId14" Type="http://schemas.openxmlformats.org/officeDocument/2006/relationships/image" Target="../media/image13.png"/></Relationships>
</file>

<file path=ppt/slides/_rels/slide30.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50.xml"/><Relationship Id="rId3" Type="http://schemas.openxmlformats.org/officeDocument/2006/relationships/image" Target="../media/image81.png"/><Relationship Id="rId7" Type="http://schemas.openxmlformats.org/officeDocument/2006/relationships/slide" Target="slide6.xml"/><Relationship Id="rId12" Type="http://schemas.openxmlformats.org/officeDocument/2006/relationships/image" Target="../media/image30.svg"/><Relationship Id="rId2" Type="http://schemas.openxmlformats.org/officeDocument/2006/relationships/image" Target="../media/image80.jpeg"/><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image" Target="../media/image29.png"/><Relationship Id="rId5" Type="http://schemas.openxmlformats.org/officeDocument/2006/relationships/slide" Target="slide4.xml"/><Relationship Id="rId15" Type="http://schemas.openxmlformats.org/officeDocument/2006/relationships/image" Target="../media/image14.svg"/><Relationship Id="rId10" Type="http://schemas.openxmlformats.org/officeDocument/2006/relationships/slide" Target="slide1.xml"/><Relationship Id="rId4" Type="http://schemas.openxmlformats.org/officeDocument/2006/relationships/image" Target="../media/image82.png"/><Relationship Id="rId9" Type="http://schemas.openxmlformats.org/officeDocument/2006/relationships/slide" Target="slide8.xml"/><Relationship Id="rId14" Type="http://schemas.openxmlformats.org/officeDocument/2006/relationships/image" Target="../media/image13.png"/></Relationships>
</file>

<file path=ppt/slides/_rels/slide31.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13.png"/><Relationship Id="rId3" Type="http://schemas.openxmlformats.org/officeDocument/2006/relationships/image" Target="../media/image84.png"/><Relationship Id="rId7" Type="http://schemas.openxmlformats.org/officeDocument/2006/relationships/slide" Target="slide7.xml"/><Relationship Id="rId12" Type="http://schemas.openxmlformats.org/officeDocument/2006/relationships/slide" Target="slide50.xml"/><Relationship Id="rId2" Type="http://schemas.openxmlformats.org/officeDocument/2006/relationships/image" Target="../media/image83.jpeg"/><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30.svg"/><Relationship Id="rId5" Type="http://schemas.openxmlformats.org/officeDocument/2006/relationships/slide" Target="slide5.xml"/><Relationship Id="rId10" Type="http://schemas.openxmlformats.org/officeDocument/2006/relationships/image" Target="../media/image29.png"/><Relationship Id="rId4" Type="http://schemas.openxmlformats.org/officeDocument/2006/relationships/slide" Target="slide4.xml"/><Relationship Id="rId9" Type="http://schemas.openxmlformats.org/officeDocument/2006/relationships/slide" Target="slide1.xml"/><Relationship Id="rId14" Type="http://schemas.openxmlformats.org/officeDocument/2006/relationships/image" Target="../media/image14.svg"/></Relationships>
</file>

<file path=ppt/slides/_rels/slide32.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13.png"/><Relationship Id="rId3" Type="http://schemas.openxmlformats.org/officeDocument/2006/relationships/image" Target="../media/image86.png"/><Relationship Id="rId7" Type="http://schemas.openxmlformats.org/officeDocument/2006/relationships/slide" Target="slide7.xml"/><Relationship Id="rId12" Type="http://schemas.openxmlformats.org/officeDocument/2006/relationships/slide" Target="slide50.xml"/><Relationship Id="rId2" Type="http://schemas.openxmlformats.org/officeDocument/2006/relationships/image" Target="../media/image85.emf"/><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30.svg"/><Relationship Id="rId5" Type="http://schemas.openxmlformats.org/officeDocument/2006/relationships/slide" Target="slide5.xml"/><Relationship Id="rId10" Type="http://schemas.openxmlformats.org/officeDocument/2006/relationships/image" Target="../media/image29.png"/><Relationship Id="rId4" Type="http://schemas.openxmlformats.org/officeDocument/2006/relationships/slide" Target="slide4.xml"/><Relationship Id="rId9" Type="http://schemas.openxmlformats.org/officeDocument/2006/relationships/slide" Target="slide1.xml"/><Relationship Id="rId14" Type="http://schemas.openxmlformats.org/officeDocument/2006/relationships/image" Target="../media/image14.svg"/></Relationships>
</file>

<file path=ppt/slides/_rels/slide33.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13.png"/><Relationship Id="rId3" Type="http://schemas.openxmlformats.org/officeDocument/2006/relationships/image" Target="../media/image88.png"/><Relationship Id="rId7" Type="http://schemas.openxmlformats.org/officeDocument/2006/relationships/slide" Target="slide7.xml"/><Relationship Id="rId12" Type="http://schemas.openxmlformats.org/officeDocument/2006/relationships/slide" Target="slide50.xml"/><Relationship Id="rId2" Type="http://schemas.openxmlformats.org/officeDocument/2006/relationships/image" Target="../media/image87.png"/><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30.svg"/><Relationship Id="rId5" Type="http://schemas.openxmlformats.org/officeDocument/2006/relationships/slide" Target="slide5.xml"/><Relationship Id="rId10" Type="http://schemas.openxmlformats.org/officeDocument/2006/relationships/image" Target="../media/image29.png"/><Relationship Id="rId4" Type="http://schemas.openxmlformats.org/officeDocument/2006/relationships/slide" Target="slide4.xml"/><Relationship Id="rId9" Type="http://schemas.openxmlformats.org/officeDocument/2006/relationships/slide" Target="slide1.xml"/><Relationship Id="rId14" Type="http://schemas.openxmlformats.org/officeDocument/2006/relationships/image" Target="../media/image14.svg"/></Relationships>
</file>

<file path=ppt/slides/_rels/slide34.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image" Target="../media/image30.svg"/><Relationship Id="rId3" Type="http://schemas.openxmlformats.org/officeDocument/2006/relationships/image" Target="../media/image89.emf"/><Relationship Id="rId7" Type="http://schemas.openxmlformats.org/officeDocument/2006/relationships/slide" Target="slide5.xml"/><Relationship Id="rId12" Type="http://schemas.openxmlformats.org/officeDocument/2006/relationships/image" Target="../media/image29.png"/><Relationship Id="rId2" Type="http://schemas.openxmlformats.org/officeDocument/2006/relationships/notesSlide" Target="../notesSlides/notesSlide19.xml"/><Relationship Id="rId16" Type="http://schemas.openxmlformats.org/officeDocument/2006/relationships/image" Target="../media/image14.svg"/><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slide" Target="slide1.xml"/><Relationship Id="rId5" Type="http://schemas.openxmlformats.org/officeDocument/2006/relationships/image" Target="../media/image91.png"/><Relationship Id="rId15" Type="http://schemas.openxmlformats.org/officeDocument/2006/relationships/image" Target="../media/image13.png"/><Relationship Id="rId10" Type="http://schemas.openxmlformats.org/officeDocument/2006/relationships/slide" Target="slide8.xml"/><Relationship Id="rId4" Type="http://schemas.openxmlformats.org/officeDocument/2006/relationships/image" Target="../media/image90.png"/><Relationship Id="rId9" Type="http://schemas.openxmlformats.org/officeDocument/2006/relationships/slide" Target="slide7.xml"/><Relationship Id="rId14" Type="http://schemas.openxmlformats.org/officeDocument/2006/relationships/slide" Target="slide50.xml"/></Relationships>
</file>

<file path=ppt/slides/_rels/slide35.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50.xml"/><Relationship Id="rId3" Type="http://schemas.openxmlformats.org/officeDocument/2006/relationships/oleObject" Target="../embeddings/oleObject1.bin"/><Relationship Id="rId7" Type="http://schemas.openxmlformats.org/officeDocument/2006/relationships/slide" Target="slide6.xml"/><Relationship Id="rId12" Type="http://schemas.openxmlformats.org/officeDocument/2006/relationships/image" Target="../media/image30.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image" Target="../media/image29.png"/><Relationship Id="rId5" Type="http://schemas.openxmlformats.org/officeDocument/2006/relationships/slide" Target="slide4.xml"/><Relationship Id="rId15" Type="http://schemas.openxmlformats.org/officeDocument/2006/relationships/image" Target="../media/image14.svg"/><Relationship Id="rId10" Type="http://schemas.openxmlformats.org/officeDocument/2006/relationships/slide" Target="slide1.xml"/><Relationship Id="rId4" Type="http://schemas.openxmlformats.org/officeDocument/2006/relationships/image" Target="../media/image92.emf"/><Relationship Id="rId9" Type="http://schemas.openxmlformats.org/officeDocument/2006/relationships/slide" Target="slide8.xml"/><Relationship Id="rId14" Type="http://schemas.openxmlformats.org/officeDocument/2006/relationships/image" Target="../media/image13.png"/></Relationships>
</file>

<file path=ppt/slides/_rels/slide36.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13.png"/><Relationship Id="rId3" Type="http://schemas.openxmlformats.org/officeDocument/2006/relationships/image" Target="../media/image93.png"/><Relationship Id="rId7" Type="http://schemas.openxmlformats.org/officeDocument/2006/relationships/slide" Target="slide7.xml"/><Relationship Id="rId12" Type="http://schemas.openxmlformats.org/officeDocument/2006/relationships/slide" Target="slide50.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30.svg"/><Relationship Id="rId5" Type="http://schemas.openxmlformats.org/officeDocument/2006/relationships/slide" Target="slide5.xml"/><Relationship Id="rId10" Type="http://schemas.openxmlformats.org/officeDocument/2006/relationships/image" Target="../media/image29.png"/><Relationship Id="rId4" Type="http://schemas.openxmlformats.org/officeDocument/2006/relationships/slide" Target="slide4.xml"/><Relationship Id="rId9" Type="http://schemas.openxmlformats.org/officeDocument/2006/relationships/slide" Target="slide1.xml"/><Relationship Id="rId14" Type="http://schemas.openxmlformats.org/officeDocument/2006/relationships/image" Target="../media/image14.svg"/></Relationships>
</file>

<file path=ppt/slides/_rels/slide37.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50.xml"/><Relationship Id="rId3" Type="http://schemas.openxmlformats.org/officeDocument/2006/relationships/image" Target="../media/image95.jpeg"/><Relationship Id="rId7" Type="http://schemas.openxmlformats.org/officeDocument/2006/relationships/slide" Target="slide6.xml"/><Relationship Id="rId12" Type="http://schemas.openxmlformats.org/officeDocument/2006/relationships/image" Target="../media/image30.svg"/><Relationship Id="rId2" Type="http://schemas.openxmlformats.org/officeDocument/2006/relationships/image" Target="../media/image94.png"/><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image" Target="../media/image29.png"/><Relationship Id="rId5" Type="http://schemas.openxmlformats.org/officeDocument/2006/relationships/slide" Target="slide4.xml"/><Relationship Id="rId15" Type="http://schemas.openxmlformats.org/officeDocument/2006/relationships/image" Target="../media/image14.svg"/><Relationship Id="rId10" Type="http://schemas.openxmlformats.org/officeDocument/2006/relationships/slide" Target="slide1.xml"/><Relationship Id="rId4" Type="http://schemas.openxmlformats.org/officeDocument/2006/relationships/image" Target="../media/image96.png"/><Relationship Id="rId9" Type="http://schemas.openxmlformats.org/officeDocument/2006/relationships/slide" Target="slide8.xml"/><Relationship Id="rId14" Type="http://schemas.openxmlformats.org/officeDocument/2006/relationships/image" Target="../media/image13.png"/></Relationships>
</file>

<file path=ppt/slides/_rels/slide38.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image" Target="../media/image29.png"/><Relationship Id="rId3" Type="http://schemas.openxmlformats.org/officeDocument/2006/relationships/image" Target="../media/image98.png"/><Relationship Id="rId7" Type="http://schemas.openxmlformats.org/officeDocument/2006/relationships/slide" Target="slide6.xml"/><Relationship Id="rId12" Type="http://schemas.openxmlformats.org/officeDocument/2006/relationships/slide" Target="slide1.xml"/><Relationship Id="rId17" Type="http://schemas.openxmlformats.org/officeDocument/2006/relationships/image" Target="../media/image14.svg"/><Relationship Id="rId2" Type="http://schemas.openxmlformats.org/officeDocument/2006/relationships/image" Target="../media/image97.png"/><Relationship Id="rId16"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hyperlink" Target="https://pixabay.com/th/%E0%B8%9A%E0%B9%89%E0%B8%B2%E0%B8%99-%E0%B8%AA%E0%B8%B5%E0%B9%81%E0%B8%94%E0%B8%87-%E0%B8%AB%E0%B8%A5%E0%B8%B1%E0%B8%87%E0%B8%84%E0%B8%B2-%E0%B8%AA%E0%B8%B5%E0%B8%AA%E0%B9%89%E0%B8%A1-%E0%B8%9C%E0%B8%99%E0%B8%B1%E0%B8%87-48916/" TargetMode="External"/><Relationship Id="rId5" Type="http://schemas.openxmlformats.org/officeDocument/2006/relationships/slide" Target="slide4.xml"/><Relationship Id="rId15" Type="http://schemas.openxmlformats.org/officeDocument/2006/relationships/slide" Target="slide50.xml"/><Relationship Id="rId10" Type="http://schemas.openxmlformats.org/officeDocument/2006/relationships/image" Target="../media/image100.png"/><Relationship Id="rId4" Type="http://schemas.openxmlformats.org/officeDocument/2006/relationships/image" Target="../media/image99.png"/><Relationship Id="rId9" Type="http://schemas.openxmlformats.org/officeDocument/2006/relationships/slide" Target="slide8.xml"/><Relationship Id="rId14" Type="http://schemas.openxmlformats.org/officeDocument/2006/relationships/image" Target="../media/image30.svg"/></Relationships>
</file>

<file path=ppt/slides/_rels/slide39.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slide" Target="slide41.xml"/><Relationship Id="rId18" Type="http://schemas.openxmlformats.org/officeDocument/2006/relationships/image" Target="../media/image14.sv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slide" Target="slide40.xml"/><Relationship Id="rId17" Type="http://schemas.openxmlformats.org/officeDocument/2006/relationships/image" Target="../media/image13.png"/><Relationship Id="rId2" Type="http://schemas.openxmlformats.org/officeDocument/2006/relationships/notesSlide" Target="../notesSlides/notesSlide22.xml"/><Relationship Id="rId16" Type="http://schemas.openxmlformats.org/officeDocument/2006/relationships/slide" Target="slide50.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image" Target="../media/image101.png"/><Relationship Id="rId5" Type="http://schemas.openxmlformats.org/officeDocument/2006/relationships/slide" Target="slide6.xml"/><Relationship Id="rId15" Type="http://schemas.openxmlformats.org/officeDocument/2006/relationships/slide" Target="slide43.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 Id="rId14" Type="http://schemas.openxmlformats.org/officeDocument/2006/relationships/slide" Target="slide42.xml"/></Relationships>
</file>

<file path=ppt/slides/_rels/slide40.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4.sv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50.xml"/><Relationship Id="rId5" Type="http://schemas.openxmlformats.org/officeDocument/2006/relationships/slide" Target="slide6.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s>
</file>

<file path=ppt/slides/_rels/slide41.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4.sv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13.png"/><Relationship Id="rId2" Type="http://schemas.openxmlformats.org/officeDocument/2006/relationships/image" Target="../media/image102.pn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50.xml"/><Relationship Id="rId5" Type="http://schemas.openxmlformats.org/officeDocument/2006/relationships/slide" Target="slide6.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s>
</file>

<file path=ppt/slides/_rels/slide42.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4.sv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13.png"/><Relationship Id="rId2" Type="http://schemas.openxmlformats.org/officeDocument/2006/relationships/image" Target="../media/image103.pn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50.xml"/><Relationship Id="rId5" Type="http://schemas.openxmlformats.org/officeDocument/2006/relationships/slide" Target="slide6.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s>
</file>

<file path=ppt/slides/_rels/slide43.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13.png"/><Relationship Id="rId3" Type="http://schemas.openxmlformats.org/officeDocument/2006/relationships/image" Target="../media/image104.png"/><Relationship Id="rId7" Type="http://schemas.openxmlformats.org/officeDocument/2006/relationships/slide" Target="slide7.xml"/><Relationship Id="rId12" Type="http://schemas.openxmlformats.org/officeDocument/2006/relationships/slide" Target="slide50.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30.svg"/><Relationship Id="rId5" Type="http://schemas.openxmlformats.org/officeDocument/2006/relationships/slide" Target="slide5.xml"/><Relationship Id="rId10" Type="http://schemas.openxmlformats.org/officeDocument/2006/relationships/image" Target="../media/image29.png"/><Relationship Id="rId4" Type="http://schemas.openxmlformats.org/officeDocument/2006/relationships/slide" Target="slide4.xml"/><Relationship Id="rId9" Type="http://schemas.openxmlformats.org/officeDocument/2006/relationships/slide" Target="slide1.xml"/><Relationship Id="rId14" Type="http://schemas.openxmlformats.org/officeDocument/2006/relationships/image" Target="../media/image14.svg"/></Relationships>
</file>

<file path=ppt/slides/_rels/slide44.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4.sv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13.png"/><Relationship Id="rId2" Type="http://schemas.openxmlformats.org/officeDocument/2006/relationships/image" Target="../media/image105.pn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50.xml"/><Relationship Id="rId5" Type="http://schemas.openxmlformats.org/officeDocument/2006/relationships/slide" Target="slide6.xml"/><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s>
</file>

<file path=ppt/slides/_rels/slide45.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29.png"/><Relationship Id="rId18" Type="http://schemas.openxmlformats.org/officeDocument/2006/relationships/image" Target="../media/image109.emf"/><Relationship Id="rId3" Type="http://schemas.openxmlformats.org/officeDocument/2006/relationships/slide" Target="slide46.xml"/><Relationship Id="rId21" Type="http://schemas.openxmlformats.org/officeDocument/2006/relationships/slide" Target="slide51.xml"/><Relationship Id="rId7" Type="http://schemas.openxmlformats.org/officeDocument/2006/relationships/slide" Target="slide4.xml"/><Relationship Id="rId12" Type="http://schemas.openxmlformats.org/officeDocument/2006/relationships/slide" Target="slide1.xml"/><Relationship Id="rId17" Type="http://schemas.openxmlformats.org/officeDocument/2006/relationships/image" Target="../media/image108.emf"/><Relationship Id="rId2" Type="http://schemas.openxmlformats.org/officeDocument/2006/relationships/notesSlide" Target="../notesSlides/notesSlide25.xml"/><Relationship Id="rId16" Type="http://schemas.openxmlformats.org/officeDocument/2006/relationships/image" Target="../media/image107.emf"/><Relationship Id="rId20" Type="http://schemas.openxmlformats.org/officeDocument/2006/relationships/image" Target="../media/image111.emf"/><Relationship Id="rId1" Type="http://schemas.openxmlformats.org/officeDocument/2006/relationships/slideLayout" Target="../slideLayouts/slideLayout2.xml"/><Relationship Id="rId6" Type="http://schemas.openxmlformats.org/officeDocument/2006/relationships/slide" Target="slide49.xml"/><Relationship Id="rId11" Type="http://schemas.openxmlformats.org/officeDocument/2006/relationships/slide" Target="slide8.xml"/><Relationship Id="rId5" Type="http://schemas.openxmlformats.org/officeDocument/2006/relationships/slide" Target="slide48.xml"/><Relationship Id="rId15" Type="http://schemas.openxmlformats.org/officeDocument/2006/relationships/image" Target="../media/image106.emf"/><Relationship Id="rId23" Type="http://schemas.openxmlformats.org/officeDocument/2006/relationships/image" Target="../media/image32.svg"/><Relationship Id="rId10" Type="http://schemas.openxmlformats.org/officeDocument/2006/relationships/slide" Target="slide7.xml"/><Relationship Id="rId19" Type="http://schemas.openxmlformats.org/officeDocument/2006/relationships/image" Target="../media/image110.emf"/><Relationship Id="rId4" Type="http://schemas.openxmlformats.org/officeDocument/2006/relationships/slide" Target="slide47.xml"/><Relationship Id="rId9" Type="http://schemas.openxmlformats.org/officeDocument/2006/relationships/slide" Target="slide6.xml"/><Relationship Id="rId14" Type="http://schemas.openxmlformats.org/officeDocument/2006/relationships/image" Target="../media/image30.svg"/><Relationship Id="rId22" Type="http://schemas.openxmlformats.org/officeDocument/2006/relationships/image" Target="../media/image31.png"/></Relationships>
</file>

<file path=ppt/slides/_rels/slide46.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4.svg"/><Relationship Id="rId18" Type="http://schemas.openxmlformats.org/officeDocument/2006/relationships/slide" Target="slide45.xml"/><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image" Target="../media/image13.png"/><Relationship Id="rId17" Type="http://schemas.openxmlformats.org/officeDocument/2006/relationships/image" Target="../media/image113.emf"/><Relationship Id="rId2" Type="http://schemas.openxmlformats.org/officeDocument/2006/relationships/notesSlide" Target="../notesSlides/notesSlide26.xml"/><Relationship Id="rId16" Type="http://schemas.openxmlformats.org/officeDocument/2006/relationships/image" Target="../media/image112.emf"/><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50.xml"/><Relationship Id="rId5" Type="http://schemas.openxmlformats.org/officeDocument/2006/relationships/slide" Target="slide6.xml"/><Relationship Id="rId15" Type="http://schemas.openxmlformats.org/officeDocument/2006/relationships/image" Target="../media/image111.emf"/><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 Id="rId14" Type="http://schemas.openxmlformats.org/officeDocument/2006/relationships/image" Target="../media/image110.emf"/></Relationships>
</file>

<file path=ppt/slides/_rels/slide47.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image" Target="../media/image106.emf"/><Relationship Id="rId3" Type="http://schemas.openxmlformats.org/officeDocument/2006/relationships/image" Target="../media/image13.png"/><Relationship Id="rId7" Type="http://schemas.openxmlformats.org/officeDocument/2006/relationships/slide" Target="slide6.xml"/><Relationship Id="rId12" Type="http://schemas.openxmlformats.org/officeDocument/2006/relationships/image" Target="../media/image30.svg"/><Relationship Id="rId2" Type="http://schemas.openxmlformats.org/officeDocument/2006/relationships/slide" Target="slide50.xml"/><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image" Target="../media/image29.png"/><Relationship Id="rId5" Type="http://schemas.openxmlformats.org/officeDocument/2006/relationships/slide" Target="slide4.xml"/><Relationship Id="rId10" Type="http://schemas.openxmlformats.org/officeDocument/2006/relationships/slide" Target="slide1.xml"/><Relationship Id="rId4" Type="http://schemas.openxmlformats.org/officeDocument/2006/relationships/image" Target="../media/image14.svg"/><Relationship Id="rId9" Type="http://schemas.openxmlformats.org/officeDocument/2006/relationships/slide" Target="slide8.xml"/><Relationship Id="rId14" Type="http://schemas.openxmlformats.org/officeDocument/2006/relationships/slide" Target="slide45.xml"/></Relationships>
</file>

<file path=ppt/slides/_rels/slide48.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image" Target="../media/image13.png"/><Relationship Id="rId7" Type="http://schemas.openxmlformats.org/officeDocument/2006/relationships/slide" Target="slide6.xml"/><Relationship Id="rId2" Type="http://schemas.openxmlformats.org/officeDocument/2006/relationships/slide" Target="slide50.xml"/><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slide" Target="slide45.xml"/><Relationship Id="rId5" Type="http://schemas.openxmlformats.org/officeDocument/2006/relationships/slide" Target="slide4.xml"/><Relationship Id="rId10" Type="http://schemas.openxmlformats.org/officeDocument/2006/relationships/image" Target="../media/image109.emf"/><Relationship Id="rId4" Type="http://schemas.openxmlformats.org/officeDocument/2006/relationships/image" Target="../media/image14.svg"/><Relationship Id="rId9" Type="http://schemas.openxmlformats.org/officeDocument/2006/relationships/slide" Target="slide8.xml"/></Relationships>
</file>

<file path=ppt/slides/_rels/slide49.xml.rels><?xml version="1.0" encoding="UTF-8" standalone="yes"?>
<Relationships xmlns="http://schemas.openxmlformats.org/package/2006/relationships"><Relationship Id="rId8" Type="http://schemas.openxmlformats.org/officeDocument/2006/relationships/slide" Target="slide1.xml"/><Relationship Id="rId13" Type="http://schemas.openxmlformats.org/officeDocument/2006/relationships/image" Target="../media/image13.png"/><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slide" Target="slide50.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45.xml"/><Relationship Id="rId5" Type="http://schemas.openxmlformats.org/officeDocument/2006/relationships/slide" Target="slide6.xml"/><Relationship Id="rId15" Type="http://schemas.openxmlformats.org/officeDocument/2006/relationships/image" Target="../media/image109.emf"/><Relationship Id="rId10" Type="http://schemas.openxmlformats.org/officeDocument/2006/relationships/image" Target="../media/image30.svg"/><Relationship Id="rId4" Type="http://schemas.openxmlformats.org/officeDocument/2006/relationships/slide" Target="slide5.xml"/><Relationship Id="rId9" Type="http://schemas.openxmlformats.org/officeDocument/2006/relationships/image" Target="../media/image29.png"/><Relationship Id="rId14" Type="http://schemas.openxmlformats.org/officeDocument/2006/relationships/image" Target="../media/image14.svg"/></Relationships>
</file>

<file path=ppt/slides/_rels/slide50.xml.rels><?xml version="1.0" encoding="UTF-8" standalone="yes"?>
<Relationships xmlns="http://schemas.openxmlformats.org/package/2006/relationships"><Relationship Id="rId13" Type="http://schemas.openxmlformats.org/officeDocument/2006/relationships/slide" Target="slide31.xml"/><Relationship Id="rId18" Type="http://schemas.openxmlformats.org/officeDocument/2006/relationships/slide" Target="slide24.xml"/><Relationship Id="rId26" Type="http://schemas.openxmlformats.org/officeDocument/2006/relationships/slide" Target="slide27.xml"/><Relationship Id="rId39" Type="http://schemas.openxmlformats.org/officeDocument/2006/relationships/image" Target="../media/image13.png"/><Relationship Id="rId21" Type="http://schemas.openxmlformats.org/officeDocument/2006/relationships/slide" Target="slide35.xml"/><Relationship Id="rId34" Type="http://schemas.openxmlformats.org/officeDocument/2006/relationships/slide" Target="slide7.xml"/><Relationship Id="rId7" Type="http://schemas.openxmlformats.org/officeDocument/2006/relationships/slide" Target="slide25.xml"/><Relationship Id="rId12" Type="http://schemas.openxmlformats.org/officeDocument/2006/relationships/slide" Target="slide33.xml"/><Relationship Id="rId17" Type="http://schemas.openxmlformats.org/officeDocument/2006/relationships/slide" Target="slide37.xml"/><Relationship Id="rId25" Type="http://schemas.openxmlformats.org/officeDocument/2006/relationships/slide" Target="slide29.xml"/><Relationship Id="rId33" Type="http://schemas.openxmlformats.org/officeDocument/2006/relationships/slide" Target="slide6.xml"/><Relationship Id="rId38" Type="http://schemas.openxmlformats.org/officeDocument/2006/relationships/image" Target="../media/image30.svg"/><Relationship Id="rId2" Type="http://schemas.openxmlformats.org/officeDocument/2006/relationships/notesSlide" Target="../notesSlides/notesSlide28.xml"/><Relationship Id="rId16" Type="http://schemas.openxmlformats.org/officeDocument/2006/relationships/slide" Target="slide30.xml"/><Relationship Id="rId20" Type="http://schemas.openxmlformats.org/officeDocument/2006/relationships/slide" Target="slide36.xml"/><Relationship Id="rId29" Type="http://schemas.openxmlformats.org/officeDocument/2006/relationships/slide" Target="slide10.xml"/><Relationship Id="rId1" Type="http://schemas.openxmlformats.org/officeDocument/2006/relationships/slideLayout" Target="../slideLayouts/slideLayout2.xml"/><Relationship Id="rId6" Type="http://schemas.openxmlformats.org/officeDocument/2006/relationships/slide" Target="slide19.xml"/><Relationship Id="rId11" Type="http://schemas.openxmlformats.org/officeDocument/2006/relationships/slide" Target="slide17.xml"/><Relationship Id="rId24" Type="http://schemas.openxmlformats.org/officeDocument/2006/relationships/slide" Target="slide13.xml"/><Relationship Id="rId32" Type="http://schemas.openxmlformats.org/officeDocument/2006/relationships/slide" Target="slide5.xml"/><Relationship Id="rId37" Type="http://schemas.openxmlformats.org/officeDocument/2006/relationships/image" Target="../media/image29.png"/><Relationship Id="rId40" Type="http://schemas.openxmlformats.org/officeDocument/2006/relationships/image" Target="../media/image14.svg"/><Relationship Id="rId5" Type="http://schemas.openxmlformats.org/officeDocument/2006/relationships/slide" Target="slide9.xml"/><Relationship Id="rId15" Type="http://schemas.openxmlformats.org/officeDocument/2006/relationships/slide" Target="slide18.xml"/><Relationship Id="rId23" Type="http://schemas.openxmlformats.org/officeDocument/2006/relationships/slide" Target="slide20.xml"/><Relationship Id="rId28" Type="http://schemas.openxmlformats.org/officeDocument/2006/relationships/slide" Target="slide23.xml"/><Relationship Id="rId36" Type="http://schemas.openxmlformats.org/officeDocument/2006/relationships/slide" Target="slide1.xml"/><Relationship Id="rId10" Type="http://schemas.openxmlformats.org/officeDocument/2006/relationships/slide" Target="slide28.xml"/><Relationship Id="rId19" Type="http://schemas.openxmlformats.org/officeDocument/2006/relationships/slide" Target="slide34.xml"/><Relationship Id="rId31" Type="http://schemas.openxmlformats.org/officeDocument/2006/relationships/slide" Target="slide4.xml"/><Relationship Id="rId4" Type="http://schemas.openxmlformats.org/officeDocument/2006/relationships/slide" Target="slide32.xml"/><Relationship Id="rId9" Type="http://schemas.openxmlformats.org/officeDocument/2006/relationships/slide" Target="slide22.xml"/><Relationship Id="rId14" Type="http://schemas.openxmlformats.org/officeDocument/2006/relationships/slide" Target="slide16.xml"/><Relationship Id="rId22" Type="http://schemas.openxmlformats.org/officeDocument/2006/relationships/slide" Target="slide12.xml"/><Relationship Id="rId27" Type="http://schemas.openxmlformats.org/officeDocument/2006/relationships/slide" Target="slide26.xml"/><Relationship Id="rId30" Type="http://schemas.openxmlformats.org/officeDocument/2006/relationships/slide" Target="slide11.xml"/><Relationship Id="rId35" Type="http://schemas.openxmlformats.org/officeDocument/2006/relationships/slide" Target="slide8.xml"/><Relationship Id="rId8" Type="http://schemas.openxmlformats.org/officeDocument/2006/relationships/slide" Target="slide14.xml"/><Relationship Id="rId3" Type="http://schemas.openxmlformats.org/officeDocument/2006/relationships/slide" Target="slide15.xml"/></Relationships>
</file>

<file path=ppt/slides/_rels/slide51.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slide" Target="slide8.xml"/><Relationship Id="rId3" Type="http://schemas.openxmlformats.org/officeDocument/2006/relationships/hyperlink" Target="https://www.kunnskapsbanken.net/bolig/" TargetMode="External"/><Relationship Id="rId7" Type="http://schemas.openxmlformats.org/officeDocument/2006/relationships/hyperlink" Target="https://hvakanhjelpe.no/" TargetMode="External"/><Relationship Id="rId12" Type="http://schemas.openxmlformats.org/officeDocument/2006/relationships/slide" Target="slide7.xml"/><Relationship Id="rId17" Type="http://schemas.openxmlformats.org/officeDocument/2006/relationships/slide" Target="slide6.xml"/><Relationship Id="rId2" Type="http://schemas.openxmlformats.org/officeDocument/2006/relationships/notesSlide" Target="../notesSlides/notesSlide29.xml"/><Relationship Id="rId16" Type="http://schemas.openxmlformats.org/officeDocument/2006/relationships/image" Target="../media/image30.svg"/><Relationship Id="rId1" Type="http://schemas.openxmlformats.org/officeDocument/2006/relationships/slideLayout" Target="../slideLayouts/slideLayout2.xml"/><Relationship Id="rId6" Type="http://schemas.openxmlformats.org/officeDocument/2006/relationships/hyperlink" Target="https://dibk.no/verktoy-og-veivisere/universell-utforming/" TargetMode="External"/><Relationship Id="rId11" Type="http://schemas.openxmlformats.org/officeDocument/2006/relationships/slide" Target="slide5.xml"/><Relationship Id="rId5" Type="http://schemas.openxmlformats.org/officeDocument/2006/relationships/hyperlink" Target="https://www.husbanken.no/person/" TargetMode="External"/><Relationship Id="rId15" Type="http://schemas.openxmlformats.org/officeDocument/2006/relationships/image" Target="../media/image29.png"/><Relationship Id="rId10" Type="http://schemas.openxmlformats.org/officeDocument/2006/relationships/slide" Target="slide4.xml"/><Relationship Id="rId4" Type="http://schemas.openxmlformats.org/officeDocument/2006/relationships/hyperlink" Target="https://www.hjelpemiddeldatabasen.no/" TargetMode="External"/><Relationship Id="rId9" Type="http://schemas.openxmlformats.org/officeDocument/2006/relationships/image" Target="../media/image10.svg"/><Relationship Id="rId14" Type="http://schemas.openxmlformats.org/officeDocument/2006/relationships/slide" Target="slide1.xml"/></Relationships>
</file>

<file path=ppt/slides/_rels/slide52.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1.xml"/><Relationship Id="rId3" Type="http://schemas.openxmlformats.org/officeDocument/2006/relationships/hyperlink" Target="https://www.aldringoghelse.no/" TargetMode="External"/><Relationship Id="rId7" Type="http://schemas.openxmlformats.org/officeDocument/2006/relationships/image" Target="../media/image10.svg"/><Relationship Id="rId12" Type="http://schemas.openxmlformats.org/officeDocument/2006/relationships/slide" Target="slide8.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slide" Target="slide7.xml"/><Relationship Id="rId5" Type="http://schemas.openxmlformats.org/officeDocument/2006/relationships/hyperlink" Target="https://www.pensjonistforbundet.no/velferdsteknologi" TargetMode="External"/><Relationship Id="rId15" Type="http://schemas.openxmlformats.org/officeDocument/2006/relationships/image" Target="../media/image30.svg"/><Relationship Id="rId10" Type="http://schemas.openxmlformats.org/officeDocument/2006/relationships/slide" Target="slide6.xml"/><Relationship Id="rId4" Type="http://schemas.openxmlformats.org/officeDocument/2006/relationships/hyperlink" Target="https://www.planleggelitt.no/" TargetMode="External"/><Relationship Id="rId9" Type="http://schemas.openxmlformats.org/officeDocument/2006/relationships/slide" Target="slide5.xml"/><Relationship Id="rId14" Type="http://schemas.openxmlformats.org/officeDocument/2006/relationships/image" Target="../media/image29.png"/></Relationships>
</file>

<file path=ppt/slides/_rels/slide53.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1.xml"/><Relationship Id="rId18" Type="http://schemas.openxmlformats.org/officeDocument/2006/relationships/hyperlink" Target="https://tellu.no/" TargetMode="External"/><Relationship Id="rId3" Type="http://schemas.openxmlformats.org/officeDocument/2006/relationships/image" Target="../media/image9.png"/><Relationship Id="rId21" Type="http://schemas.openxmlformats.org/officeDocument/2006/relationships/hyperlink" Target="https://www.jula.no/" TargetMode="External"/><Relationship Id="rId7" Type="http://schemas.openxmlformats.org/officeDocument/2006/relationships/hyperlink" Target="https://enklereliv.no/" TargetMode="External"/><Relationship Id="rId12" Type="http://schemas.openxmlformats.org/officeDocument/2006/relationships/slide" Target="slide8.xml"/><Relationship Id="rId17" Type="http://schemas.openxmlformats.org/officeDocument/2006/relationships/hyperlink" Target="https://hepro.no/" TargetMode="External"/><Relationship Id="rId2" Type="http://schemas.openxmlformats.org/officeDocument/2006/relationships/notesSlide" Target="../notesSlides/notesSlide31.xml"/><Relationship Id="rId16" Type="http://schemas.openxmlformats.org/officeDocument/2006/relationships/hyperlink" Target="https://www.atea.no/velferdsteknologi/" TargetMode="External"/><Relationship Id="rId20" Type="http://schemas.openxmlformats.org/officeDocument/2006/relationships/hyperlink" Target="https://www.clasohlson.com/no/" TargetMode="External"/><Relationship Id="rId1" Type="http://schemas.openxmlformats.org/officeDocument/2006/relationships/slideLayout" Target="../slideLayouts/slideLayout2.xml"/><Relationship Id="rId6" Type="http://schemas.openxmlformats.org/officeDocument/2006/relationships/hyperlink" Target="https://www.abilia.com/" TargetMode="External"/><Relationship Id="rId11" Type="http://schemas.openxmlformats.org/officeDocument/2006/relationships/slide" Target="slide7.xml"/><Relationship Id="rId5" Type="http://schemas.openxmlformats.org/officeDocument/2006/relationships/hyperlink" Target="https://cognita.no/" TargetMode="External"/><Relationship Id="rId15" Type="http://schemas.openxmlformats.org/officeDocument/2006/relationships/image" Target="../media/image30.svg"/><Relationship Id="rId10" Type="http://schemas.openxmlformats.org/officeDocument/2006/relationships/slide" Target="slide6.xml"/><Relationship Id="rId19" Type="http://schemas.openxmlformats.org/officeDocument/2006/relationships/hyperlink" Target="https://www.biltema.no/" TargetMode="External"/><Relationship Id="rId4" Type="http://schemas.openxmlformats.org/officeDocument/2006/relationships/image" Target="../media/image10.svg"/><Relationship Id="rId9" Type="http://schemas.openxmlformats.org/officeDocument/2006/relationships/slide" Target="slide5.xm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DA63FD05-D32D-41BF-AE99-22EA79F9A45C}"/>
              </a:ext>
              <a:ext uri="{C183D7F6-B498-43B3-948B-1728B52AA6E4}">
                <adec:decorative xmlns:adec="http://schemas.microsoft.com/office/drawing/2017/decorative" val="1"/>
              </a:ext>
            </a:extLst>
          </p:cNvPr>
          <p:cNvSpPr/>
          <p:nvPr/>
        </p:nvSpPr>
        <p:spPr>
          <a:xfrm>
            <a:off x="180429" y="134633"/>
            <a:ext cx="11831142" cy="6008972"/>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 name="Rektangel: avrundede hjørner 4">
            <a:extLst>
              <a:ext uri="{FF2B5EF4-FFF2-40B4-BE49-F238E27FC236}">
                <a16:creationId xmlns:a16="http://schemas.microsoft.com/office/drawing/2014/main" id="{8D9980B2-B08F-43E4-8D10-071367B82F7D}"/>
              </a:ext>
              <a:ext uri="{C183D7F6-B498-43B3-948B-1728B52AA6E4}">
                <adec:decorative xmlns:adec="http://schemas.microsoft.com/office/drawing/2017/decorative" val="1"/>
              </a:ext>
            </a:extLst>
          </p:cNvPr>
          <p:cNvSpPr/>
          <p:nvPr/>
        </p:nvSpPr>
        <p:spPr>
          <a:xfrm>
            <a:off x="135004" y="6217825"/>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 name="Tittel 1">
            <a:extLst>
              <a:ext uri="{FF2B5EF4-FFF2-40B4-BE49-F238E27FC236}">
                <a16:creationId xmlns:a16="http://schemas.microsoft.com/office/drawing/2014/main" id="{D5F1C9FB-4E9F-4EF7-8763-8AEB305D1F76}"/>
              </a:ext>
            </a:extLst>
          </p:cNvPr>
          <p:cNvSpPr>
            <a:spLocks noGrp="1"/>
          </p:cNvSpPr>
          <p:nvPr>
            <p:ph type="title"/>
          </p:nvPr>
        </p:nvSpPr>
        <p:spPr>
          <a:xfrm>
            <a:off x="838200" y="378774"/>
            <a:ext cx="10515600" cy="810532"/>
          </a:xfrm>
        </p:spPr>
        <p:txBody>
          <a:bodyPr/>
          <a:lstStyle/>
          <a:p>
            <a:pPr algn="ctr"/>
            <a:r>
              <a:rPr lang="nb-NO" b="1" dirty="0"/>
              <a:t>Bo trygt hjemme med praktiske løsninger</a:t>
            </a:r>
          </a:p>
        </p:txBody>
      </p:sp>
      <p:sp>
        <p:nvSpPr>
          <p:cNvPr id="3" name="Plassholder for innhold 2">
            <a:extLst>
              <a:ext uri="{FF2B5EF4-FFF2-40B4-BE49-F238E27FC236}">
                <a16:creationId xmlns:a16="http://schemas.microsoft.com/office/drawing/2014/main" id="{28C7895D-933D-44BA-9BAC-B83E8C446B0A}"/>
              </a:ext>
            </a:extLst>
          </p:cNvPr>
          <p:cNvSpPr>
            <a:spLocks noGrp="1"/>
          </p:cNvSpPr>
          <p:nvPr>
            <p:ph idx="1"/>
          </p:nvPr>
        </p:nvSpPr>
        <p:spPr>
          <a:xfrm>
            <a:off x="1013843" y="1296566"/>
            <a:ext cx="10515600" cy="1172552"/>
          </a:xfrm>
        </p:spPr>
        <p:txBody>
          <a:bodyPr>
            <a:normAutofit/>
          </a:bodyPr>
          <a:lstStyle/>
          <a:p>
            <a:pPr marL="0" indent="0">
              <a:buNone/>
            </a:pPr>
            <a:r>
              <a:rPr lang="nb-NO" sz="2400" dirty="0"/>
              <a:t>Lurer du på hvilke hjelpemidler og løsninger som finnes for å kunne bo hjemme lengst mulig? Under kan du klikke inn på de ulike boksene knyttet til behov for å lese mer om eller finne eksempler på eksisterende løsninger.</a:t>
            </a:r>
          </a:p>
        </p:txBody>
      </p:sp>
      <p:pic>
        <p:nvPicPr>
          <p:cNvPr id="10" name="Grafikk 9" descr="Kvinneprofil kontur">
            <a:extLst>
              <a:ext uri="{FF2B5EF4-FFF2-40B4-BE49-F238E27FC236}">
                <a16:creationId xmlns:a16="http://schemas.microsoft.com/office/drawing/2014/main" id="{ACC2D6D5-D536-4981-AD70-B0D9CED33AC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646835" y="3547131"/>
            <a:ext cx="914400" cy="914400"/>
          </a:xfrm>
          <a:prstGeom prst="rect">
            <a:avLst/>
          </a:prstGeom>
        </p:spPr>
      </p:pic>
      <p:sp>
        <p:nvSpPr>
          <p:cNvPr id="13" name="Tankeboble: sky 12" descr="Tenkeboble: Jeg har fått utfordringer med å....&#10;">
            <a:extLst>
              <a:ext uri="{FF2B5EF4-FFF2-40B4-BE49-F238E27FC236}">
                <a16:creationId xmlns:a16="http://schemas.microsoft.com/office/drawing/2014/main" id="{B4B96FD2-EA35-45BE-88C5-38635DF7A77A}"/>
              </a:ext>
            </a:extLst>
          </p:cNvPr>
          <p:cNvSpPr/>
          <p:nvPr/>
        </p:nvSpPr>
        <p:spPr>
          <a:xfrm rot="21247076" flipH="1">
            <a:off x="1530315" y="2513682"/>
            <a:ext cx="3128923" cy="923330"/>
          </a:xfrm>
          <a:prstGeom prst="cloudCallou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t>Jeg har fått utfordringer med....</a:t>
            </a:r>
          </a:p>
        </p:txBody>
      </p:sp>
      <p:pic>
        <p:nvPicPr>
          <p:cNvPr id="11" name="Grafikk 10" descr="Mannsprofil kontur">
            <a:extLst>
              <a:ext uri="{FF2B5EF4-FFF2-40B4-BE49-F238E27FC236}">
                <a16:creationId xmlns:a16="http://schemas.microsoft.com/office/drawing/2014/main" id="{34213702-F636-48EF-A9FF-A92C8B4A168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809401" y="3517434"/>
            <a:ext cx="914400" cy="914400"/>
          </a:xfrm>
          <a:prstGeom prst="rect">
            <a:avLst/>
          </a:prstGeom>
        </p:spPr>
      </p:pic>
      <p:sp>
        <p:nvSpPr>
          <p:cNvPr id="12" name="Tankeboble: sky 11" descr="Tenkeboble: Jeg lurer på hvordan vi kan hjelpe mamma med...&#10;">
            <a:extLst>
              <a:ext uri="{FF2B5EF4-FFF2-40B4-BE49-F238E27FC236}">
                <a16:creationId xmlns:a16="http://schemas.microsoft.com/office/drawing/2014/main" id="{68E964D0-527D-44F6-A1D4-7FD2A479FDBF}"/>
              </a:ext>
            </a:extLst>
          </p:cNvPr>
          <p:cNvSpPr/>
          <p:nvPr/>
        </p:nvSpPr>
        <p:spPr>
          <a:xfrm>
            <a:off x="7397603" y="2398579"/>
            <a:ext cx="3803271" cy="1022322"/>
          </a:xfrm>
          <a:prstGeom prst="cloudCallou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t>Jeg lurer på hvordan vi kan hjelpe mamma/pappa med...</a:t>
            </a:r>
          </a:p>
        </p:txBody>
      </p:sp>
      <p:sp>
        <p:nvSpPr>
          <p:cNvPr id="14" name="Rektangel: avrundede hjørner 13" descr="Trygghet i hverdagen">
            <a:hlinkClick r:id="rId7" action="ppaction://hlinksldjump" tooltip="Til trygghet i hverdagen"/>
            <a:extLst>
              <a:ext uri="{FF2B5EF4-FFF2-40B4-BE49-F238E27FC236}">
                <a16:creationId xmlns:a16="http://schemas.microsoft.com/office/drawing/2014/main" id="{F4CA61BA-199E-4D03-B27D-71CED4F05C99}"/>
              </a:ext>
            </a:extLst>
          </p:cNvPr>
          <p:cNvSpPr/>
          <p:nvPr/>
        </p:nvSpPr>
        <p:spPr>
          <a:xfrm>
            <a:off x="1228006" y="4516581"/>
            <a:ext cx="1620695" cy="908677"/>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t>Trygghet i hverdagen</a:t>
            </a:r>
          </a:p>
        </p:txBody>
      </p:sp>
      <p:sp>
        <p:nvSpPr>
          <p:cNvPr id="15" name="Rektangel: avrundede hjørner 14" descr="Sosial deltakelse">
            <a:hlinkClick r:id="rId8" action="ppaction://hlinksldjump" tooltip="Til Sosial deltakelse"/>
            <a:extLst>
              <a:ext uri="{FF2B5EF4-FFF2-40B4-BE49-F238E27FC236}">
                <a16:creationId xmlns:a16="http://schemas.microsoft.com/office/drawing/2014/main" id="{A7D7331B-C75A-4DA6-9BE5-404828345534}"/>
              </a:ext>
            </a:extLst>
          </p:cNvPr>
          <p:cNvSpPr/>
          <p:nvPr/>
        </p:nvSpPr>
        <p:spPr>
          <a:xfrm>
            <a:off x="3210763" y="4516580"/>
            <a:ext cx="1620695" cy="908678"/>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t>Sosial deltakelse</a:t>
            </a:r>
          </a:p>
        </p:txBody>
      </p:sp>
      <p:sp>
        <p:nvSpPr>
          <p:cNvPr id="16" name="Rektangel: avrundede hjørner 15" descr="Daglige gjøremål og påminnelser">
            <a:hlinkClick r:id="rId9" action="ppaction://hlinksldjump" tooltip="Til Daglige gjøremål og påminnelser"/>
            <a:extLst>
              <a:ext uri="{FF2B5EF4-FFF2-40B4-BE49-F238E27FC236}">
                <a16:creationId xmlns:a16="http://schemas.microsoft.com/office/drawing/2014/main" id="{57F68CE7-EC89-40F1-850A-E48973AAC91E}"/>
              </a:ext>
            </a:extLst>
          </p:cNvPr>
          <p:cNvSpPr/>
          <p:nvPr/>
        </p:nvSpPr>
        <p:spPr>
          <a:xfrm>
            <a:off x="5190407" y="4516580"/>
            <a:ext cx="1620694" cy="908678"/>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t>Daglige gjøremål og påminnelser</a:t>
            </a:r>
          </a:p>
        </p:txBody>
      </p:sp>
      <p:sp>
        <p:nvSpPr>
          <p:cNvPr id="17" name="Rektangel: avrundede hjørner 16" descr="Oppfølging av egen helse">
            <a:hlinkClick r:id="rId10" action="ppaction://hlinksldjump" tooltip="Til Oppfølging av egen helse"/>
            <a:extLst>
              <a:ext uri="{FF2B5EF4-FFF2-40B4-BE49-F238E27FC236}">
                <a16:creationId xmlns:a16="http://schemas.microsoft.com/office/drawing/2014/main" id="{152009ED-A2AD-448F-AB4F-9E885AB0807D}"/>
              </a:ext>
            </a:extLst>
          </p:cNvPr>
          <p:cNvSpPr/>
          <p:nvPr/>
        </p:nvSpPr>
        <p:spPr>
          <a:xfrm>
            <a:off x="7170050" y="4516580"/>
            <a:ext cx="1620694" cy="908677"/>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t>Oppfølging av egen helse</a:t>
            </a:r>
          </a:p>
        </p:txBody>
      </p:sp>
      <p:sp>
        <p:nvSpPr>
          <p:cNvPr id="18" name="Rektangel: avrundede hjørner 17" descr="Tilpasse boligen min">
            <a:hlinkClick r:id="rId11" action="ppaction://hlinksldjump" tooltip="Til Tilpasse boligen min"/>
            <a:extLst>
              <a:ext uri="{FF2B5EF4-FFF2-40B4-BE49-F238E27FC236}">
                <a16:creationId xmlns:a16="http://schemas.microsoft.com/office/drawing/2014/main" id="{ECFC9EBC-F49F-4E24-BE66-4E597FAF00D0}"/>
              </a:ext>
            </a:extLst>
          </p:cNvPr>
          <p:cNvSpPr/>
          <p:nvPr/>
        </p:nvSpPr>
        <p:spPr>
          <a:xfrm>
            <a:off x="9149693" y="4516579"/>
            <a:ext cx="1620695" cy="908677"/>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t>Tilpasse boligen min</a:t>
            </a:r>
          </a:p>
        </p:txBody>
      </p:sp>
      <p:sp>
        <p:nvSpPr>
          <p:cNvPr id="20" name="Bindepunkt 19" descr="Info-side">
            <a:hlinkClick r:id="rId12" action="ppaction://hlinksldjump" tooltip="Om Digitalt visningsrom"/>
            <a:extLst>
              <a:ext uri="{FF2B5EF4-FFF2-40B4-BE49-F238E27FC236}">
                <a16:creationId xmlns:a16="http://schemas.microsoft.com/office/drawing/2014/main" id="{0FBF5665-038B-46EE-B0E3-315D4EE93E7D}"/>
              </a:ext>
            </a:extLst>
          </p:cNvPr>
          <p:cNvSpPr/>
          <p:nvPr/>
        </p:nvSpPr>
        <p:spPr>
          <a:xfrm>
            <a:off x="274382" y="6273281"/>
            <a:ext cx="481359" cy="464922"/>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2800" b="1" dirty="0">
                <a:latin typeface="Bookman Old Style" panose="02050604050505020204" pitchFamily="18" charset="0"/>
                <a:cs typeface="Aldhabi" panose="01000000000000000000" pitchFamily="2" charset="-78"/>
              </a:rPr>
              <a:t>i</a:t>
            </a:r>
          </a:p>
        </p:txBody>
      </p:sp>
      <p:sp>
        <p:nvSpPr>
          <p:cNvPr id="7" name="Rektangel 6">
            <a:extLst>
              <a:ext uri="{FF2B5EF4-FFF2-40B4-BE49-F238E27FC236}">
                <a16:creationId xmlns:a16="http://schemas.microsoft.com/office/drawing/2014/main" id="{AD18B490-55CD-436C-AEED-D8300E71F05B}"/>
              </a:ext>
              <a:ext uri="{C183D7F6-B498-43B3-948B-1728B52AA6E4}">
                <adec:decorative xmlns:adec="http://schemas.microsoft.com/office/drawing/2017/decorative" val="1"/>
              </a:ext>
            </a:extLst>
          </p:cNvPr>
          <p:cNvSpPr/>
          <p:nvPr/>
        </p:nvSpPr>
        <p:spPr>
          <a:xfrm>
            <a:off x="755741" y="6326225"/>
            <a:ext cx="2423933" cy="369332"/>
          </a:xfrm>
          <a:prstGeom prst="rect">
            <a:avLst/>
          </a:prstGeom>
        </p:spPr>
        <p:txBody>
          <a:bodyPr wrap="none">
            <a:spAutoFit/>
          </a:bodyPr>
          <a:lstStyle/>
          <a:p>
            <a:r>
              <a:rPr lang="nb-NO" dirty="0"/>
              <a:t>Om Digitalt visningsrom</a:t>
            </a:r>
          </a:p>
        </p:txBody>
      </p:sp>
      <p:grpSp>
        <p:nvGrpSpPr>
          <p:cNvPr id="22" name="Gruppe 21" descr="Kontaktinformasjon">
            <a:extLst>
              <a:ext uri="{FF2B5EF4-FFF2-40B4-BE49-F238E27FC236}">
                <a16:creationId xmlns:a16="http://schemas.microsoft.com/office/drawing/2014/main" id="{6AE32CAB-8B9F-4FC3-9D97-8EE64E3FF96B}"/>
              </a:ext>
              <a:ext uri="{C183D7F6-B498-43B3-948B-1728B52AA6E4}">
                <adec:decorative xmlns:adec="http://schemas.microsoft.com/office/drawing/2017/decorative" val="0"/>
              </a:ext>
            </a:extLst>
          </p:cNvPr>
          <p:cNvGrpSpPr/>
          <p:nvPr/>
        </p:nvGrpSpPr>
        <p:grpSpPr>
          <a:xfrm>
            <a:off x="3838966" y="6284959"/>
            <a:ext cx="3864142" cy="484337"/>
            <a:chOff x="4139215" y="455652"/>
            <a:chExt cx="3864142" cy="484337"/>
          </a:xfrm>
        </p:grpSpPr>
        <p:sp>
          <p:nvSpPr>
            <p:cNvPr id="23" name="Rektangel: avrundede hjørner 22" descr="Kommunens kontaktinformasjon">
              <a:hlinkClick r:id="rId13" action="ppaction://hlinksldjump" tooltip="Kommunens kontaktinformasjon"/>
              <a:extLst>
                <a:ext uri="{FF2B5EF4-FFF2-40B4-BE49-F238E27FC236}">
                  <a16:creationId xmlns:a16="http://schemas.microsoft.com/office/drawing/2014/main" id="{14E7BB2D-2994-4FFD-9D67-9DC552B0B0DC}"/>
                </a:ext>
              </a:extLst>
            </p:cNvPr>
            <p:cNvSpPr/>
            <p:nvPr/>
          </p:nvSpPr>
          <p:spPr>
            <a:xfrm>
              <a:off x="4139215" y="472119"/>
              <a:ext cx="3864142" cy="408633"/>
            </a:xfrm>
            <a:prstGeom prst="roundRect">
              <a:avLst/>
            </a:prstGeom>
            <a:solidFill>
              <a:schemeClr val="accent4">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Kontakt kommunen</a:t>
              </a:r>
            </a:p>
          </p:txBody>
        </p:sp>
        <p:pic>
          <p:nvPicPr>
            <p:cNvPr id="24" name="Grafikk 23" descr="E-post">
              <a:hlinkClick r:id="rId14"/>
              <a:extLst>
                <a:ext uri="{FF2B5EF4-FFF2-40B4-BE49-F238E27FC236}">
                  <a16:creationId xmlns:a16="http://schemas.microsoft.com/office/drawing/2014/main" id="{63FC0E56-80D4-4574-A798-CA9C069DCBD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4210376" y="469991"/>
              <a:ext cx="343839" cy="343839"/>
            </a:xfrm>
            <a:prstGeom prst="rect">
              <a:avLst/>
            </a:prstGeom>
          </p:spPr>
        </p:pic>
        <p:pic>
          <p:nvPicPr>
            <p:cNvPr id="25" name="Grafikk 24" descr="Konvolutt">
              <a:extLst>
                <a:ext uri="{FF2B5EF4-FFF2-40B4-BE49-F238E27FC236}">
                  <a16:creationId xmlns:a16="http://schemas.microsoft.com/office/drawing/2014/main" id="{85BEDCC2-66E0-4ABF-A456-ADE72DF0A7B4}"/>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4618171" y="501052"/>
              <a:ext cx="402983" cy="402983"/>
            </a:xfrm>
            <a:prstGeom prst="rect">
              <a:avLst/>
            </a:prstGeom>
          </p:spPr>
        </p:pic>
        <p:pic>
          <p:nvPicPr>
            <p:cNvPr id="26" name="Grafikk 25" descr="Internett">
              <a:extLst>
                <a:ext uri="{FF2B5EF4-FFF2-40B4-BE49-F238E27FC236}">
                  <a16:creationId xmlns:a16="http://schemas.microsoft.com/office/drawing/2014/main" id="{D16D783F-6A5B-4619-B91A-E330C7BC81C6}"/>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5451323" y="455652"/>
              <a:ext cx="484337" cy="484337"/>
            </a:xfrm>
            <a:prstGeom prst="rect">
              <a:avLst/>
            </a:prstGeom>
          </p:spPr>
        </p:pic>
        <p:pic>
          <p:nvPicPr>
            <p:cNvPr id="27" name="Grafikk 26" descr="Mottaker">
              <a:extLst>
                <a:ext uri="{FF2B5EF4-FFF2-40B4-BE49-F238E27FC236}">
                  <a16:creationId xmlns:a16="http://schemas.microsoft.com/office/drawing/2014/main" id="{FC340BAC-6C70-4AC5-9C5A-C2D1E730BA2F}"/>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5075650" y="543917"/>
              <a:ext cx="303600" cy="289238"/>
            </a:xfrm>
            <a:prstGeom prst="rect">
              <a:avLst/>
            </a:prstGeom>
          </p:spPr>
        </p:pic>
      </p:grpSp>
      <p:sp>
        <p:nvSpPr>
          <p:cNvPr id="28" name="Rektangel: avrundede hjørner 27" descr="Aktører og roller">
            <a:hlinkClick r:id="rId23" action="ppaction://hlinksldjump"/>
            <a:extLst>
              <a:ext uri="{FF2B5EF4-FFF2-40B4-BE49-F238E27FC236}">
                <a16:creationId xmlns:a16="http://schemas.microsoft.com/office/drawing/2014/main" id="{98EDF90E-7C9D-4094-B066-976D89AB4BEE}"/>
              </a:ext>
            </a:extLst>
          </p:cNvPr>
          <p:cNvSpPr/>
          <p:nvPr/>
        </p:nvSpPr>
        <p:spPr>
          <a:xfrm>
            <a:off x="8182065" y="6321665"/>
            <a:ext cx="1848680" cy="373892"/>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solidFill>
                  <a:schemeClr val="tx1"/>
                </a:solidFill>
              </a:rPr>
              <a:t>Aktører og roller</a:t>
            </a:r>
            <a:endParaRPr lang="nb-NO" u="sng" dirty="0">
              <a:solidFill>
                <a:schemeClr val="tx1"/>
              </a:solidFill>
            </a:endParaRPr>
          </a:p>
        </p:txBody>
      </p:sp>
      <p:sp>
        <p:nvSpPr>
          <p:cNvPr id="29" name="Rektangel: avrundede hjørner 28">
            <a:hlinkClick r:id="rId24" action="ppaction://hlinksldjump"/>
            <a:extLst>
              <a:ext uri="{FF2B5EF4-FFF2-40B4-BE49-F238E27FC236}">
                <a16:creationId xmlns:a16="http://schemas.microsoft.com/office/drawing/2014/main" id="{0AD16E93-294B-453F-B93C-4D88F3714AA2}"/>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31" name="Grafikk 30" descr="Liste">
            <a:hlinkClick r:id="rId24" action="ppaction://hlinksldjump" tooltip="Liste over løsninger"/>
            <a:extLst>
              <a:ext uri="{FF2B5EF4-FFF2-40B4-BE49-F238E27FC236}">
                <a16:creationId xmlns:a16="http://schemas.microsoft.com/office/drawing/2014/main" id="{B9A67113-0B73-4E88-971F-9C788D90E9C7}"/>
              </a:ext>
            </a:extLst>
          </p:cNvPr>
          <p:cNvPicPr>
            <a:picLocks noChangeAspect="1"/>
          </p:cNvPicPr>
          <p:nvPr/>
        </p:nvPicPr>
        <p:blipFill>
          <a:blip r:embed="rId25">
            <a:extLst>
              <a:ext uri="{28A0092B-C50C-407E-A947-70E740481C1C}">
                <a14:useLocalDpi xmlns:a14="http://schemas.microsoft.com/office/drawing/2010/main" val="0"/>
              </a:ext>
              <a:ext uri="{96DAC541-7B7A-43D3-8B79-37D633B846F1}">
                <asvg:svgBlip xmlns:asvg="http://schemas.microsoft.com/office/drawing/2016/SVG/main" r:embed="rId26"/>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9888022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5" name="Rektangel: avrundede hjørner 4">
            <a:extLst>
              <a:ext uri="{FF2B5EF4-FFF2-40B4-BE49-F238E27FC236}">
                <a16:creationId xmlns:a16="http://schemas.microsoft.com/office/drawing/2014/main" id="{C87A5414-B9A8-48DB-B25D-E3C2A3381F7C}"/>
              </a:ext>
              <a:ext uri="{C183D7F6-B498-43B3-948B-1728B52AA6E4}">
                <adec:decorative xmlns:adec="http://schemas.microsoft.com/office/drawing/2017/decorative" val="1"/>
              </a:ext>
            </a:extLst>
          </p:cNvPr>
          <p:cNvSpPr/>
          <p:nvPr/>
        </p:nvSpPr>
        <p:spPr>
          <a:xfrm>
            <a:off x="180429" y="83412"/>
            <a:ext cx="11831142" cy="663687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6" name="Bindepunkt 5">
            <a:extLst>
              <a:ext uri="{FF2B5EF4-FFF2-40B4-BE49-F238E27FC236}">
                <a16:creationId xmlns:a16="http://schemas.microsoft.com/office/drawing/2014/main" id="{A79CE754-D9CD-4B77-8372-A68D76F22BEF}"/>
              </a:ext>
              <a:ext uri="{C183D7F6-B498-43B3-948B-1728B52AA6E4}">
                <adec:decorative xmlns:adec="http://schemas.microsoft.com/office/drawing/2017/decorative" val="1"/>
              </a:ext>
            </a:extLst>
          </p:cNvPr>
          <p:cNvSpPr/>
          <p:nvPr/>
        </p:nvSpPr>
        <p:spPr>
          <a:xfrm>
            <a:off x="622956" y="445036"/>
            <a:ext cx="1429597" cy="1380780"/>
          </a:xfrm>
          <a:prstGeom prst="flowChartConnector">
            <a:avLst/>
          </a:prstGeom>
          <a:ln>
            <a:noFill/>
          </a:ln>
          <a:effectLst>
            <a:outerShdw blurRad="76200" dir="13500000" sy="23000" kx="1200000" algn="br" rotWithShape="0">
              <a:prstClr val="black">
                <a:alpha val="20000"/>
              </a:prstClr>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9600" b="1" dirty="0">
                <a:latin typeface="Bookman Old Style" panose="02050604050505020204" pitchFamily="18" charset="0"/>
                <a:cs typeface="Aldhabi" panose="01000000000000000000" pitchFamily="2" charset="-78"/>
              </a:rPr>
              <a:t>i</a:t>
            </a:r>
          </a:p>
        </p:txBody>
      </p:sp>
      <p:sp>
        <p:nvSpPr>
          <p:cNvPr id="2" name="Tittel 1">
            <a:extLst>
              <a:ext uri="{FF2B5EF4-FFF2-40B4-BE49-F238E27FC236}">
                <a16:creationId xmlns:a16="http://schemas.microsoft.com/office/drawing/2014/main" id="{7D54EE17-45D4-4322-ABEE-0E639FFE5B56}"/>
              </a:ext>
            </a:extLst>
          </p:cNvPr>
          <p:cNvSpPr>
            <a:spLocks noGrp="1"/>
          </p:cNvSpPr>
          <p:nvPr>
            <p:ph type="ctrTitle"/>
          </p:nvPr>
        </p:nvSpPr>
        <p:spPr>
          <a:xfrm>
            <a:off x="1337754" y="366418"/>
            <a:ext cx="9144000" cy="953572"/>
          </a:xfrm>
        </p:spPr>
        <p:txBody>
          <a:bodyPr/>
          <a:lstStyle/>
          <a:p>
            <a:r>
              <a:rPr lang="nb-NO" dirty="0"/>
              <a:t>Om digitalt visningsrom</a:t>
            </a:r>
          </a:p>
        </p:txBody>
      </p:sp>
      <p:sp>
        <p:nvSpPr>
          <p:cNvPr id="4" name="Undertittel 3">
            <a:extLst>
              <a:ext uri="{FF2B5EF4-FFF2-40B4-BE49-F238E27FC236}">
                <a16:creationId xmlns:a16="http://schemas.microsoft.com/office/drawing/2014/main" id="{580FF20E-ED58-4C99-ACC8-50858BA96666}"/>
              </a:ext>
            </a:extLst>
          </p:cNvPr>
          <p:cNvSpPr>
            <a:spLocks noGrp="1"/>
          </p:cNvSpPr>
          <p:nvPr>
            <p:ph type="subTitle" idx="1"/>
          </p:nvPr>
        </p:nvSpPr>
        <p:spPr>
          <a:xfrm>
            <a:off x="2775706" y="1334781"/>
            <a:ext cx="8195880" cy="4324261"/>
          </a:xfrm>
          <a:prstGeom prst="rect">
            <a:avLst/>
          </a:prstGeom>
        </p:spPr>
        <p:txBody>
          <a:bodyPr wrap="square">
            <a:spAutoFit/>
          </a:bodyPr>
          <a:lstStyle/>
          <a:p>
            <a:pPr algn="l">
              <a:lnSpc>
                <a:spcPct val="100000"/>
              </a:lnSpc>
              <a:spcAft>
                <a:spcPts val="800"/>
              </a:spcAft>
            </a:pPr>
            <a:r>
              <a:rPr lang="nb-NO" sz="2000" dirty="0">
                <a:solidFill>
                  <a:srgbClr val="000000"/>
                </a:solidFill>
                <a:ea typeface="Calibri" panose="020F0502020204030204" pitchFamily="34" charset="0"/>
                <a:cs typeface="Times New Roman" panose="02020603050405020304" pitchFamily="18" charset="0"/>
              </a:rPr>
              <a:t>Målet med digitalt visningsrom er å vise eksempler på løsninger, tiltak og teknologi som kan bidra til at man kan bo lenger hjemme i egen bolig. </a:t>
            </a:r>
          </a:p>
          <a:p>
            <a:pPr algn="l">
              <a:lnSpc>
                <a:spcPct val="100000"/>
              </a:lnSpc>
              <a:spcAft>
                <a:spcPts val="800"/>
              </a:spcAft>
            </a:pPr>
            <a:r>
              <a:rPr lang="nb-NO" sz="2000" dirty="0">
                <a:solidFill>
                  <a:srgbClr val="000000"/>
                </a:solidFill>
                <a:ea typeface="Calibri" panose="020F0502020204030204" pitchFamily="34" charset="0"/>
                <a:cs typeface="Times New Roman" panose="02020603050405020304" pitchFamily="18" charset="0"/>
              </a:rPr>
              <a:t>Sidene viser en blanding av hvilke  tiltak du kan gjøre selv og løsninger du kan kjøpe. I tillegg er det eksempler på hvilke løsninger NAV hjelpemiddelsentral kan bidra med, samt hvilke teknologier som kan  knyttes til kommunenes tjenestetilbud.</a:t>
            </a:r>
          </a:p>
          <a:p>
            <a:pPr algn="l">
              <a:lnSpc>
                <a:spcPct val="100000"/>
              </a:lnSpc>
              <a:spcAft>
                <a:spcPts val="800"/>
              </a:spcAft>
            </a:pPr>
            <a:endParaRPr lang="nb-NO" sz="2000" dirty="0">
              <a:solidFill>
                <a:srgbClr val="000000"/>
              </a:solidFill>
              <a:ea typeface="Calibri" panose="020F0502020204030204" pitchFamily="34" charset="0"/>
              <a:cs typeface="Times New Roman" panose="02020603050405020304" pitchFamily="18" charset="0"/>
            </a:endParaRPr>
          </a:p>
          <a:p>
            <a:pPr algn="l">
              <a:lnSpc>
                <a:spcPct val="100000"/>
              </a:lnSpc>
              <a:spcAft>
                <a:spcPts val="800"/>
              </a:spcAft>
            </a:pPr>
            <a:endParaRPr lang="nb-NO" sz="2000" dirty="0">
              <a:solidFill>
                <a:srgbClr val="000000"/>
              </a:solidFill>
              <a:ea typeface="Calibri" panose="020F0502020204030204" pitchFamily="34" charset="0"/>
              <a:cs typeface="Times New Roman" panose="02020603050405020304" pitchFamily="18" charset="0"/>
            </a:endParaRPr>
          </a:p>
          <a:p>
            <a:pPr algn="l">
              <a:lnSpc>
                <a:spcPct val="100000"/>
              </a:lnSpc>
              <a:spcAft>
                <a:spcPts val="800"/>
              </a:spcAft>
            </a:pPr>
            <a:endParaRPr lang="nb-NO" sz="2000" dirty="0">
              <a:solidFill>
                <a:srgbClr val="000000"/>
              </a:solidFill>
              <a:ea typeface="Calibri" panose="020F0502020204030204" pitchFamily="34" charset="0"/>
              <a:cs typeface="Times New Roman" panose="02020603050405020304" pitchFamily="18" charset="0"/>
            </a:endParaRPr>
          </a:p>
          <a:p>
            <a:pPr algn="l">
              <a:lnSpc>
                <a:spcPct val="100000"/>
              </a:lnSpc>
              <a:spcAft>
                <a:spcPts val="800"/>
              </a:spcAft>
            </a:pPr>
            <a:r>
              <a:rPr lang="nb-NO" sz="2000" dirty="0">
                <a:solidFill>
                  <a:srgbClr val="000000"/>
                </a:solidFill>
                <a:ea typeface="Calibri" panose="020F0502020204030204" pitchFamily="34" charset="0"/>
                <a:cs typeface="Times New Roman" panose="02020603050405020304" pitchFamily="18" charset="0"/>
              </a:rPr>
              <a:t>PS! Du får informasjonen du ønsker ved å klikke på knapper og lenker</a:t>
            </a:r>
          </a:p>
        </p:txBody>
      </p:sp>
      <p:sp>
        <p:nvSpPr>
          <p:cNvPr id="7" name="Rektangel: avrundede hjørner 6" descr="Knapp for: Start her">
            <a:hlinkClick r:id="rId3" action="ppaction://hlinksldjump"/>
            <a:extLst>
              <a:ext uri="{FF2B5EF4-FFF2-40B4-BE49-F238E27FC236}">
                <a16:creationId xmlns:a16="http://schemas.microsoft.com/office/drawing/2014/main" id="{BB7F7717-D284-430C-A993-EFD78DD2721F}"/>
              </a:ext>
              <a:ext uri="{C183D7F6-B498-43B3-948B-1728B52AA6E4}">
                <adec:decorative xmlns:adec="http://schemas.microsoft.com/office/drawing/2017/decorative" val="0"/>
              </a:ext>
            </a:extLst>
          </p:cNvPr>
          <p:cNvSpPr/>
          <p:nvPr/>
        </p:nvSpPr>
        <p:spPr>
          <a:xfrm>
            <a:off x="3052806" y="4168292"/>
            <a:ext cx="6232188" cy="780433"/>
          </a:xfrm>
          <a:prstGeom prst="roundRect">
            <a:avLst/>
          </a:prstGeom>
          <a:solidFill>
            <a:schemeClr val="accent6">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2400" b="1" dirty="0">
                <a:solidFill>
                  <a:schemeClr val="tx1"/>
                </a:solidFill>
              </a:rPr>
              <a:t>Klikk her for å starte</a:t>
            </a:r>
          </a:p>
        </p:txBody>
      </p:sp>
      <p:pic>
        <p:nvPicPr>
          <p:cNvPr id="12" name="Bilde 11" descr="Logo: KS">
            <a:extLst>
              <a:ext uri="{FF2B5EF4-FFF2-40B4-BE49-F238E27FC236}">
                <a16:creationId xmlns:a16="http://schemas.microsoft.com/office/drawing/2014/main" id="{70095219-3D4A-4C43-81F7-266A39392351}"/>
              </a:ext>
            </a:extLst>
          </p:cNvPr>
          <p:cNvPicPr>
            <a:picLocks noChangeAspect="1"/>
          </p:cNvPicPr>
          <p:nvPr/>
        </p:nvPicPr>
        <p:blipFill>
          <a:blip r:embed="rId4"/>
          <a:stretch>
            <a:fillRect/>
          </a:stretch>
        </p:blipFill>
        <p:spPr>
          <a:xfrm>
            <a:off x="6889116" y="6066329"/>
            <a:ext cx="619830" cy="330574"/>
          </a:xfrm>
          <a:prstGeom prst="rect">
            <a:avLst/>
          </a:prstGeom>
        </p:spPr>
      </p:pic>
      <p:pic>
        <p:nvPicPr>
          <p:cNvPr id="13" name="Bilde 12" descr="Logo: Pensjonistforbundet">
            <a:extLst>
              <a:ext uri="{FF2B5EF4-FFF2-40B4-BE49-F238E27FC236}">
                <a16:creationId xmlns:a16="http://schemas.microsoft.com/office/drawing/2014/main" id="{CB3CCDBA-7770-419C-B354-A4564FB9C261}"/>
              </a:ext>
            </a:extLst>
          </p:cNvPr>
          <p:cNvPicPr>
            <a:picLocks noChangeAspect="1"/>
          </p:cNvPicPr>
          <p:nvPr/>
        </p:nvPicPr>
        <p:blipFill>
          <a:blip r:embed="rId5"/>
          <a:stretch>
            <a:fillRect/>
          </a:stretch>
        </p:blipFill>
        <p:spPr>
          <a:xfrm>
            <a:off x="1219248" y="6063738"/>
            <a:ext cx="1556458" cy="330574"/>
          </a:xfrm>
          <a:prstGeom prst="rect">
            <a:avLst/>
          </a:prstGeom>
        </p:spPr>
      </p:pic>
      <p:pic>
        <p:nvPicPr>
          <p:cNvPr id="16" name="Bilde 15" descr="Logo NAV">
            <a:extLst>
              <a:ext uri="{FF2B5EF4-FFF2-40B4-BE49-F238E27FC236}">
                <a16:creationId xmlns:a16="http://schemas.microsoft.com/office/drawing/2014/main" id="{72A11E57-A465-4198-BE75-34A5A46BC8FB}"/>
              </a:ext>
            </a:extLst>
          </p:cNvPr>
          <p:cNvPicPr>
            <a:picLocks noChangeAspect="1"/>
          </p:cNvPicPr>
          <p:nvPr/>
        </p:nvPicPr>
        <p:blipFill>
          <a:blip r:embed="rId6"/>
          <a:stretch>
            <a:fillRect/>
          </a:stretch>
        </p:blipFill>
        <p:spPr>
          <a:xfrm>
            <a:off x="4561656" y="6094088"/>
            <a:ext cx="741230" cy="342820"/>
          </a:xfrm>
          <a:prstGeom prst="rect">
            <a:avLst/>
          </a:prstGeom>
        </p:spPr>
      </p:pic>
      <p:pic>
        <p:nvPicPr>
          <p:cNvPr id="9" name="Bilde 8">
            <a:extLst>
              <a:ext uri="{FF2B5EF4-FFF2-40B4-BE49-F238E27FC236}">
                <a16:creationId xmlns:a16="http://schemas.microsoft.com/office/drawing/2014/main" id="{BA9483B9-02A8-67A8-8680-386FDEBD7E31}"/>
              </a:ext>
            </a:extLst>
          </p:cNvPr>
          <p:cNvPicPr>
            <a:picLocks noChangeAspect="1"/>
          </p:cNvPicPr>
          <p:nvPr/>
        </p:nvPicPr>
        <p:blipFill>
          <a:blip r:embed="rId7"/>
          <a:stretch>
            <a:fillRect/>
          </a:stretch>
        </p:blipFill>
        <p:spPr>
          <a:xfrm>
            <a:off x="9748852" y="6036621"/>
            <a:ext cx="1277470" cy="357691"/>
          </a:xfrm>
          <a:prstGeom prst="rect">
            <a:avLst/>
          </a:prstGeom>
        </p:spPr>
      </p:pic>
    </p:spTree>
    <p:extLst>
      <p:ext uri="{BB962C8B-B14F-4D97-AF65-F5344CB8AC3E}">
        <p14:creationId xmlns:p14="http://schemas.microsoft.com/office/powerpoint/2010/main" val="317389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1" name="Rektangel: avrundede hjørner 20">
            <a:extLst>
              <a:ext uri="{FF2B5EF4-FFF2-40B4-BE49-F238E27FC236}">
                <a16:creationId xmlns:a16="http://schemas.microsoft.com/office/drawing/2014/main" id="{AA82994F-2810-4F03-B14A-C619C309DE78}"/>
              </a:ext>
              <a:ext uri="{C183D7F6-B498-43B3-948B-1728B52AA6E4}">
                <adec:decorative xmlns:adec="http://schemas.microsoft.com/office/drawing/2017/decorative" val="1"/>
              </a:ext>
            </a:extLst>
          </p:cNvPr>
          <p:cNvSpPr/>
          <p:nvPr/>
        </p:nvSpPr>
        <p:spPr>
          <a:xfrm>
            <a:off x="180429" y="134633"/>
            <a:ext cx="11831142" cy="6008972"/>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 name="Rektangel: avrundede hjørner 4">
            <a:extLst>
              <a:ext uri="{FF2B5EF4-FFF2-40B4-BE49-F238E27FC236}">
                <a16:creationId xmlns:a16="http://schemas.microsoft.com/office/drawing/2014/main" id="{8D9980B2-B08F-43E4-8D10-071367B82F7D}"/>
              </a:ext>
              <a:ext uri="{C183D7F6-B498-43B3-948B-1728B52AA6E4}">
                <adec:decorative xmlns:adec="http://schemas.microsoft.com/office/drawing/2017/decorative" val="1"/>
              </a:ext>
            </a:extLst>
          </p:cNvPr>
          <p:cNvSpPr/>
          <p:nvPr/>
        </p:nvSpPr>
        <p:spPr>
          <a:xfrm>
            <a:off x="180429" y="6228701"/>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 name="Tittel 1">
            <a:extLst>
              <a:ext uri="{FF2B5EF4-FFF2-40B4-BE49-F238E27FC236}">
                <a16:creationId xmlns:a16="http://schemas.microsoft.com/office/drawing/2014/main" id="{D5F1C9FB-4E9F-4EF7-8763-8AEB305D1F76}"/>
              </a:ext>
            </a:extLst>
          </p:cNvPr>
          <p:cNvSpPr>
            <a:spLocks noGrp="1"/>
          </p:cNvSpPr>
          <p:nvPr>
            <p:ph type="title"/>
          </p:nvPr>
        </p:nvSpPr>
        <p:spPr>
          <a:xfrm>
            <a:off x="838200" y="365126"/>
            <a:ext cx="10515600" cy="810532"/>
          </a:xfrm>
        </p:spPr>
        <p:txBody>
          <a:bodyPr/>
          <a:lstStyle/>
          <a:p>
            <a:pPr algn="ctr"/>
            <a:r>
              <a:rPr lang="nb-NO" dirty="0"/>
              <a:t>Kontaktinformasjon Farsund kommune:</a:t>
            </a:r>
            <a:endParaRPr lang="en-US" b="1" dirty="0"/>
          </a:p>
        </p:txBody>
      </p:sp>
      <p:pic>
        <p:nvPicPr>
          <p:cNvPr id="22" name="Grafikk 21" descr="E-post">
            <a:extLst>
              <a:ext uri="{FF2B5EF4-FFF2-40B4-BE49-F238E27FC236}">
                <a16:creationId xmlns:a16="http://schemas.microsoft.com/office/drawing/2014/main" id="{28D57D18-4A6B-4B58-847D-AA0D804137F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29423" y="2357114"/>
            <a:ext cx="914400" cy="914400"/>
          </a:xfrm>
          <a:prstGeom prst="rect">
            <a:avLst/>
          </a:prstGeom>
        </p:spPr>
      </p:pic>
      <p:pic>
        <p:nvPicPr>
          <p:cNvPr id="23" name="Grafikk 22" descr="Konvolutt">
            <a:extLst>
              <a:ext uri="{FF2B5EF4-FFF2-40B4-BE49-F238E27FC236}">
                <a16:creationId xmlns:a16="http://schemas.microsoft.com/office/drawing/2014/main" id="{4C09F139-8E38-4D9C-8EE8-589F7610B7B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29423" y="4361546"/>
            <a:ext cx="914400" cy="914400"/>
          </a:xfrm>
          <a:prstGeom prst="rect">
            <a:avLst/>
          </a:prstGeom>
        </p:spPr>
      </p:pic>
      <p:pic>
        <p:nvPicPr>
          <p:cNvPr id="24" name="Grafikk 23" descr="Internett">
            <a:extLst>
              <a:ext uri="{FF2B5EF4-FFF2-40B4-BE49-F238E27FC236}">
                <a16:creationId xmlns:a16="http://schemas.microsoft.com/office/drawing/2014/main" id="{4589E323-2DCA-4040-B1DA-3B3D8986D0E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29423" y="1406151"/>
            <a:ext cx="914400" cy="914400"/>
          </a:xfrm>
          <a:prstGeom prst="rect">
            <a:avLst/>
          </a:prstGeom>
        </p:spPr>
      </p:pic>
      <p:pic>
        <p:nvPicPr>
          <p:cNvPr id="25" name="Grafikk 24" descr="Markør">
            <a:extLst>
              <a:ext uri="{FF2B5EF4-FFF2-40B4-BE49-F238E27FC236}">
                <a16:creationId xmlns:a16="http://schemas.microsoft.com/office/drawing/2014/main" id="{5D9A3601-6520-474D-96AA-C3DBED06C07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29423" y="3447146"/>
            <a:ext cx="914400" cy="914400"/>
          </a:xfrm>
          <a:prstGeom prst="rect">
            <a:avLst/>
          </a:prstGeom>
        </p:spPr>
      </p:pic>
      <p:pic>
        <p:nvPicPr>
          <p:cNvPr id="26" name="Grafikk 25" descr="Kvinneprofil">
            <a:extLst>
              <a:ext uri="{FF2B5EF4-FFF2-40B4-BE49-F238E27FC236}">
                <a16:creationId xmlns:a16="http://schemas.microsoft.com/office/drawing/2014/main" id="{4A9F61D5-25BB-4B82-86E0-D48CE534E38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6794475" y="2989946"/>
            <a:ext cx="914400" cy="914400"/>
          </a:xfrm>
          <a:prstGeom prst="rect">
            <a:avLst/>
          </a:prstGeom>
        </p:spPr>
      </p:pic>
      <p:sp>
        <p:nvSpPr>
          <p:cNvPr id="28" name="TekstSylinder 27">
            <a:extLst>
              <a:ext uri="{FF2B5EF4-FFF2-40B4-BE49-F238E27FC236}">
                <a16:creationId xmlns:a16="http://schemas.microsoft.com/office/drawing/2014/main" id="{7859BFA0-321C-43A6-A20E-4BB4E94FBB43}"/>
              </a:ext>
            </a:extLst>
          </p:cNvPr>
          <p:cNvSpPr txBox="1"/>
          <p:nvPr/>
        </p:nvSpPr>
        <p:spPr>
          <a:xfrm>
            <a:off x="1959284" y="1632518"/>
            <a:ext cx="3716253" cy="461665"/>
          </a:xfrm>
          <a:prstGeom prst="rect">
            <a:avLst/>
          </a:prstGeom>
          <a:noFill/>
        </p:spPr>
        <p:txBody>
          <a:bodyPr wrap="square" rtlCol="0">
            <a:spAutoFit/>
          </a:bodyPr>
          <a:lstStyle/>
          <a:p>
            <a:r>
              <a:rPr lang="nb-NO" sz="2400" dirty="0">
                <a:solidFill>
                  <a:schemeClr val="accent1">
                    <a:lumMod val="50000"/>
                  </a:schemeClr>
                </a:solidFill>
                <a:hlinkClick r:id="rId13"/>
              </a:rPr>
              <a:t>www.farsund.kommune.no </a:t>
            </a:r>
            <a:endParaRPr lang="nb-NO" sz="2400" dirty="0">
              <a:solidFill>
                <a:schemeClr val="accent1">
                  <a:lumMod val="50000"/>
                </a:schemeClr>
              </a:solidFill>
            </a:endParaRPr>
          </a:p>
        </p:txBody>
      </p:sp>
      <p:sp>
        <p:nvSpPr>
          <p:cNvPr id="29" name="TekstSylinder 28">
            <a:extLst>
              <a:ext uri="{FF2B5EF4-FFF2-40B4-BE49-F238E27FC236}">
                <a16:creationId xmlns:a16="http://schemas.microsoft.com/office/drawing/2014/main" id="{A0977BD2-3CFC-42FE-AA19-7B4AD2B8CFA7}"/>
              </a:ext>
            </a:extLst>
          </p:cNvPr>
          <p:cNvSpPr txBox="1"/>
          <p:nvPr/>
        </p:nvSpPr>
        <p:spPr>
          <a:xfrm>
            <a:off x="1958336" y="2583481"/>
            <a:ext cx="4569458" cy="461665"/>
          </a:xfrm>
          <a:prstGeom prst="rect">
            <a:avLst/>
          </a:prstGeom>
          <a:noFill/>
        </p:spPr>
        <p:txBody>
          <a:bodyPr wrap="square" rtlCol="0">
            <a:spAutoFit/>
          </a:bodyPr>
          <a:lstStyle/>
          <a:p>
            <a:r>
              <a:rPr lang="nb-NO" sz="2400" u="sng" dirty="0">
                <a:solidFill>
                  <a:schemeClr val="accent2">
                    <a:lumMod val="75000"/>
                  </a:schemeClr>
                </a:solidFill>
                <a:hlinkClick r:id="rId14"/>
              </a:rPr>
              <a:t>post@farsund.kommune.no </a:t>
            </a:r>
            <a:endParaRPr lang="nb-NO" sz="2400" u="sng" dirty="0">
              <a:solidFill>
                <a:schemeClr val="accent2">
                  <a:lumMod val="75000"/>
                </a:schemeClr>
              </a:solidFill>
            </a:endParaRPr>
          </a:p>
        </p:txBody>
      </p:sp>
      <p:sp>
        <p:nvSpPr>
          <p:cNvPr id="30" name="TekstSylinder 29">
            <a:extLst>
              <a:ext uri="{FF2B5EF4-FFF2-40B4-BE49-F238E27FC236}">
                <a16:creationId xmlns:a16="http://schemas.microsoft.com/office/drawing/2014/main" id="{7757965F-703B-423F-86E9-784CD21F6591}"/>
              </a:ext>
            </a:extLst>
          </p:cNvPr>
          <p:cNvSpPr txBox="1"/>
          <p:nvPr/>
        </p:nvSpPr>
        <p:spPr>
          <a:xfrm>
            <a:off x="1958336" y="3491677"/>
            <a:ext cx="1860630" cy="830997"/>
          </a:xfrm>
          <a:prstGeom prst="rect">
            <a:avLst/>
          </a:prstGeom>
          <a:noFill/>
        </p:spPr>
        <p:txBody>
          <a:bodyPr wrap="square" rtlCol="0">
            <a:spAutoFit/>
          </a:bodyPr>
          <a:lstStyle/>
          <a:p>
            <a:r>
              <a:rPr lang="nb-NO" sz="2400" dirty="0">
                <a:solidFill>
                  <a:srgbClr val="FF0000"/>
                </a:solidFill>
              </a:rPr>
              <a:t>Brogaten 7</a:t>
            </a:r>
          </a:p>
          <a:p>
            <a:r>
              <a:rPr lang="nb-NO" sz="2400" dirty="0">
                <a:solidFill>
                  <a:srgbClr val="FF0000"/>
                </a:solidFill>
              </a:rPr>
              <a:t>4550 Farsund</a:t>
            </a:r>
          </a:p>
        </p:txBody>
      </p:sp>
      <p:sp>
        <p:nvSpPr>
          <p:cNvPr id="31" name="TekstSylinder 30">
            <a:extLst>
              <a:ext uri="{FF2B5EF4-FFF2-40B4-BE49-F238E27FC236}">
                <a16:creationId xmlns:a16="http://schemas.microsoft.com/office/drawing/2014/main" id="{CA19E2FE-D321-4251-8E21-61429398AEA1}"/>
              </a:ext>
            </a:extLst>
          </p:cNvPr>
          <p:cNvSpPr txBox="1"/>
          <p:nvPr/>
        </p:nvSpPr>
        <p:spPr>
          <a:xfrm>
            <a:off x="1963952" y="4397483"/>
            <a:ext cx="3716253" cy="830997"/>
          </a:xfrm>
          <a:prstGeom prst="rect">
            <a:avLst/>
          </a:prstGeom>
          <a:noFill/>
        </p:spPr>
        <p:txBody>
          <a:bodyPr wrap="square" rtlCol="0">
            <a:spAutoFit/>
          </a:bodyPr>
          <a:lstStyle/>
          <a:p>
            <a:r>
              <a:rPr lang="nb-NO" sz="2400" dirty="0"/>
              <a:t>Postboks 100</a:t>
            </a:r>
          </a:p>
          <a:p>
            <a:r>
              <a:rPr lang="nb-NO" sz="2400" dirty="0"/>
              <a:t>4552 Farsund</a:t>
            </a:r>
          </a:p>
        </p:txBody>
      </p:sp>
      <p:pic>
        <p:nvPicPr>
          <p:cNvPr id="34" name="Grafikk 33" descr="Kvinneprofil">
            <a:extLst>
              <a:ext uri="{FF2B5EF4-FFF2-40B4-BE49-F238E27FC236}">
                <a16:creationId xmlns:a16="http://schemas.microsoft.com/office/drawing/2014/main" id="{028DDF39-245E-4AD7-A613-B714FD3B605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6733988" y="1673161"/>
            <a:ext cx="914400" cy="914400"/>
          </a:xfrm>
          <a:prstGeom prst="rect">
            <a:avLst/>
          </a:prstGeom>
        </p:spPr>
      </p:pic>
      <p:sp>
        <p:nvSpPr>
          <p:cNvPr id="35" name="TekstSylinder 34">
            <a:extLst>
              <a:ext uri="{FF2B5EF4-FFF2-40B4-BE49-F238E27FC236}">
                <a16:creationId xmlns:a16="http://schemas.microsoft.com/office/drawing/2014/main" id="{719FE1C5-5B88-4FBD-A918-6AD48F6F6FB6}"/>
              </a:ext>
            </a:extLst>
          </p:cNvPr>
          <p:cNvSpPr txBox="1"/>
          <p:nvPr/>
        </p:nvSpPr>
        <p:spPr>
          <a:xfrm>
            <a:off x="7810043" y="1576363"/>
            <a:ext cx="3716253" cy="1107996"/>
          </a:xfrm>
          <a:prstGeom prst="rect">
            <a:avLst/>
          </a:prstGeom>
          <a:noFill/>
        </p:spPr>
        <p:txBody>
          <a:bodyPr wrap="square" rtlCol="0">
            <a:spAutoFit/>
          </a:bodyPr>
          <a:lstStyle/>
          <a:p>
            <a:r>
              <a:rPr lang="nb-NO" sz="2400" dirty="0">
                <a:solidFill>
                  <a:srgbClr val="FF0000"/>
                </a:solidFill>
              </a:rPr>
              <a:t>Farsund Kommune, Servicetorget</a:t>
            </a:r>
          </a:p>
          <a:p>
            <a:r>
              <a:rPr lang="nb-NO" dirty="0">
                <a:solidFill>
                  <a:srgbClr val="FF0000"/>
                </a:solidFill>
              </a:rPr>
              <a:t>38 38 20 00</a:t>
            </a:r>
          </a:p>
        </p:txBody>
      </p:sp>
      <p:sp>
        <p:nvSpPr>
          <p:cNvPr id="37" name="TekstSylinder 36">
            <a:extLst>
              <a:ext uri="{FF2B5EF4-FFF2-40B4-BE49-F238E27FC236}">
                <a16:creationId xmlns:a16="http://schemas.microsoft.com/office/drawing/2014/main" id="{5CDCD513-8354-4A82-B5E4-47115E9D44BE}"/>
              </a:ext>
            </a:extLst>
          </p:cNvPr>
          <p:cNvSpPr txBox="1"/>
          <p:nvPr/>
        </p:nvSpPr>
        <p:spPr>
          <a:xfrm>
            <a:off x="7913581" y="2939314"/>
            <a:ext cx="3716253" cy="1015663"/>
          </a:xfrm>
          <a:prstGeom prst="rect">
            <a:avLst/>
          </a:prstGeom>
          <a:noFill/>
        </p:spPr>
        <p:txBody>
          <a:bodyPr wrap="square" rtlCol="0">
            <a:spAutoFit/>
          </a:bodyPr>
          <a:lstStyle/>
          <a:p>
            <a:r>
              <a:rPr lang="nb-NO" sz="2400" dirty="0">
                <a:solidFill>
                  <a:srgbClr val="FF0000"/>
                </a:solidFill>
              </a:rPr>
              <a:t>Vakttelefon </a:t>
            </a:r>
            <a:r>
              <a:rPr lang="nb-NO" sz="2400" dirty="0" err="1">
                <a:solidFill>
                  <a:srgbClr val="FF0000"/>
                </a:solidFill>
              </a:rPr>
              <a:t>Rehab</a:t>
            </a:r>
            <a:r>
              <a:rPr lang="nb-NO" sz="2400" dirty="0">
                <a:solidFill>
                  <a:srgbClr val="FF0000"/>
                </a:solidFill>
              </a:rPr>
              <a:t>-team</a:t>
            </a:r>
          </a:p>
          <a:p>
            <a:r>
              <a:rPr lang="nb-NO" dirty="0">
                <a:solidFill>
                  <a:srgbClr val="FF0000"/>
                </a:solidFill>
              </a:rPr>
              <a:t>Anniken Johansen</a:t>
            </a:r>
          </a:p>
          <a:p>
            <a:r>
              <a:rPr lang="nb-NO" dirty="0">
                <a:solidFill>
                  <a:srgbClr val="FF0000"/>
                </a:solidFill>
              </a:rPr>
              <a:t>48 18 72 37</a:t>
            </a:r>
          </a:p>
        </p:txBody>
      </p:sp>
      <p:grpSp>
        <p:nvGrpSpPr>
          <p:cNvPr id="42" name="Gruppe 41" descr="Til startsiden">
            <a:extLst>
              <a:ext uri="{FF2B5EF4-FFF2-40B4-BE49-F238E27FC236}">
                <a16:creationId xmlns:a16="http://schemas.microsoft.com/office/drawing/2014/main" id="{9D9707EC-45F1-46D2-8EB7-B9BD4EDD30A3}"/>
              </a:ext>
            </a:extLst>
          </p:cNvPr>
          <p:cNvGrpSpPr/>
          <p:nvPr/>
        </p:nvGrpSpPr>
        <p:grpSpPr>
          <a:xfrm>
            <a:off x="379433" y="6324006"/>
            <a:ext cx="1795448" cy="408633"/>
            <a:chOff x="7307548" y="3507551"/>
            <a:chExt cx="1795448" cy="408633"/>
          </a:xfrm>
        </p:grpSpPr>
        <p:sp>
          <p:nvSpPr>
            <p:cNvPr id="43" name="Rektangel: avrundede hjørner 42" descr="Til startsiden">
              <a:hlinkClick r:id="rId15" action="ppaction://hlinksldjump" tooltip="Til startsiden"/>
              <a:extLst>
                <a:ext uri="{FF2B5EF4-FFF2-40B4-BE49-F238E27FC236}">
                  <a16:creationId xmlns:a16="http://schemas.microsoft.com/office/drawing/2014/main" id="{1B0FC533-F033-4C33-BC3C-61C8CEA4050A}"/>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44" name="Grafikk 43" descr="Hus">
              <a:extLst>
                <a:ext uri="{FF2B5EF4-FFF2-40B4-BE49-F238E27FC236}">
                  <a16:creationId xmlns:a16="http://schemas.microsoft.com/office/drawing/2014/main" id="{6AC770E6-A100-45AD-80AD-D6A2893129EF}"/>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359590" y="3514850"/>
              <a:ext cx="338936" cy="371850"/>
            </a:xfrm>
            <a:prstGeom prst="rect">
              <a:avLst/>
            </a:prstGeom>
          </p:spPr>
        </p:pic>
      </p:grpSp>
      <p:sp>
        <p:nvSpPr>
          <p:cNvPr id="46" name="Rektangel: avrundede hjørner 45" descr="Trygghet i hverdagen">
            <a:hlinkClick r:id="rId18" action="ppaction://hlinksldjump" tooltip="Til trygghet i hverdagen"/>
            <a:extLst>
              <a:ext uri="{FF2B5EF4-FFF2-40B4-BE49-F238E27FC236}">
                <a16:creationId xmlns:a16="http://schemas.microsoft.com/office/drawing/2014/main" id="{2AD530EC-5FFE-40DB-B403-99C2D808803C}"/>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47" name="Rektangel: avrundede hjørner 46" descr="Sosial deltakelse">
            <a:hlinkClick r:id="rId19" action="ppaction://hlinksldjump" tooltip="Til Sosial deltakelse"/>
            <a:extLst>
              <a:ext uri="{FF2B5EF4-FFF2-40B4-BE49-F238E27FC236}">
                <a16:creationId xmlns:a16="http://schemas.microsoft.com/office/drawing/2014/main" id="{F691958C-8DBE-43D5-9456-1B27239AD471}"/>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48" name="Rektangel: avrundede hjørner 47" descr="Daglige gjøremål og påminnelser">
            <a:hlinkClick r:id="rId20" action="ppaction://hlinksldjump" tooltip="Til Daglige gjøremål og påminnelser"/>
            <a:extLst>
              <a:ext uri="{FF2B5EF4-FFF2-40B4-BE49-F238E27FC236}">
                <a16:creationId xmlns:a16="http://schemas.microsoft.com/office/drawing/2014/main" id="{E8BD3885-BAF7-416C-9206-3C95F0D05724}"/>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49" name="Rektangel: avrundede hjørner 48" descr="Oppfølging av egen helse">
            <a:hlinkClick r:id="rId21" action="ppaction://hlinksldjump" tooltip="Til Oppfølging av egen helse"/>
            <a:extLst>
              <a:ext uri="{FF2B5EF4-FFF2-40B4-BE49-F238E27FC236}">
                <a16:creationId xmlns:a16="http://schemas.microsoft.com/office/drawing/2014/main" id="{25571104-51DD-4262-A2AE-BEA945DD78E7}"/>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50" name="Rektangel: avrundede hjørner 49" descr="Tilpasse boligen min">
            <a:hlinkClick r:id="rId22" action="ppaction://hlinksldjump" tooltip="Til Tilpasse boligen min"/>
            <a:extLst>
              <a:ext uri="{FF2B5EF4-FFF2-40B4-BE49-F238E27FC236}">
                <a16:creationId xmlns:a16="http://schemas.microsoft.com/office/drawing/2014/main" id="{BBDB433C-6914-4181-8572-E90381EA447B}"/>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sp>
        <p:nvSpPr>
          <p:cNvPr id="41" name="Rektangel: avrundede hjørner 40">
            <a:hlinkClick r:id="rId23" action="ppaction://hlinksldjump"/>
            <a:extLst>
              <a:ext uri="{FF2B5EF4-FFF2-40B4-BE49-F238E27FC236}">
                <a16:creationId xmlns:a16="http://schemas.microsoft.com/office/drawing/2014/main" id="{A0A1FEBC-381F-4164-B390-AF94EEED2EE5}"/>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51" name="Grafikk 50" descr="Liste">
            <a:hlinkClick r:id="rId23" action="ppaction://hlinksldjump" tooltip="Liste over løsninger"/>
            <a:extLst>
              <a:ext uri="{FF2B5EF4-FFF2-40B4-BE49-F238E27FC236}">
                <a16:creationId xmlns:a16="http://schemas.microsoft.com/office/drawing/2014/main" id="{D0031490-00EA-454E-9FD8-A15D83E82ADE}"/>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220296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1" name="Rektangel: avrundede hjørner 20">
            <a:extLst>
              <a:ext uri="{FF2B5EF4-FFF2-40B4-BE49-F238E27FC236}">
                <a16:creationId xmlns:a16="http://schemas.microsoft.com/office/drawing/2014/main" id="{AA82994F-2810-4F03-B14A-C619C309DE78}"/>
              </a:ext>
              <a:ext uri="{C183D7F6-B498-43B3-948B-1728B52AA6E4}">
                <adec:decorative xmlns:adec="http://schemas.microsoft.com/office/drawing/2017/decorative" val="1"/>
              </a:ext>
            </a:extLst>
          </p:cNvPr>
          <p:cNvSpPr/>
          <p:nvPr/>
        </p:nvSpPr>
        <p:spPr>
          <a:xfrm>
            <a:off x="180429" y="138903"/>
            <a:ext cx="11831142" cy="6008972"/>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 name="Rektangel: avrundede hjørner 4">
            <a:extLst>
              <a:ext uri="{FF2B5EF4-FFF2-40B4-BE49-F238E27FC236}">
                <a16:creationId xmlns:a16="http://schemas.microsoft.com/office/drawing/2014/main" id="{8D9980B2-B08F-43E4-8D10-071367B82F7D}"/>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 name="Tittel 1">
            <a:extLst>
              <a:ext uri="{FF2B5EF4-FFF2-40B4-BE49-F238E27FC236}">
                <a16:creationId xmlns:a16="http://schemas.microsoft.com/office/drawing/2014/main" id="{D5F1C9FB-4E9F-4EF7-8763-8AEB305D1F76}"/>
              </a:ext>
            </a:extLst>
          </p:cNvPr>
          <p:cNvSpPr>
            <a:spLocks noGrp="1"/>
          </p:cNvSpPr>
          <p:nvPr>
            <p:ph type="title"/>
          </p:nvPr>
        </p:nvSpPr>
        <p:spPr>
          <a:xfrm>
            <a:off x="838200" y="365126"/>
            <a:ext cx="10515600" cy="810532"/>
          </a:xfrm>
        </p:spPr>
        <p:txBody>
          <a:bodyPr/>
          <a:lstStyle/>
          <a:p>
            <a:pPr algn="ctr"/>
            <a:r>
              <a:rPr lang="nb-NO" dirty="0"/>
              <a:t>Trygghet i hverdagen</a:t>
            </a:r>
          </a:p>
        </p:txBody>
      </p:sp>
      <p:sp>
        <p:nvSpPr>
          <p:cNvPr id="38" name="Plassholder for innhold 2">
            <a:extLst>
              <a:ext uri="{FF2B5EF4-FFF2-40B4-BE49-F238E27FC236}">
                <a16:creationId xmlns:a16="http://schemas.microsoft.com/office/drawing/2014/main" id="{47FBBE0E-39A7-4F9D-AC04-2C7E1CEBEAC1}"/>
              </a:ext>
            </a:extLst>
          </p:cNvPr>
          <p:cNvSpPr>
            <a:spLocks noGrp="1"/>
          </p:cNvSpPr>
          <p:nvPr>
            <p:ph idx="1"/>
          </p:nvPr>
        </p:nvSpPr>
        <p:spPr>
          <a:xfrm>
            <a:off x="1682495" y="1175658"/>
            <a:ext cx="8764212" cy="1924158"/>
          </a:xfrm>
        </p:spPr>
        <p:txBody>
          <a:bodyPr>
            <a:normAutofit fontScale="92500"/>
          </a:bodyPr>
          <a:lstStyle/>
          <a:p>
            <a:pPr marL="0" indent="0">
              <a:buNone/>
            </a:pPr>
            <a:r>
              <a:rPr lang="nb-NO" sz="1800" dirty="0"/>
              <a:t>De fleste ulykker blant eldre skjer i eller nær hjemmet, og størstedelen handler om fallulykker. Risikoen for branntilløp er også økede blant eldre. Enkle tiltak kan gjøre hjemmet ditt tryggere. Det kan handle om tiltak som:</a:t>
            </a:r>
          </a:p>
          <a:p>
            <a:r>
              <a:rPr lang="nb-NO" sz="1800" dirty="0"/>
              <a:t>forebygger fall </a:t>
            </a:r>
          </a:p>
          <a:p>
            <a:r>
              <a:rPr lang="nb-NO" sz="1800" dirty="0"/>
              <a:t>gir mulighet for at man får varslet når uhellet er ute</a:t>
            </a:r>
          </a:p>
          <a:p>
            <a:r>
              <a:rPr lang="nb-NO" sz="1800" dirty="0"/>
              <a:t>systemer som automatisk varsler hendelser når tjenestemottaker selv ikke er i stand til det. </a:t>
            </a:r>
          </a:p>
          <a:p>
            <a:pPr marL="0" indent="0">
              <a:buNone/>
            </a:pPr>
            <a:endParaRPr lang="nb-NO" sz="1800" dirty="0"/>
          </a:p>
        </p:txBody>
      </p:sp>
      <p:sp>
        <p:nvSpPr>
          <p:cNvPr id="39" name="Plassholder for innhold 2">
            <a:extLst>
              <a:ext uri="{FF2B5EF4-FFF2-40B4-BE49-F238E27FC236}">
                <a16:creationId xmlns:a16="http://schemas.microsoft.com/office/drawing/2014/main" id="{4CB0DC7F-05D5-4719-9D84-6BFAC59E2CC4}"/>
              </a:ext>
            </a:extLst>
          </p:cNvPr>
          <p:cNvSpPr txBox="1">
            <a:spLocks/>
          </p:cNvSpPr>
          <p:nvPr/>
        </p:nvSpPr>
        <p:spPr>
          <a:xfrm>
            <a:off x="1161760" y="3143390"/>
            <a:ext cx="3481668" cy="28380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800" dirty="0">
                <a:hlinkClick r:id="rId3" action="ppaction://hlinksldjump"/>
              </a:rPr>
              <a:t>Trygghetsalarm</a:t>
            </a:r>
            <a:endParaRPr lang="nb-NO" sz="1800" dirty="0"/>
          </a:p>
          <a:p>
            <a:r>
              <a:rPr lang="nb-NO" sz="1800" dirty="0">
                <a:hlinkClick r:id="rId4" action="ppaction://hlinksldjump"/>
              </a:rPr>
              <a:t>Trygghetsalarm med flere sensorer (trygghetspakke) </a:t>
            </a:r>
            <a:endParaRPr lang="nb-NO" sz="1800" dirty="0"/>
          </a:p>
          <a:p>
            <a:r>
              <a:rPr lang="nb-NO" sz="1800" dirty="0">
                <a:hlinkClick r:id="rId5" action="ppaction://hlinksldjump"/>
              </a:rPr>
              <a:t>Røykvarsling</a:t>
            </a:r>
            <a:endParaRPr lang="nb-NO" sz="1800" dirty="0"/>
          </a:p>
          <a:p>
            <a:r>
              <a:rPr lang="nb-NO" sz="1800" dirty="0">
                <a:hlinkClick r:id="rId6" action="ppaction://hlinksldjump"/>
              </a:rPr>
              <a:t>Sengesensor</a:t>
            </a:r>
            <a:endParaRPr lang="nb-NO" sz="1800" dirty="0"/>
          </a:p>
          <a:p>
            <a:r>
              <a:rPr lang="nb-NO" sz="1800" dirty="0">
                <a:hlinkClick r:id="rId7" action="ppaction://hlinksldjump"/>
              </a:rPr>
              <a:t>Dørsensor</a:t>
            </a:r>
            <a:endParaRPr lang="nb-NO" sz="1800" dirty="0"/>
          </a:p>
          <a:p>
            <a:r>
              <a:rPr lang="nb-NO" sz="1800" dirty="0">
                <a:hlinkClick r:id="rId8" action="ppaction://hlinksldjump"/>
              </a:rPr>
              <a:t>Bevegelsessensor med varsling</a:t>
            </a:r>
            <a:endParaRPr lang="nb-NO" sz="1800" dirty="0"/>
          </a:p>
          <a:p>
            <a:r>
              <a:rPr lang="nb-NO" sz="1800" dirty="0">
                <a:hlinkClick r:id="rId9" action="ppaction://hlinksldjump"/>
              </a:rPr>
              <a:t>Fallsensor</a:t>
            </a:r>
            <a:endParaRPr lang="nb-NO" sz="1800" dirty="0"/>
          </a:p>
        </p:txBody>
      </p:sp>
      <p:sp>
        <p:nvSpPr>
          <p:cNvPr id="40" name="Plassholder for innhold 2">
            <a:extLst>
              <a:ext uri="{FF2B5EF4-FFF2-40B4-BE49-F238E27FC236}">
                <a16:creationId xmlns:a16="http://schemas.microsoft.com/office/drawing/2014/main" id="{F598B421-6669-4FA1-B306-9A632E193049}"/>
              </a:ext>
            </a:extLst>
          </p:cNvPr>
          <p:cNvSpPr txBox="1">
            <a:spLocks/>
          </p:cNvSpPr>
          <p:nvPr/>
        </p:nvSpPr>
        <p:spPr>
          <a:xfrm>
            <a:off x="4664232" y="3143390"/>
            <a:ext cx="3586702" cy="246297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800" dirty="0">
                <a:hlinkClick r:id="rId10" action="ppaction://hlinksldjump"/>
              </a:rPr>
              <a:t>Digitalt tilsyn</a:t>
            </a:r>
            <a:endParaRPr lang="nb-NO" sz="1800" strike="sngStrike" dirty="0"/>
          </a:p>
          <a:p>
            <a:r>
              <a:rPr lang="nb-NO" sz="1800" dirty="0">
                <a:hlinkClick r:id="rId11" action="ppaction://hlinksldjump"/>
              </a:rPr>
              <a:t>Tidsbrytere</a:t>
            </a:r>
            <a:endParaRPr lang="nb-NO" sz="1800" dirty="0"/>
          </a:p>
          <a:p>
            <a:r>
              <a:rPr lang="nb-NO" sz="1800" dirty="0">
                <a:hlinkClick r:id="rId12" action="ppaction://hlinksldjump"/>
              </a:rPr>
              <a:t>Elektroniske medisindispensere</a:t>
            </a:r>
            <a:endParaRPr lang="nb-NO" sz="1800" dirty="0"/>
          </a:p>
          <a:p>
            <a:r>
              <a:rPr lang="nb-NO" sz="1800" dirty="0">
                <a:hlinkClick r:id="rId13" action="ppaction://hlinksldjump"/>
              </a:rPr>
              <a:t>Elektroniske dørlåser</a:t>
            </a:r>
            <a:endParaRPr lang="nb-NO" sz="1800" dirty="0"/>
          </a:p>
          <a:p>
            <a:endParaRPr lang="nb-NO" sz="1800" dirty="0"/>
          </a:p>
        </p:txBody>
      </p:sp>
      <p:sp>
        <p:nvSpPr>
          <p:cNvPr id="41" name="Plassholder for innhold 2">
            <a:extLst>
              <a:ext uri="{FF2B5EF4-FFF2-40B4-BE49-F238E27FC236}">
                <a16:creationId xmlns:a16="http://schemas.microsoft.com/office/drawing/2014/main" id="{314AE3BA-F7F4-4975-B1E2-B78090C479AD}"/>
              </a:ext>
            </a:extLst>
          </p:cNvPr>
          <p:cNvSpPr txBox="1">
            <a:spLocks/>
          </p:cNvSpPr>
          <p:nvPr/>
        </p:nvSpPr>
        <p:spPr>
          <a:xfrm>
            <a:off x="8271738" y="3143389"/>
            <a:ext cx="3481668" cy="246297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800" dirty="0">
                <a:hlinkClick r:id="rId14" action="ppaction://hlinksldjump"/>
              </a:rPr>
              <a:t>GPS – Lokaliseringsteknologi</a:t>
            </a:r>
            <a:endParaRPr lang="nb-NO" sz="1800" dirty="0"/>
          </a:p>
          <a:p>
            <a:r>
              <a:rPr lang="nb-NO" sz="1800" dirty="0">
                <a:hlinkClick r:id="rId15" action="ppaction://hlinksldjump"/>
              </a:rPr>
              <a:t>Mobil trygghetsalarm</a:t>
            </a:r>
            <a:endParaRPr lang="nb-NO" sz="1800" dirty="0"/>
          </a:p>
          <a:p>
            <a:r>
              <a:rPr lang="nb-NO" sz="1800" dirty="0">
                <a:hlinkClick r:id="rId16" action="ppaction://hlinksldjump"/>
              </a:rPr>
              <a:t>Kommunikasjon med pårørende </a:t>
            </a:r>
            <a:endParaRPr lang="nb-NO" sz="1800" dirty="0"/>
          </a:p>
        </p:txBody>
      </p:sp>
      <p:sp>
        <p:nvSpPr>
          <p:cNvPr id="16" name="Rektangel: avrundede hjørner 15">
            <a:hlinkClick r:id="rId17" action="ppaction://hlinksldjump" tooltip="Til trygghet i hverdagen"/>
            <a:extLst>
              <a:ext uri="{FF2B5EF4-FFF2-40B4-BE49-F238E27FC236}">
                <a16:creationId xmlns:a16="http://schemas.microsoft.com/office/drawing/2014/main" id="{3403D1C9-2439-4FB4-8F77-BA21C8CC7255}"/>
              </a:ext>
              <a:ext uri="{C183D7F6-B498-43B3-948B-1728B52AA6E4}">
                <adec:decorative xmlns:adec="http://schemas.microsoft.com/office/drawing/2017/decorative" val="1"/>
              </a:ext>
            </a:extLst>
          </p:cNvPr>
          <p:cNvSpPr/>
          <p:nvPr/>
        </p:nvSpPr>
        <p:spPr>
          <a:xfrm>
            <a:off x="2621972" y="6327647"/>
            <a:ext cx="1343542" cy="356461"/>
          </a:xfrm>
          <a:prstGeom prst="roundRect">
            <a:avLst/>
          </a:prstGeom>
          <a:solidFill>
            <a:schemeClr val="bg1">
              <a:lumMod val="8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solidFill>
                  <a:schemeClr val="tx1"/>
                </a:solidFill>
              </a:rPr>
              <a:t>Trygghet i hverdagen</a:t>
            </a:r>
          </a:p>
        </p:txBody>
      </p:sp>
      <p:sp>
        <p:nvSpPr>
          <p:cNvPr id="17" name="Rektangel: avrundede hjørner 16" descr="Sosial deltakelse">
            <a:hlinkClick r:id="rId18" action="ppaction://hlinksldjump" tooltip="Til Sosial deltakelse"/>
            <a:extLst>
              <a:ext uri="{FF2B5EF4-FFF2-40B4-BE49-F238E27FC236}">
                <a16:creationId xmlns:a16="http://schemas.microsoft.com/office/drawing/2014/main" id="{26B09154-7931-4AE1-BF5A-2FDC6EF74475}"/>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8" name="Rektangel: avrundede hjørner 17" descr="Daglige gjøremål og påminnelser">
            <a:hlinkClick r:id="rId19" action="ppaction://hlinksldjump" tooltip="Til Daglige gjøremål og påminnelser"/>
            <a:extLst>
              <a:ext uri="{FF2B5EF4-FFF2-40B4-BE49-F238E27FC236}">
                <a16:creationId xmlns:a16="http://schemas.microsoft.com/office/drawing/2014/main" id="{60A829C7-3541-4F77-9781-2E17ACE09735}"/>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9" name="Rektangel: avrundede hjørner 18" descr="Oppfølging av egen helse">
            <a:hlinkClick r:id="rId20" action="ppaction://hlinksldjump" tooltip="Til Oppfølging av egen helse"/>
            <a:extLst>
              <a:ext uri="{FF2B5EF4-FFF2-40B4-BE49-F238E27FC236}">
                <a16:creationId xmlns:a16="http://schemas.microsoft.com/office/drawing/2014/main" id="{90E417F8-C5F2-40AE-8E1A-ECAB425B272F}"/>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22" name="Rektangel: avrundede hjørner 21" descr="Tilpasse boligen min">
            <a:hlinkClick r:id="rId21" action="ppaction://hlinksldjump" tooltip="Til Tilpasse boligen min"/>
            <a:extLst>
              <a:ext uri="{FF2B5EF4-FFF2-40B4-BE49-F238E27FC236}">
                <a16:creationId xmlns:a16="http://schemas.microsoft.com/office/drawing/2014/main" id="{A04339BC-DA8B-494E-8B46-E8F33321B61A}"/>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0" name="Gruppe 19" descr="Til startsiden">
            <a:extLst>
              <a:ext uri="{FF2B5EF4-FFF2-40B4-BE49-F238E27FC236}">
                <a16:creationId xmlns:a16="http://schemas.microsoft.com/office/drawing/2014/main" id="{7210A217-5E88-4995-B7F1-740820921569}"/>
              </a:ext>
            </a:extLst>
          </p:cNvPr>
          <p:cNvGrpSpPr/>
          <p:nvPr/>
        </p:nvGrpSpPr>
        <p:grpSpPr>
          <a:xfrm>
            <a:off x="379433" y="6324006"/>
            <a:ext cx="1795448" cy="408633"/>
            <a:chOff x="7307548" y="3507551"/>
            <a:chExt cx="1795448" cy="408633"/>
          </a:xfrm>
        </p:grpSpPr>
        <p:sp>
          <p:nvSpPr>
            <p:cNvPr id="23" name="Rektangel: avrundede hjørner 22" descr="Til startsiden">
              <a:hlinkClick r:id="rId22" action="ppaction://hlinksldjump" tooltip="Til startsiden"/>
              <a:extLst>
                <a:ext uri="{FF2B5EF4-FFF2-40B4-BE49-F238E27FC236}">
                  <a16:creationId xmlns:a16="http://schemas.microsoft.com/office/drawing/2014/main" id="{CB9E3789-D2E3-46BE-8E7C-0D5E3BC623D1}"/>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4" name="Grafikk 23" descr="Hus">
              <a:extLst>
                <a:ext uri="{FF2B5EF4-FFF2-40B4-BE49-F238E27FC236}">
                  <a16:creationId xmlns:a16="http://schemas.microsoft.com/office/drawing/2014/main" id="{EB7087ED-7AD9-4B12-BC1D-5FADBB6682F5}"/>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7359590" y="3514850"/>
              <a:ext cx="338936" cy="371850"/>
            </a:xfrm>
            <a:prstGeom prst="rect">
              <a:avLst/>
            </a:prstGeom>
          </p:spPr>
        </p:pic>
      </p:grpSp>
      <p:grpSp>
        <p:nvGrpSpPr>
          <p:cNvPr id="28" name="Gruppe 27" descr="Knapp for lenker til internett">
            <a:extLst>
              <a:ext uri="{FF2B5EF4-FFF2-40B4-BE49-F238E27FC236}">
                <a16:creationId xmlns:a16="http://schemas.microsoft.com/office/drawing/2014/main" id="{FE7383DF-586E-431A-9E5C-8C57D670B259}"/>
              </a:ext>
            </a:extLst>
          </p:cNvPr>
          <p:cNvGrpSpPr/>
          <p:nvPr/>
        </p:nvGrpSpPr>
        <p:grpSpPr>
          <a:xfrm>
            <a:off x="9931726" y="6306199"/>
            <a:ext cx="1371665" cy="377906"/>
            <a:chOff x="5868144" y="4037453"/>
            <a:chExt cx="1519246" cy="521185"/>
          </a:xfrm>
        </p:grpSpPr>
        <p:sp>
          <p:nvSpPr>
            <p:cNvPr id="29" name="Rektangel: avrundede hjørner 28" descr="Knapp for Lenker">
              <a:hlinkClick r:id="rId25" action="ppaction://hlinksldjump"/>
              <a:extLst>
                <a:ext uri="{FF2B5EF4-FFF2-40B4-BE49-F238E27FC236}">
                  <a16:creationId xmlns:a16="http://schemas.microsoft.com/office/drawing/2014/main" id="{C4342DDB-2BEA-4347-984E-A2316045716D}"/>
                </a:ext>
              </a:extLst>
            </p:cNvPr>
            <p:cNvSpPr/>
            <p:nvPr/>
          </p:nvSpPr>
          <p:spPr>
            <a:xfrm>
              <a:off x="5868144" y="4075700"/>
              <a:ext cx="1519246" cy="444693"/>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Lenker</a:t>
              </a:r>
            </a:p>
          </p:txBody>
        </p:sp>
        <p:pic>
          <p:nvPicPr>
            <p:cNvPr id="30" name="Grafikk 29" descr="Internett">
              <a:extLst>
                <a:ext uri="{FF2B5EF4-FFF2-40B4-BE49-F238E27FC236}">
                  <a16:creationId xmlns:a16="http://schemas.microsoft.com/office/drawing/2014/main" id="{ABA45345-DCB5-4975-B522-4AC96CC36D18}"/>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6028827" y="4037453"/>
              <a:ext cx="521185" cy="521185"/>
            </a:xfrm>
            <a:prstGeom prst="rect">
              <a:avLst/>
            </a:prstGeom>
          </p:spPr>
        </p:pic>
      </p:grpSp>
      <p:pic>
        <p:nvPicPr>
          <p:cNvPr id="15" name="Grafikk 14" descr="Liste">
            <a:hlinkClick r:id="rId28" action="ppaction://hlinksldjump" tooltip="Liste over løsninger"/>
            <a:extLst>
              <a:ext uri="{FF2B5EF4-FFF2-40B4-BE49-F238E27FC236}">
                <a16:creationId xmlns:a16="http://schemas.microsoft.com/office/drawing/2014/main" id="{9ED01F1F-6C4F-4234-9FC8-3E65D10A375A}"/>
              </a:ext>
            </a:extLst>
          </p:cNvPr>
          <p:cNvPicPr>
            <a:picLocks noChangeAspect="1"/>
          </p:cNvPicPr>
          <p:nvPr/>
        </p:nvPicPr>
        <p:blipFill>
          <a:blip r:embed="rId29">
            <a:extLst>
              <a:ext uri="{28A0092B-C50C-407E-A947-70E740481C1C}">
                <a14:useLocalDpi xmlns:a14="http://schemas.microsoft.com/office/drawing/2010/main" val="0"/>
              </a:ext>
              <a:ext uri="{96DAC541-7B7A-43D3-8B79-37D633B846F1}">
                <asvg:svgBlip xmlns:asvg="http://schemas.microsoft.com/office/drawing/2016/SVG/main" r:embed="rId30"/>
              </a:ext>
            </a:extLst>
          </a:blip>
          <a:stretch>
            <a:fillRect/>
          </a:stretch>
        </p:blipFill>
        <p:spPr>
          <a:xfrm>
            <a:off x="11462824" y="6264513"/>
            <a:ext cx="490505" cy="490505"/>
          </a:xfrm>
          <a:prstGeom prst="rect">
            <a:avLst/>
          </a:prstGeom>
        </p:spPr>
      </p:pic>
    </p:spTree>
    <p:extLst>
      <p:ext uri="{BB962C8B-B14F-4D97-AF65-F5344CB8AC3E}">
        <p14:creationId xmlns:p14="http://schemas.microsoft.com/office/powerpoint/2010/main" val="861436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1" name="Rektangel: avrundede hjørner 20">
            <a:extLst>
              <a:ext uri="{FF2B5EF4-FFF2-40B4-BE49-F238E27FC236}">
                <a16:creationId xmlns:a16="http://schemas.microsoft.com/office/drawing/2014/main" id="{AA82994F-2810-4F03-B14A-C619C309DE78}"/>
              </a:ext>
              <a:ext uri="{C183D7F6-B498-43B3-948B-1728B52AA6E4}">
                <adec:decorative xmlns:adec="http://schemas.microsoft.com/office/drawing/2017/decorative" val="1"/>
              </a:ext>
            </a:extLst>
          </p:cNvPr>
          <p:cNvSpPr/>
          <p:nvPr/>
        </p:nvSpPr>
        <p:spPr>
          <a:xfrm>
            <a:off x="180429" y="134633"/>
            <a:ext cx="11831142" cy="6008972"/>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 name="Rektangel: avrundede hjørner 4">
            <a:extLst>
              <a:ext uri="{FF2B5EF4-FFF2-40B4-BE49-F238E27FC236}">
                <a16:creationId xmlns:a16="http://schemas.microsoft.com/office/drawing/2014/main" id="{8D9980B2-B08F-43E4-8D10-071367B82F7D}"/>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 name="Tittel 1">
            <a:extLst>
              <a:ext uri="{FF2B5EF4-FFF2-40B4-BE49-F238E27FC236}">
                <a16:creationId xmlns:a16="http://schemas.microsoft.com/office/drawing/2014/main" id="{D5F1C9FB-4E9F-4EF7-8763-8AEB305D1F76}"/>
              </a:ext>
            </a:extLst>
          </p:cNvPr>
          <p:cNvSpPr>
            <a:spLocks noGrp="1"/>
          </p:cNvSpPr>
          <p:nvPr>
            <p:ph type="title"/>
          </p:nvPr>
        </p:nvSpPr>
        <p:spPr>
          <a:xfrm>
            <a:off x="838200" y="365126"/>
            <a:ext cx="10515600" cy="810532"/>
          </a:xfrm>
        </p:spPr>
        <p:txBody>
          <a:bodyPr/>
          <a:lstStyle/>
          <a:p>
            <a:pPr algn="ctr"/>
            <a:r>
              <a:rPr lang="nb-NO" dirty="0"/>
              <a:t>Sosial deltakelse</a:t>
            </a:r>
          </a:p>
        </p:txBody>
      </p:sp>
      <p:sp>
        <p:nvSpPr>
          <p:cNvPr id="38" name="Plassholder for innhold 2">
            <a:extLst>
              <a:ext uri="{FF2B5EF4-FFF2-40B4-BE49-F238E27FC236}">
                <a16:creationId xmlns:a16="http://schemas.microsoft.com/office/drawing/2014/main" id="{47FBBE0E-39A7-4F9D-AC04-2C7E1CEBEAC1}"/>
              </a:ext>
            </a:extLst>
          </p:cNvPr>
          <p:cNvSpPr>
            <a:spLocks noGrp="1"/>
          </p:cNvSpPr>
          <p:nvPr>
            <p:ph idx="1"/>
          </p:nvPr>
        </p:nvSpPr>
        <p:spPr>
          <a:xfrm>
            <a:off x="1532238" y="1296566"/>
            <a:ext cx="8896865" cy="2132432"/>
          </a:xfrm>
        </p:spPr>
        <p:txBody>
          <a:bodyPr>
            <a:noAutofit/>
          </a:bodyPr>
          <a:lstStyle/>
          <a:p>
            <a:pPr marL="0" indent="0">
              <a:buNone/>
            </a:pPr>
            <a:r>
              <a:rPr lang="nb-NO" sz="1800" dirty="0"/>
              <a:t>Bruk av teknologi og tilrettelegging av bolig kan bidra til mestring og selvstendighet i eget hjem. Det handler blant annet om å fjerne fysiske hindringer i bygg, boliger og omgivelser slik at dette ikke begrenser mulighetene til å leve et sosialt liv og delta i samfunnet.</a:t>
            </a:r>
          </a:p>
          <a:p>
            <a:pPr marL="0" indent="0">
              <a:buNone/>
            </a:pPr>
            <a:r>
              <a:rPr lang="nb-NO" sz="1800" dirty="0"/>
              <a:t>Nettbrett og lignende løsninger med bruk av videosamtaler kan ha en positiv effekt for eldre og bidra til sosial deltakelse og trygghet. Spesielt når man er ensom, har dårlig helse eller utfordringer med å møte andre. Noen eksempler på løsninger nedenfor:</a:t>
            </a:r>
          </a:p>
        </p:txBody>
      </p:sp>
      <p:sp>
        <p:nvSpPr>
          <p:cNvPr id="39" name="Plassholder for innhold 2">
            <a:extLst>
              <a:ext uri="{FF2B5EF4-FFF2-40B4-BE49-F238E27FC236}">
                <a16:creationId xmlns:a16="http://schemas.microsoft.com/office/drawing/2014/main" id="{4CB0DC7F-05D5-4719-9D84-6BFAC59E2CC4}"/>
              </a:ext>
            </a:extLst>
          </p:cNvPr>
          <p:cNvSpPr txBox="1">
            <a:spLocks/>
          </p:cNvSpPr>
          <p:nvPr/>
        </p:nvSpPr>
        <p:spPr>
          <a:xfrm>
            <a:off x="1532238" y="4382313"/>
            <a:ext cx="2695796" cy="13278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3" action="ppaction://hlinksldjump"/>
              </a:rPr>
              <a:t>Kommunikasjon med pårørende </a:t>
            </a:r>
            <a:endParaRPr lang="nb-NO" sz="1600" dirty="0"/>
          </a:p>
          <a:p>
            <a:r>
              <a:rPr lang="nb-NO" sz="1600" dirty="0">
                <a:hlinkClick r:id="rId4" action="ppaction://hlinksldjump"/>
              </a:rPr>
              <a:t>Mobil trygghetsalarm</a:t>
            </a:r>
            <a:endParaRPr lang="nb-NO" sz="1600" dirty="0"/>
          </a:p>
        </p:txBody>
      </p:sp>
      <p:sp>
        <p:nvSpPr>
          <p:cNvPr id="40" name="Plassholder for innhold 2">
            <a:extLst>
              <a:ext uri="{FF2B5EF4-FFF2-40B4-BE49-F238E27FC236}">
                <a16:creationId xmlns:a16="http://schemas.microsoft.com/office/drawing/2014/main" id="{F598B421-6669-4FA1-B306-9A632E193049}"/>
              </a:ext>
            </a:extLst>
          </p:cNvPr>
          <p:cNvSpPr txBox="1">
            <a:spLocks/>
          </p:cNvSpPr>
          <p:nvPr/>
        </p:nvSpPr>
        <p:spPr>
          <a:xfrm>
            <a:off x="4787063" y="4382311"/>
            <a:ext cx="2919443" cy="13278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5" action="ppaction://hlinksldjump"/>
              </a:rPr>
              <a:t>GPS - Lokaliseringsteknologi</a:t>
            </a:r>
            <a:endParaRPr lang="nb-NO" sz="1600" dirty="0"/>
          </a:p>
          <a:p>
            <a:r>
              <a:rPr lang="nb-NO" sz="1600" dirty="0">
                <a:hlinkClick r:id="rId6" action="ppaction://hlinksldjump"/>
              </a:rPr>
              <a:t>Samtaleforsterker</a:t>
            </a:r>
            <a:endParaRPr lang="nb-NO" sz="1600" dirty="0"/>
          </a:p>
          <a:p>
            <a:r>
              <a:rPr lang="nb-NO" sz="1600" dirty="0">
                <a:hlinkClick r:id="rId7" action="ppaction://hlinksldjump"/>
              </a:rPr>
              <a:t>Stemmeforsterker</a:t>
            </a:r>
            <a:endParaRPr lang="nb-NO" sz="1600" dirty="0"/>
          </a:p>
        </p:txBody>
      </p:sp>
      <p:sp>
        <p:nvSpPr>
          <p:cNvPr id="41" name="Plassholder for innhold 2">
            <a:extLst>
              <a:ext uri="{FF2B5EF4-FFF2-40B4-BE49-F238E27FC236}">
                <a16:creationId xmlns:a16="http://schemas.microsoft.com/office/drawing/2014/main" id="{314AE3BA-F7F4-4975-B1E2-B78090C479AD}"/>
              </a:ext>
            </a:extLst>
          </p:cNvPr>
          <p:cNvSpPr txBox="1">
            <a:spLocks/>
          </p:cNvSpPr>
          <p:nvPr/>
        </p:nvSpPr>
        <p:spPr>
          <a:xfrm>
            <a:off x="8275789" y="4382311"/>
            <a:ext cx="2695796" cy="13278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8" action="ppaction://hlinksldjump"/>
              </a:rPr>
              <a:t>Elektroniske kalendere og tidshjelpemiddel</a:t>
            </a:r>
            <a:endParaRPr lang="nb-NO" sz="1600" dirty="0"/>
          </a:p>
          <a:p>
            <a:r>
              <a:rPr lang="nb-NO" sz="1600" dirty="0">
                <a:hlinkClick r:id="rId9" action="ppaction://hlinksldjump"/>
              </a:rPr>
              <a:t>Brikker til å finne nøkler og andre gjenstander</a:t>
            </a:r>
            <a:endParaRPr lang="nb-NO" sz="1600" dirty="0"/>
          </a:p>
          <a:p>
            <a:endParaRPr lang="nb-NO" sz="1600" dirty="0"/>
          </a:p>
        </p:txBody>
      </p:sp>
      <p:sp>
        <p:nvSpPr>
          <p:cNvPr id="15" name="Rektangel: avrundede hjørner 14" descr="Trygghet i hverdagen">
            <a:hlinkClick r:id="rId10" action="ppaction://hlinksldjump" tooltip="Til trygghet i hverdagen"/>
            <a:extLst>
              <a:ext uri="{FF2B5EF4-FFF2-40B4-BE49-F238E27FC236}">
                <a16:creationId xmlns:a16="http://schemas.microsoft.com/office/drawing/2014/main" id="{EB29C2A3-68D5-4923-9B1A-0BB4CAD09085}"/>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6" name="Rektangel: avrundede hjørner 15">
            <a:hlinkClick r:id="rId11" action="ppaction://hlinksldjump" tooltip="Til Sosial deltakelse"/>
            <a:extLst>
              <a:ext uri="{FF2B5EF4-FFF2-40B4-BE49-F238E27FC236}">
                <a16:creationId xmlns:a16="http://schemas.microsoft.com/office/drawing/2014/main" id="{69F5FB30-5653-45A5-98C6-811E4C13A84B}"/>
              </a:ext>
              <a:ext uri="{C183D7F6-B498-43B3-948B-1728B52AA6E4}">
                <adec:decorative xmlns:adec="http://schemas.microsoft.com/office/drawing/2017/decorative" val="1"/>
              </a:ext>
            </a:extLst>
          </p:cNvPr>
          <p:cNvSpPr/>
          <p:nvPr/>
        </p:nvSpPr>
        <p:spPr>
          <a:xfrm>
            <a:off x="4073521" y="6327644"/>
            <a:ext cx="1343542" cy="356461"/>
          </a:xfrm>
          <a:prstGeom prst="roundRect">
            <a:avLst/>
          </a:prstGeom>
          <a:solidFill>
            <a:schemeClr val="bg1">
              <a:lumMod val="8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solidFill>
                  <a:schemeClr val="tx1"/>
                </a:solidFill>
              </a:rPr>
              <a:t>Sosial deltakelse</a:t>
            </a:r>
          </a:p>
        </p:txBody>
      </p:sp>
      <p:sp>
        <p:nvSpPr>
          <p:cNvPr id="18" name="Rektangel: avrundede hjørner 17" descr="Daglige gjøremål og påminnelser">
            <a:hlinkClick r:id="rId12" action="ppaction://hlinksldjump" tooltip="Til Daglige gjøremål og påminnelser"/>
            <a:extLst>
              <a:ext uri="{FF2B5EF4-FFF2-40B4-BE49-F238E27FC236}">
                <a16:creationId xmlns:a16="http://schemas.microsoft.com/office/drawing/2014/main" id="{BE91E45C-B62D-4FD0-B9DB-70B1A829ED62}"/>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9" name="Rektangel: avrundede hjørner 18" descr="Oppfølging av egen helse">
            <a:hlinkClick r:id="rId13" action="ppaction://hlinksldjump" tooltip="Til Oppfølging av egen helse"/>
            <a:extLst>
              <a:ext uri="{FF2B5EF4-FFF2-40B4-BE49-F238E27FC236}">
                <a16:creationId xmlns:a16="http://schemas.microsoft.com/office/drawing/2014/main" id="{C8704E44-E7A7-476F-A705-7672C69C3892}"/>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22" name="Rektangel: avrundede hjørner 21" descr="Tilpasse boligen min">
            <a:hlinkClick r:id="rId14" action="ppaction://hlinksldjump" tooltip="Til Tilpasse boligen min"/>
            <a:extLst>
              <a:ext uri="{FF2B5EF4-FFF2-40B4-BE49-F238E27FC236}">
                <a16:creationId xmlns:a16="http://schemas.microsoft.com/office/drawing/2014/main" id="{79F3DF10-4EE9-462C-BE1D-5CD71D12D4BD}"/>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0" name="Gruppe 19" descr="Til startsiden">
            <a:extLst>
              <a:ext uri="{FF2B5EF4-FFF2-40B4-BE49-F238E27FC236}">
                <a16:creationId xmlns:a16="http://schemas.microsoft.com/office/drawing/2014/main" id="{3EDA0EE4-3F35-4AE5-ADD2-785628D2D127}"/>
              </a:ext>
            </a:extLst>
          </p:cNvPr>
          <p:cNvGrpSpPr/>
          <p:nvPr/>
        </p:nvGrpSpPr>
        <p:grpSpPr>
          <a:xfrm>
            <a:off x="379433" y="6324006"/>
            <a:ext cx="1795448" cy="408633"/>
            <a:chOff x="7307548" y="3507551"/>
            <a:chExt cx="1795448" cy="408633"/>
          </a:xfrm>
        </p:grpSpPr>
        <p:sp>
          <p:nvSpPr>
            <p:cNvPr id="23" name="Rektangel: avrundede hjørner 22" descr="Til startsiden">
              <a:hlinkClick r:id="rId15" action="ppaction://hlinksldjump" tooltip="Til startsiden"/>
              <a:extLst>
                <a:ext uri="{FF2B5EF4-FFF2-40B4-BE49-F238E27FC236}">
                  <a16:creationId xmlns:a16="http://schemas.microsoft.com/office/drawing/2014/main" id="{1AB02C52-C63E-4C64-A3FA-3041242C57C7}"/>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4" name="Grafikk 23" descr="Hus">
              <a:extLst>
                <a:ext uri="{FF2B5EF4-FFF2-40B4-BE49-F238E27FC236}">
                  <a16:creationId xmlns:a16="http://schemas.microsoft.com/office/drawing/2014/main" id="{FB3E1620-5327-4997-B303-2735236AFC5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359590" y="3514850"/>
              <a:ext cx="338936" cy="371850"/>
            </a:xfrm>
            <a:prstGeom prst="rect">
              <a:avLst/>
            </a:prstGeom>
          </p:spPr>
        </p:pic>
      </p:grpSp>
      <p:pic>
        <p:nvPicPr>
          <p:cNvPr id="14" name="Grafikk 13" descr="Liste">
            <a:hlinkClick r:id="rId18" action="ppaction://hlinksldjump" tooltip="Liste over løsninger"/>
            <a:extLst>
              <a:ext uri="{FF2B5EF4-FFF2-40B4-BE49-F238E27FC236}">
                <a16:creationId xmlns:a16="http://schemas.microsoft.com/office/drawing/2014/main" id="{39C7F0EE-9190-4D38-94F7-25B7698DDEB7}"/>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11462824" y="6264513"/>
            <a:ext cx="490505" cy="490505"/>
          </a:xfrm>
          <a:prstGeom prst="rect">
            <a:avLst/>
          </a:prstGeom>
        </p:spPr>
      </p:pic>
      <p:grpSp>
        <p:nvGrpSpPr>
          <p:cNvPr id="31" name="Gruppe 30" descr="Knapp for lenker til internett">
            <a:extLst>
              <a:ext uri="{FF2B5EF4-FFF2-40B4-BE49-F238E27FC236}">
                <a16:creationId xmlns:a16="http://schemas.microsoft.com/office/drawing/2014/main" id="{BEE43B77-8E10-435A-895D-1C651A59DD89}"/>
              </a:ext>
            </a:extLst>
          </p:cNvPr>
          <p:cNvGrpSpPr/>
          <p:nvPr/>
        </p:nvGrpSpPr>
        <p:grpSpPr>
          <a:xfrm>
            <a:off x="9931726" y="6306199"/>
            <a:ext cx="1371665" cy="377906"/>
            <a:chOff x="5868144" y="4037453"/>
            <a:chExt cx="1519246" cy="521185"/>
          </a:xfrm>
        </p:grpSpPr>
        <p:sp>
          <p:nvSpPr>
            <p:cNvPr id="32" name="Rektangel: avrundede hjørner 31" descr="Knapp for Lenker">
              <a:hlinkClick r:id="rId21" action="ppaction://hlinksldjump"/>
              <a:extLst>
                <a:ext uri="{FF2B5EF4-FFF2-40B4-BE49-F238E27FC236}">
                  <a16:creationId xmlns:a16="http://schemas.microsoft.com/office/drawing/2014/main" id="{50EC1EA7-17F2-4B98-A5E6-D45FE3A5AE4A}"/>
                </a:ext>
              </a:extLst>
            </p:cNvPr>
            <p:cNvSpPr/>
            <p:nvPr/>
          </p:nvSpPr>
          <p:spPr>
            <a:xfrm>
              <a:off x="5868144" y="4075700"/>
              <a:ext cx="1519246" cy="444693"/>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Lenker</a:t>
              </a:r>
            </a:p>
          </p:txBody>
        </p:sp>
        <p:pic>
          <p:nvPicPr>
            <p:cNvPr id="33" name="Grafikk 32" descr="Internett">
              <a:extLst>
                <a:ext uri="{FF2B5EF4-FFF2-40B4-BE49-F238E27FC236}">
                  <a16:creationId xmlns:a16="http://schemas.microsoft.com/office/drawing/2014/main" id="{78DBBE49-ACB6-4AF6-AB71-4D269D1E871D}"/>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6028827" y="4037453"/>
              <a:ext cx="521185" cy="521185"/>
            </a:xfrm>
            <a:prstGeom prst="rect">
              <a:avLst/>
            </a:prstGeom>
          </p:spPr>
        </p:pic>
      </p:grpSp>
    </p:spTree>
    <p:extLst>
      <p:ext uri="{BB962C8B-B14F-4D97-AF65-F5344CB8AC3E}">
        <p14:creationId xmlns:p14="http://schemas.microsoft.com/office/powerpoint/2010/main" val="1631540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1" name="Rektangel: avrundede hjørner 20">
            <a:extLst>
              <a:ext uri="{FF2B5EF4-FFF2-40B4-BE49-F238E27FC236}">
                <a16:creationId xmlns:a16="http://schemas.microsoft.com/office/drawing/2014/main" id="{AA82994F-2810-4F03-B14A-C619C309DE78}"/>
              </a:ext>
              <a:ext uri="{C183D7F6-B498-43B3-948B-1728B52AA6E4}">
                <adec:decorative xmlns:adec="http://schemas.microsoft.com/office/drawing/2017/decorative" val="1"/>
              </a:ext>
            </a:extLst>
          </p:cNvPr>
          <p:cNvSpPr/>
          <p:nvPr/>
        </p:nvSpPr>
        <p:spPr>
          <a:xfrm>
            <a:off x="156078" y="66288"/>
            <a:ext cx="11831142" cy="6008972"/>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 name="Rektangel: avrundede hjørner 4">
            <a:extLst>
              <a:ext uri="{FF2B5EF4-FFF2-40B4-BE49-F238E27FC236}">
                <a16:creationId xmlns:a16="http://schemas.microsoft.com/office/drawing/2014/main" id="{8D9980B2-B08F-43E4-8D10-071367B82F7D}"/>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 name="Tittel 1">
            <a:extLst>
              <a:ext uri="{FF2B5EF4-FFF2-40B4-BE49-F238E27FC236}">
                <a16:creationId xmlns:a16="http://schemas.microsoft.com/office/drawing/2014/main" id="{D5F1C9FB-4E9F-4EF7-8763-8AEB305D1F76}"/>
              </a:ext>
            </a:extLst>
          </p:cNvPr>
          <p:cNvSpPr>
            <a:spLocks noGrp="1"/>
          </p:cNvSpPr>
          <p:nvPr>
            <p:ph type="title"/>
          </p:nvPr>
        </p:nvSpPr>
        <p:spPr>
          <a:xfrm>
            <a:off x="838200" y="365126"/>
            <a:ext cx="10515600" cy="810532"/>
          </a:xfrm>
        </p:spPr>
        <p:txBody>
          <a:bodyPr/>
          <a:lstStyle/>
          <a:p>
            <a:pPr algn="ctr"/>
            <a:r>
              <a:rPr lang="nb-NO" dirty="0"/>
              <a:t>Daglige gjøremål og påminnelser</a:t>
            </a:r>
          </a:p>
        </p:txBody>
      </p:sp>
      <p:sp>
        <p:nvSpPr>
          <p:cNvPr id="38" name="Plassholder for innhold 2">
            <a:extLst>
              <a:ext uri="{FF2B5EF4-FFF2-40B4-BE49-F238E27FC236}">
                <a16:creationId xmlns:a16="http://schemas.microsoft.com/office/drawing/2014/main" id="{47FBBE0E-39A7-4F9D-AC04-2C7E1CEBEAC1}"/>
              </a:ext>
            </a:extLst>
          </p:cNvPr>
          <p:cNvSpPr>
            <a:spLocks noGrp="1"/>
          </p:cNvSpPr>
          <p:nvPr>
            <p:ph idx="1"/>
          </p:nvPr>
        </p:nvSpPr>
        <p:spPr>
          <a:xfrm>
            <a:off x="1927654" y="1296565"/>
            <a:ext cx="8414952" cy="2477665"/>
          </a:xfrm>
        </p:spPr>
        <p:txBody>
          <a:bodyPr>
            <a:noAutofit/>
          </a:bodyPr>
          <a:lstStyle/>
          <a:p>
            <a:pPr marL="0" indent="0">
              <a:buNone/>
            </a:pPr>
            <a:r>
              <a:rPr lang="nb-NO" sz="1800" dirty="0"/>
              <a:t>Det er viktig å opprettholde daglige rutiner og aktiviteter. En hverdag full av aktiviteter og gjøremål kan oppleves som meningsfull og som i tillegg kan gi innhold og glede. Det handler blant annet om alt fra det å stelle seg, kle seg, spise, ordne hus og hage, delta i sosiale aktiviteter til å lese i et ukeblad eller en bok.</a:t>
            </a:r>
          </a:p>
          <a:p>
            <a:pPr marL="0" indent="0">
              <a:buNone/>
            </a:pPr>
            <a:r>
              <a:rPr lang="nb-NO" sz="1800" dirty="0"/>
              <a:t>Etter hvert kan man få utfordringer med å utføre daglige gjøremål og aktiviteter. Det kan handle om at man ikke har energi til så mange gjøremål som tidligere, har fysiske begrensninger eller får sykdommer som for eksempel demens. Da kan det finnes løsninger som kan være til hjelp. Noen eksempler nedenfor:</a:t>
            </a:r>
          </a:p>
        </p:txBody>
      </p:sp>
      <p:sp>
        <p:nvSpPr>
          <p:cNvPr id="39" name="Plassholder for innhold 2">
            <a:extLst>
              <a:ext uri="{FF2B5EF4-FFF2-40B4-BE49-F238E27FC236}">
                <a16:creationId xmlns:a16="http://schemas.microsoft.com/office/drawing/2014/main" id="{4CB0DC7F-05D5-4719-9D84-6BFAC59E2CC4}"/>
              </a:ext>
            </a:extLst>
          </p:cNvPr>
          <p:cNvSpPr txBox="1">
            <a:spLocks/>
          </p:cNvSpPr>
          <p:nvPr/>
        </p:nvSpPr>
        <p:spPr>
          <a:xfrm>
            <a:off x="719847" y="3774229"/>
            <a:ext cx="3998068" cy="233311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3" action="ppaction://hlinksldjump"/>
              </a:rPr>
              <a:t>Hjelpemidler til matlaging og måltider</a:t>
            </a:r>
            <a:endParaRPr lang="nb-NO" sz="1600" dirty="0"/>
          </a:p>
          <a:p>
            <a:r>
              <a:rPr lang="nb-NO" sz="1600" dirty="0">
                <a:hlinkClick r:id="rId4" action="ppaction://hlinksldjump"/>
              </a:rPr>
              <a:t>Elektroniske kalendere og tidshjelpemiddel</a:t>
            </a:r>
            <a:endParaRPr lang="nb-NO" sz="1600" dirty="0"/>
          </a:p>
          <a:p>
            <a:r>
              <a:rPr lang="nb-NO" sz="1600" dirty="0">
                <a:hlinkClick r:id="rId5" action="ppaction://hlinksldjump"/>
              </a:rPr>
              <a:t>Elektroniske medisindispensere</a:t>
            </a:r>
            <a:endParaRPr lang="nb-NO" sz="1600" dirty="0"/>
          </a:p>
          <a:p>
            <a:r>
              <a:rPr lang="nb-NO" sz="1600" dirty="0">
                <a:hlinkClick r:id="rId6" action="ppaction://hlinksldjump"/>
              </a:rPr>
              <a:t>Mobil trygghetsalarm</a:t>
            </a:r>
            <a:endParaRPr lang="nb-NO" sz="1600" dirty="0"/>
          </a:p>
          <a:p>
            <a:endParaRPr lang="nb-NO" sz="1600" dirty="0"/>
          </a:p>
        </p:txBody>
      </p:sp>
      <p:sp>
        <p:nvSpPr>
          <p:cNvPr id="40" name="Plassholder for innhold 2">
            <a:extLst>
              <a:ext uri="{FF2B5EF4-FFF2-40B4-BE49-F238E27FC236}">
                <a16:creationId xmlns:a16="http://schemas.microsoft.com/office/drawing/2014/main" id="{F598B421-6669-4FA1-B306-9A632E193049}"/>
              </a:ext>
            </a:extLst>
          </p:cNvPr>
          <p:cNvSpPr txBox="1">
            <a:spLocks/>
          </p:cNvSpPr>
          <p:nvPr/>
        </p:nvSpPr>
        <p:spPr>
          <a:xfrm>
            <a:off x="4844633" y="3760437"/>
            <a:ext cx="2819400" cy="21105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7" action="ppaction://hlinksldjump"/>
              </a:rPr>
              <a:t>Kroppstørker</a:t>
            </a:r>
            <a:endParaRPr lang="nb-NO" sz="1600" dirty="0"/>
          </a:p>
          <a:p>
            <a:r>
              <a:rPr lang="nb-NO" sz="1600" dirty="0">
                <a:hlinkClick r:id="rId8" action="ppaction://hlinksldjump"/>
              </a:rPr>
              <a:t>Støttestang (</a:t>
            </a:r>
            <a:r>
              <a:rPr lang="nb-NO" sz="1600" dirty="0" err="1">
                <a:hlinkClick r:id="rId8" action="ppaction://hlinksldjump"/>
              </a:rPr>
              <a:t>Gripo</a:t>
            </a:r>
            <a:r>
              <a:rPr lang="nb-NO" sz="1600" dirty="0">
                <a:hlinkClick r:id="rId8" action="ppaction://hlinksldjump"/>
              </a:rPr>
              <a:t>) </a:t>
            </a:r>
            <a:endParaRPr lang="nb-NO" sz="1600" dirty="0"/>
          </a:p>
          <a:p>
            <a:r>
              <a:rPr lang="nb-NO" sz="1600" dirty="0">
                <a:hlinkClick r:id="rId9" action="ppaction://hlinksldjump"/>
              </a:rPr>
              <a:t>Dusjstol</a:t>
            </a:r>
            <a:endParaRPr lang="nb-NO" sz="1600" dirty="0"/>
          </a:p>
          <a:p>
            <a:r>
              <a:rPr lang="nb-NO" sz="1600" dirty="0" err="1">
                <a:hlinkClick r:id="rId10" action="ppaction://hlinksldjump"/>
              </a:rPr>
              <a:t>Strømpepåtrekker</a:t>
            </a:r>
            <a:endParaRPr lang="nb-NO" sz="1600" dirty="0"/>
          </a:p>
          <a:p>
            <a:r>
              <a:rPr lang="nb-NO" sz="1600" dirty="0">
                <a:hlinkClick r:id="rId11" action="ppaction://hlinksldjump"/>
              </a:rPr>
              <a:t>Spyl- og tørktoalett</a:t>
            </a:r>
            <a:endParaRPr lang="nb-NO" sz="1600" dirty="0"/>
          </a:p>
        </p:txBody>
      </p:sp>
      <p:sp>
        <p:nvSpPr>
          <p:cNvPr id="41" name="Plassholder for innhold 2">
            <a:extLst>
              <a:ext uri="{FF2B5EF4-FFF2-40B4-BE49-F238E27FC236}">
                <a16:creationId xmlns:a16="http://schemas.microsoft.com/office/drawing/2014/main" id="{314AE3BA-F7F4-4975-B1E2-B78090C479AD}"/>
              </a:ext>
            </a:extLst>
          </p:cNvPr>
          <p:cNvSpPr txBox="1">
            <a:spLocks/>
          </p:cNvSpPr>
          <p:nvPr/>
        </p:nvSpPr>
        <p:spPr>
          <a:xfrm>
            <a:off x="7830531" y="3760437"/>
            <a:ext cx="3922875" cy="21105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12" action="ppaction://hlinksldjump"/>
              </a:rPr>
              <a:t>Enkle sensorer og fjernkontroller</a:t>
            </a:r>
            <a:endParaRPr lang="nb-NO" sz="1600" dirty="0"/>
          </a:p>
          <a:p>
            <a:r>
              <a:rPr lang="nb-NO" sz="1600" dirty="0">
                <a:hlinkClick r:id="rId13" action="ppaction://hlinksldjump"/>
              </a:rPr>
              <a:t>Brikker til å finne nøkler og andre gjenstander</a:t>
            </a:r>
            <a:endParaRPr lang="nb-NO" sz="1600" dirty="0"/>
          </a:p>
          <a:p>
            <a:r>
              <a:rPr lang="nb-NO" sz="1600" dirty="0">
                <a:hlinkClick r:id="rId14" action="ppaction://hlinksldjump"/>
              </a:rPr>
              <a:t>Enkle fjernkontroller for TV</a:t>
            </a:r>
            <a:endParaRPr lang="nb-NO" sz="1600" dirty="0"/>
          </a:p>
          <a:p>
            <a:r>
              <a:rPr lang="nb-NO" sz="1600" dirty="0">
                <a:hlinkClick r:id="rId15" action="ppaction://hlinksldjump"/>
              </a:rPr>
              <a:t>Robotstøvsuger</a:t>
            </a:r>
            <a:endParaRPr lang="nb-NO" sz="1600" dirty="0"/>
          </a:p>
          <a:p>
            <a:r>
              <a:rPr lang="nb-NO" sz="1600" dirty="0">
                <a:hlinkClick r:id="rId16" action="ppaction://hlinksldjump"/>
              </a:rPr>
              <a:t>Robotgressklipper</a:t>
            </a:r>
            <a:endParaRPr lang="nb-NO" sz="1600" dirty="0"/>
          </a:p>
          <a:p>
            <a:endParaRPr lang="nb-NO" sz="1600" dirty="0"/>
          </a:p>
        </p:txBody>
      </p:sp>
      <p:sp>
        <p:nvSpPr>
          <p:cNvPr id="15" name="Rektangel: avrundede hjørner 14" descr="Trygghet i hverdagen">
            <a:hlinkClick r:id="rId17" action="ppaction://hlinksldjump" tooltip="Til trygghet i hverdagen"/>
            <a:extLst>
              <a:ext uri="{FF2B5EF4-FFF2-40B4-BE49-F238E27FC236}">
                <a16:creationId xmlns:a16="http://schemas.microsoft.com/office/drawing/2014/main" id="{43B914B8-D228-4ED7-BF12-82605F3F345D}"/>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6" name="Rektangel: avrundede hjørner 15" descr="Sosial deltakelse">
            <a:hlinkClick r:id="rId18" action="ppaction://hlinksldjump" tooltip="Til Sosial deltakelse"/>
            <a:extLst>
              <a:ext uri="{FF2B5EF4-FFF2-40B4-BE49-F238E27FC236}">
                <a16:creationId xmlns:a16="http://schemas.microsoft.com/office/drawing/2014/main" id="{0A7A4992-6F18-464A-BDF0-2C5830D86EB0}"/>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8" name="Rektangel: avrundede hjørner 17" descr="Daglige gjøremål og påminnelser">
            <a:hlinkClick r:id="rId19" action="ppaction://hlinksldjump" tooltip="Til Daglige gjøremål og påminnelser"/>
            <a:extLst>
              <a:ext uri="{FF2B5EF4-FFF2-40B4-BE49-F238E27FC236}">
                <a16:creationId xmlns:a16="http://schemas.microsoft.com/office/drawing/2014/main" id="{2E8C6237-9D4F-493F-BF97-0B56AEC58612}"/>
              </a:ext>
            </a:extLst>
          </p:cNvPr>
          <p:cNvSpPr/>
          <p:nvPr/>
        </p:nvSpPr>
        <p:spPr>
          <a:xfrm>
            <a:off x="5525070" y="6327644"/>
            <a:ext cx="1343541" cy="356461"/>
          </a:xfrm>
          <a:prstGeom prst="roundRect">
            <a:avLst/>
          </a:prstGeom>
          <a:solidFill>
            <a:schemeClr val="bg1">
              <a:lumMod val="8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solidFill>
                  <a:schemeClr val="tx1"/>
                </a:solidFill>
              </a:rPr>
              <a:t>Daglige gjøremål og påminnelser</a:t>
            </a:r>
          </a:p>
        </p:txBody>
      </p:sp>
      <p:sp>
        <p:nvSpPr>
          <p:cNvPr id="19" name="Rektangel: avrundede hjørner 18" descr="Oppfølging av egen helse">
            <a:hlinkClick r:id="rId20" action="ppaction://hlinksldjump" tooltip="Til Oppfølging av egen helse"/>
            <a:extLst>
              <a:ext uri="{FF2B5EF4-FFF2-40B4-BE49-F238E27FC236}">
                <a16:creationId xmlns:a16="http://schemas.microsoft.com/office/drawing/2014/main" id="{5888AA6D-E1D3-48F2-A482-DF51064B12FA}"/>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22" name="Rektangel: avrundede hjørner 21" descr="Tilpasse boligen min">
            <a:hlinkClick r:id="rId21" action="ppaction://hlinksldjump" tooltip="Til Tilpasse boligen min"/>
            <a:extLst>
              <a:ext uri="{FF2B5EF4-FFF2-40B4-BE49-F238E27FC236}">
                <a16:creationId xmlns:a16="http://schemas.microsoft.com/office/drawing/2014/main" id="{AE985F1C-702A-44CC-AA69-08A13A656E1B}"/>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0" name="Gruppe 19" descr="Til startsiden">
            <a:extLst>
              <a:ext uri="{FF2B5EF4-FFF2-40B4-BE49-F238E27FC236}">
                <a16:creationId xmlns:a16="http://schemas.microsoft.com/office/drawing/2014/main" id="{4284504D-E17F-4079-8338-4A4C886A2DAE}"/>
              </a:ext>
            </a:extLst>
          </p:cNvPr>
          <p:cNvGrpSpPr/>
          <p:nvPr/>
        </p:nvGrpSpPr>
        <p:grpSpPr>
          <a:xfrm>
            <a:off x="379433" y="6324006"/>
            <a:ext cx="1795448" cy="408633"/>
            <a:chOff x="7307548" y="3507551"/>
            <a:chExt cx="1795448" cy="408633"/>
          </a:xfrm>
        </p:grpSpPr>
        <p:sp>
          <p:nvSpPr>
            <p:cNvPr id="23" name="Rektangel: avrundede hjørner 22" descr="Til startsiden">
              <a:hlinkClick r:id="rId22" action="ppaction://hlinksldjump" tooltip="Til startsiden"/>
              <a:extLst>
                <a:ext uri="{FF2B5EF4-FFF2-40B4-BE49-F238E27FC236}">
                  <a16:creationId xmlns:a16="http://schemas.microsoft.com/office/drawing/2014/main" id="{61F5201D-CE2B-4DF4-9239-EE1C4A197132}"/>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4" name="Grafikk 23" descr="Hus">
              <a:extLst>
                <a:ext uri="{FF2B5EF4-FFF2-40B4-BE49-F238E27FC236}">
                  <a16:creationId xmlns:a16="http://schemas.microsoft.com/office/drawing/2014/main" id="{D772BABD-B13D-411C-8F0F-A5A5AB7861DE}"/>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7359590" y="3514850"/>
              <a:ext cx="338936" cy="371850"/>
            </a:xfrm>
            <a:prstGeom prst="rect">
              <a:avLst/>
            </a:prstGeom>
          </p:spPr>
        </p:pic>
      </p:grpSp>
      <p:pic>
        <p:nvPicPr>
          <p:cNvPr id="14" name="Grafikk 13" descr="Liste">
            <a:hlinkClick r:id="rId25" action="ppaction://hlinksldjump" tooltip="Liste over løsninger"/>
            <a:extLst>
              <a:ext uri="{FF2B5EF4-FFF2-40B4-BE49-F238E27FC236}">
                <a16:creationId xmlns:a16="http://schemas.microsoft.com/office/drawing/2014/main" id="{25ABE771-22F5-4E65-B875-1733B67B271E}"/>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11462824" y="6264513"/>
            <a:ext cx="490505" cy="490505"/>
          </a:xfrm>
          <a:prstGeom prst="rect">
            <a:avLst/>
          </a:prstGeom>
        </p:spPr>
      </p:pic>
      <p:grpSp>
        <p:nvGrpSpPr>
          <p:cNvPr id="31" name="Gruppe 30" descr="Knapp for lenker til internett">
            <a:extLst>
              <a:ext uri="{FF2B5EF4-FFF2-40B4-BE49-F238E27FC236}">
                <a16:creationId xmlns:a16="http://schemas.microsoft.com/office/drawing/2014/main" id="{74E29D9C-FBCE-425F-84CA-258F95B627E2}"/>
              </a:ext>
            </a:extLst>
          </p:cNvPr>
          <p:cNvGrpSpPr/>
          <p:nvPr/>
        </p:nvGrpSpPr>
        <p:grpSpPr>
          <a:xfrm>
            <a:off x="9931726" y="6306199"/>
            <a:ext cx="1371665" cy="377906"/>
            <a:chOff x="5868144" y="4037453"/>
            <a:chExt cx="1519246" cy="521185"/>
          </a:xfrm>
        </p:grpSpPr>
        <p:sp>
          <p:nvSpPr>
            <p:cNvPr id="32" name="Rektangel: avrundede hjørner 31" descr="Knapp for Lenker">
              <a:hlinkClick r:id="rId28" action="ppaction://hlinksldjump"/>
              <a:extLst>
                <a:ext uri="{FF2B5EF4-FFF2-40B4-BE49-F238E27FC236}">
                  <a16:creationId xmlns:a16="http://schemas.microsoft.com/office/drawing/2014/main" id="{43256D01-ABF7-4662-9D98-BFD579B1EA42}"/>
                </a:ext>
              </a:extLst>
            </p:cNvPr>
            <p:cNvSpPr/>
            <p:nvPr/>
          </p:nvSpPr>
          <p:spPr>
            <a:xfrm>
              <a:off x="5868144" y="4075700"/>
              <a:ext cx="1519246" cy="444693"/>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Lenker</a:t>
              </a:r>
            </a:p>
          </p:txBody>
        </p:sp>
        <p:pic>
          <p:nvPicPr>
            <p:cNvPr id="33" name="Grafikk 32" descr="Internett">
              <a:extLst>
                <a:ext uri="{FF2B5EF4-FFF2-40B4-BE49-F238E27FC236}">
                  <a16:creationId xmlns:a16="http://schemas.microsoft.com/office/drawing/2014/main" id="{D13EF589-C777-430E-927C-0B0520FAB39E}"/>
                </a:ext>
              </a:extLst>
            </p:cNvPr>
            <p:cNvPicPr>
              <a:picLocks noChangeAspect="1"/>
            </p:cNvPicPr>
            <p:nvPr/>
          </p:nvPicPr>
          <p:blipFill>
            <a:blip r:embed="rId29">
              <a:extLst>
                <a:ext uri="{28A0092B-C50C-407E-A947-70E740481C1C}">
                  <a14:useLocalDpi xmlns:a14="http://schemas.microsoft.com/office/drawing/2010/main" val="0"/>
                </a:ext>
                <a:ext uri="{96DAC541-7B7A-43D3-8B79-37D633B846F1}">
                  <asvg:svgBlip xmlns:asvg="http://schemas.microsoft.com/office/drawing/2016/SVG/main" r:embed="rId30"/>
                </a:ext>
              </a:extLst>
            </a:blip>
            <a:stretch>
              <a:fillRect/>
            </a:stretch>
          </p:blipFill>
          <p:spPr>
            <a:xfrm>
              <a:off x="6028827" y="4037453"/>
              <a:ext cx="521185" cy="521185"/>
            </a:xfrm>
            <a:prstGeom prst="rect">
              <a:avLst/>
            </a:prstGeom>
          </p:spPr>
        </p:pic>
      </p:grpSp>
    </p:spTree>
    <p:extLst>
      <p:ext uri="{BB962C8B-B14F-4D97-AF65-F5344CB8AC3E}">
        <p14:creationId xmlns:p14="http://schemas.microsoft.com/office/powerpoint/2010/main" val="1785778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1" name="Rektangel: avrundede hjørner 20">
            <a:extLst>
              <a:ext uri="{FF2B5EF4-FFF2-40B4-BE49-F238E27FC236}">
                <a16:creationId xmlns:a16="http://schemas.microsoft.com/office/drawing/2014/main" id="{AA82994F-2810-4F03-B14A-C619C309DE78}"/>
              </a:ext>
              <a:ext uri="{C183D7F6-B498-43B3-948B-1728B52AA6E4}">
                <adec:decorative xmlns:adec="http://schemas.microsoft.com/office/drawing/2017/decorative" val="1"/>
              </a:ext>
            </a:extLst>
          </p:cNvPr>
          <p:cNvSpPr/>
          <p:nvPr/>
        </p:nvSpPr>
        <p:spPr>
          <a:xfrm>
            <a:off x="180429" y="66287"/>
            <a:ext cx="11831142" cy="610233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8D9980B2-B08F-43E4-8D10-071367B82F7D}"/>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D5F1C9FB-4E9F-4EF7-8763-8AEB305D1F76}"/>
              </a:ext>
            </a:extLst>
          </p:cNvPr>
          <p:cNvSpPr>
            <a:spLocks noGrp="1"/>
          </p:cNvSpPr>
          <p:nvPr>
            <p:ph type="title"/>
          </p:nvPr>
        </p:nvSpPr>
        <p:spPr>
          <a:xfrm>
            <a:off x="838200" y="365126"/>
            <a:ext cx="10515600" cy="810532"/>
          </a:xfrm>
        </p:spPr>
        <p:txBody>
          <a:bodyPr/>
          <a:lstStyle/>
          <a:p>
            <a:pPr algn="ctr"/>
            <a:r>
              <a:rPr lang="nb-NO" dirty="0"/>
              <a:t>Oppfølging av egen helse</a:t>
            </a:r>
          </a:p>
        </p:txBody>
      </p:sp>
      <p:sp>
        <p:nvSpPr>
          <p:cNvPr id="38" name="Plassholder for innhold 2">
            <a:extLst>
              <a:ext uri="{FF2B5EF4-FFF2-40B4-BE49-F238E27FC236}">
                <a16:creationId xmlns:a16="http://schemas.microsoft.com/office/drawing/2014/main" id="{47FBBE0E-39A7-4F9D-AC04-2C7E1CEBEAC1}"/>
              </a:ext>
            </a:extLst>
          </p:cNvPr>
          <p:cNvSpPr>
            <a:spLocks noGrp="1"/>
          </p:cNvSpPr>
          <p:nvPr>
            <p:ph idx="1"/>
          </p:nvPr>
        </p:nvSpPr>
        <p:spPr>
          <a:xfrm>
            <a:off x="1717588" y="1296565"/>
            <a:ext cx="8773297" cy="2286893"/>
          </a:xfrm>
        </p:spPr>
        <p:txBody>
          <a:bodyPr>
            <a:normAutofit fontScale="92500"/>
          </a:bodyPr>
          <a:lstStyle/>
          <a:p>
            <a:pPr marL="0" indent="0">
              <a:buNone/>
            </a:pPr>
            <a:r>
              <a:rPr lang="nb-NO" sz="1800" dirty="0"/>
              <a:t>I tiden som kommer vil det bli mulig for pasienter å få et verktøy der de kan følge tettere med og opprettholde helsen, og dermed fange opp tegn til forverring på et tidlig tidspunkt. Dette kalles «Digital hjemmeoppfølging» og vil være en tjeneste der pasienter følges opp i eget hjem. </a:t>
            </a:r>
          </a:p>
          <a:p>
            <a:pPr marL="0" indent="0">
              <a:buNone/>
            </a:pPr>
            <a:r>
              <a:rPr lang="nb-NO" sz="1800" dirty="0"/>
              <a:t>Pasientene utfører avtalte målinger, og svarer på spørsmål om helsetilstanden via et nettbrett eller mobil. Med dette verktøyet kan de følge tettere med og opprettholde helsen, og dermed fange opp tegn til forverring på et tidlig tidspunkt. Dette er viktig for å unngå akutte innleggelser og det bidrar til økt trygghet og mestring. </a:t>
            </a:r>
          </a:p>
          <a:p>
            <a:pPr marL="0" indent="0">
              <a:buNone/>
            </a:pPr>
            <a:r>
              <a:rPr lang="nb-NO" sz="1800" dirty="0"/>
              <a:t>En oppfølgingstjeneste vil da gi medisinskfaglig støtte. </a:t>
            </a:r>
          </a:p>
        </p:txBody>
      </p:sp>
      <p:sp>
        <p:nvSpPr>
          <p:cNvPr id="39" name="Plassholder for innhold 2">
            <a:extLst>
              <a:ext uri="{FF2B5EF4-FFF2-40B4-BE49-F238E27FC236}">
                <a16:creationId xmlns:a16="http://schemas.microsoft.com/office/drawing/2014/main" id="{4CB0DC7F-05D5-4719-9D84-6BFAC59E2CC4}"/>
              </a:ext>
            </a:extLst>
          </p:cNvPr>
          <p:cNvSpPr txBox="1">
            <a:spLocks/>
          </p:cNvSpPr>
          <p:nvPr/>
        </p:nvSpPr>
        <p:spPr>
          <a:xfrm>
            <a:off x="1335118" y="4078864"/>
            <a:ext cx="3281896" cy="19963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3" action="ppaction://hlinksldjump"/>
              </a:rPr>
              <a:t>Digital hjemmeoppfølging</a:t>
            </a:r>
            <a:endParaRPr lang="nb-NO" sz="1600" dirty="0"/>
          </a:p>
          <a:p>
            <a:r>
              <a:rPr lang="nb-NO" sz="1600" dirty="0">
                <a:hlinkClick r:id="rId4" action="ppaction://hlinksldjump"/>
              </a:rPr>
              <a:t>Elektroniske medisindispensere</a:t>
            </a:r>
            <a:endParaRPr lang="nb-NO" sz="1600" dirty="0"/>
          </a:p>
          <a:p>
            <a:endParaRPr lang="nb-NO" sz="1600" dirty="0"/>
          </a:p>
        </p:txBody>
      </p:sp>
      <p:sp>
        <p:nvSpPr>
          <p:cNvPr id="40" name="Plassholder for innhold 2">
            <a:extLst>
              <a:ext uri="{FF2B5EF4-FFF2-40B4-BE49-F238E27FC236}">
                <a16:creationId xmlns:a16="http://schemas.microsoft.com/office/drawing/2014/main" id="{F598B421-6669-4FA1-B306-9A632E193049}"/>
              </a:ext>
            </a:extLst>
          </p:cNvPr>
          <p:cNvSpPr txBox="1">
            <a:spLocks/>
          </p:cNvSpPr>
          <p:nvPr/>
        </p:nvSpPr>
        <p:spPr>
          <a:xfrm>
            <a:off x="4837592" y="4078863"/>
            <a:ext cx="3088682" cy="19963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5" action="ppaction://hlinksldjump"/>
              </a:rPr>
              <a:t>Digitalt tilsyn</a:t>
            </a:r>
            <a:endParaRPr lang="nb-NO" sz="1600" strike="sngStrike" dirty="0"/>
          </a:p>
          <a:p>
            <a:r>
              <a:rPr lang="nb-NO" sz="1600" dirty="0">
                <a:hlinkClick r:id="rId6" action="ppaction://hlinksldjump"/>
              </a:rPr>
              <a:t>Kommunikasjon med pårørende </a:t>
            </a:r>
            <a:endParaRPr lang="nb-NO" sz="1600" dirty="0"/>
          </a:p>
        </p:txBody>
      </p:sp>
      <p:sp>
        <p:nvSpPr>
          <p:cNvPr id="15" name="Rektangel: avrundede hjørner 14" descr="Trygghet i hverdagen">
            <a:hlinkClick r:id="rId7" action="ppaction://hlinksldjump" tooltip="Til trygghet i hverdagen"/>
            <a:extLst>
              <a:ext uri="{FF2B5EF4-FFF2-40B4-BE49-F238E27FC236}">
                <a16:creationId xmlns:a16="http://schemas.microsoft.com/office/drawing/2014/main" id="{6671B963-908C-4D96-A5F3-A2C3DFA3581B}"/>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6" name="Rektangel: avrundede hjørner 15" descr="Sosial deltakelse">
            <a:hlinkClick r:id="rId8" action="ppaction://hlinksldjump" tooltip="Til Sosial deltakelse"/>
            <a:extLst>
              <a:ext uri="{FF2B5EF4-FFF2-40B4-BE49-F238E27FC236}">
                <a16:creationId xmlns:a16="http://schemas.microsoft.com/office/drawing/2014/main" id="{3C715062-221E-4678-9C81-CD4DD27C3474}"/>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8" name="Rektangel: avrundede hjørner 17" descr="Daglige gjøremål og påminnelser">
            <a:hlinkClick r:id="rId9" action="ppaction://hlinksldjump" tooltip="Til Daglige gjøremål og påminnelser"/>
            <a:extLst>
              <a:ext uri="{FF2B5EF4-FFF2-40B4-BE49-F238E27FC236}">
                <a16:creationId xmlns:a16="http://schemas.microsoft.com/office/drawing/2014/main" id="{C39FB77D-62E9-4F21-9D1D-2D87E868A096}"/>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9" name="Rektangel: avrundede hjørner 18" descr="Oppfølging av egen helse">
            <a:hlinkClick r:id="rId10" action="ppaction://hlinksldjump" tooltip="Til Oppfølging av egen helse"/>
            <a:extLst>
              <a:ext uri="{FF2B5EF4-FFF2-40B4-BE49-F238E27FC236}">
                <a16:creationId xmlns:a16="http://schemas.microsoft.com/office/drawing/2014/main" id="{1054D383-60FB-46F0-A978-029CFF16072A}"/>
              </a:ext>
            </a:extLst>
          </p:cNvPr>
          <p:cNvSpPr/>
          <p:nvPr/>
        </p:nvSpPr>
        <p:spPr>
          <a:xfrm>
            <a:off x="6976618" y="6327644"/>
            <a:ext cx="1343541" cy="356461"/>
          </a:xfrm>
          <a:prstGeom prst="roundRect">
            <a:avLst/>
          </a:prstGeom>
          <a:solidFill>
            <a:schemeClr val="bg1">
              <a:lumMod val="8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solidFill>
                  <a:schemeClr val="tx1"/>
                </a:solidFill>
              </a:rPr>
              <a:t>Oppfølging av egen helse</a:t>
            </a:r>
          </a:p>
        </p:txBody>
      </p:sp>
      <p:sp>
        <p:nvSpPr>
          <p:cNvPr id="22" name="Rektangel: avrundede hjørner 21" descr="Tilpasse boligen min">
            <a:hlinkClick r:id="rId11" action="ppaction://hlinksldjump" tooltip="Til Tilpasse boligen min"/>
            <a:extLst>
              <a:ext uri="{FF2B5EF4-FFF2-40B4-BE49-F238E27FC236}">
                <a16:creationId xmlns:a16="http://schemas.microsoft.com/office/drawing/2014/main" id="{51F4F454-BBE4-4064-A705-1E86079E76A1}"/>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0" name="Gruppe 19" descr="Til startsiden">
            <a:extLst>
              <a:ext uri="{FF2B5EF4-FFF2-40B4-BE49-F238E27FC236}">
                <a16:creationId xmlns:a16="http://schemas.microsoft.com/office/drawing/2014/main" id="{BE79B2C0-345F-446F-99CD-25C08154599E}"/>
              </a:ext>
            </a:extLst>
          </p:cNvPr>
          <p:cNvGrpSpPr/>
          <p:nvPr/>
        </p:nvGrpSpPr>
        <p:grpSpPr>
          <a:xfrm>
            <a:off x="379433" y="6324006"/>
            <a:ext cx="1795448" cy="408633"/>
            <a:chOff x="7307548" y="3507551"/>
            <a:chExt cx="1795448" cy="408633"/>
          </a:xfrm>
        </p:grpSpPr>
        <p:sp>
          <p:nvSpPr>
            <p:cNvPr id="23" name="Rektangel: avrundede hjørner 22" descr="Til startsiden">
              <a:hlinkClick r:id="rId12" action="ppaction://hlinksldjump" tooltip="Til startsiden"/>
              <a:extLst>
                <a:ext uri="{FF2B5EF4-FFF2-40B4-BE49-F238E27FC236}">
                  <a16:creationId xmlns:a16="http://schemas.microsoft.com/office/drawing/2014/main" id="{D3CA4AF1-51CC-4832-BB0F-14C8CDFC97E4}"/>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4" name="Grafikk 23" descr="Hus">
              <a:extLst>
                <a:ext uri="{FF2B5EF4-FFF2-40B4-BE49-F238E27FC236}">
                  <a16:creationId xmlns:a16="http://schemas.microsoft.com/office/drawing/2014/main" id="{47558A92-4090-453C-A1A0-98E362F4CC1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359590" y="3514850"/>
              <a:ext cx="338936" cy="371850"/>
            </a:xfrm>
            <a:prstGeom prst="rect">
              <a:avLst/>
            </a:prstGeom>
          </p:spPr>
        </p:pic>
      </p:grpSp>
      <p:pic>
        <p:nvPicPr>
          <p:cNvPr id="14" name="Grafikk 13" descr="Liste">
            <a:hlinkClick r:id="rId15" action="ppaction://hlinksldjump" tooltip="Liste over løsninger"/>
            <a:extLst>
              <a:ext uri="{FF2B5EF4-FFF2-40B4-BE49-F238E27FC236}">
                <a16:creationId xmlns:a16="http://schemas.microsoft.com/office/drawing/2014/main" id="{7F3E326B-69DD-4A79-8329-FBFA5034D460}"/>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11462824" y="6264513"/>
            <a:ext cx="490505" cy="490505"/>
          </a:xfrm>
          <a:prstGeom prst="rect">
            <a:avLst/>
          </a:prstGeom>
        </p:spPr>
      </p:pic>
      <p:grpSp>
        <p:nvGrpSpPr>
          <p:cNvPr id="31" name="Gruppe 30" descr="Knapp for lenker til internett">
            <a:extLst>
              <a:ext uri="{FF2B5EF4-FFF2-40B4-BE49-F238E27FC236}">
                <a16:creationId xmlns:a16="http://schemas.microsoft.com/office/drawing/2014/main" id="{C328CFB0-5204-48B8-A722-3FB8345494C4}"/>
              </a:ext>
            </a:extLst>
          </p:cNvPr>
          <p:cNvGrpSpPr/>
          <p:nvPr/>
        </p:nvGrpSpPr>
        <p:grpSpPr>
          <a:xfrm>
            <a:off x="9931726" y="6306199"/>
            <a:ext cx="1371665" cy="377906"/>
            <a:chOff x="5868144" y="4037453"/>
            <a:chExt cx="1519246" cy="521185"/>
          </a:xfrm>
        </p:grpSpPr>
        <p:sp>
          <p:nvSpPr>
            <p:cNvPr id="32" name="Rektangel: avrundede hjørner 31" descr="Knapp for Lenker">
              <a:hlinkClick r:id="rId18" action="ppaction://hlinksldjump"/>
              <a:extLst>
                <a:ext uri="{FF2B5EF4-FFF2-40B4-BE49-F238E27FC236}">
                  <a16:creationId xmlns:a16="http://schemas.microsoft.com/office/drawing/2014/main" id="{1FC15985-AC10-425F-808A-7AA67F58A341}"/>
                </a:ext>
              </a:extLst>
            </p:cNvPr>
            <p:cNvSpPr/>
            <p:nvPr/>
          </p:nvSpPr>
          <p:spPr>
            <a:xfrm>
              <a:off x="5868144" y="4075700"/>
              <a:ext cx="1519246" cy="444693"/>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Lenker</a:t>
              </a:r>
            </a:p>
          </p:txBody>
        </p:sp>
        <p:pic>
          <p:nvPicPr>
            <p:cNvPr id="33" name="Grafikk 32" descr="Internett">
              <a:extLst>
                <a:ext uri="{FF2B5EF4-FFF2-40B4-BE49-F238E27FC236}">
                  <a16:creationId xmlns:a16="http://schemas.microsoft.com/office/drawing/2014/main" id="{FFC64EA1-4FCC-495E-ABDF-4F925B634A22}"/>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6028827" y="4037453"/>
              <a:ext cx="521185" cy="521185"/>
            </a:xfrm>
            <a:prstGeom prst="rect">
              <a:avLst/>
            </a:prstGeom>
          </p:spPr>
        </p:pic>
      </p:grpSp>
    </p:spTree>
    <p:extLst>
      <p:ext uri="{BB962C8B-B14F-4D97-AF65-F5344CB8AC3E}">
        <p14:creationId xmlns:p14="http://schemas.microsoft.com/office/powerpoint/2010/main" val="1479614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1" name="Rektangel: avrundede hjørner 20">
            <a:extLst>
              <a:ext uri="{FF2B5EF4-FFF2-40B4-BE49-F238E27FC236}">
                <a16:creationId xmlns:a16="http://schemas.microsoft.com/office/drawing/2014/main" id="{AA82994F-2810-4F03-B14A-C619C309DE78}"/>
              </a:ext>
              <a:ext uri="{C183D7F6-B498-43B3-948B-1728B52AA6E4}">
                <adec:decorative xmlns:adec="http://schemas.microsoft.com/office/drawing/2017/decorative" val="1"/>
              </a:ext>
            </a:extLst>
          </p:cNvPr>
          <p:cNvSpPr/>
          <p:nvPr/>
        </p:nvSpPr>
        <p:spPr>
          <a:xfrm>
            <a:off x="180429" y="134633"/>
            <a:ext cx="11831142" cy="6008972"/>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8D9980B2-B08F-43E4-8D10-071367B82F7D}"/>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D5F1C9FB-4E9F-4EF7-8763-8AEB305D1F76}"/>
              </a:ext>
            </a:extLst>
          </p:cNvPr>
          <p:cNvSpPr>
            <a:spLocks noGrp="1"/>
          </p:cNvSpPr>
          <p:nvPr>
            <p:ph type="title"/>
          </p:nvPr>
        </p:nvSpPr>
        <p:spPr>
          <a:xfrm>
            <a:off x="838200" y="365126"/>
            <a:ext cx="10515600" cy="810532"/>
          </a:xfrm>
        </p:spPr>
        <p:txBody>
          <a:bodyPr/>
          <a:lstStyle/>
          <a:p>
            <a:pPr algn="ctr"/>
            <a:r>
              <a:rPr lang="nb-NO" dirty="0"/>
              <a:t>Tilpasse egen bolig</a:t>
            </a:r>
          </a:p>
        </p:txBody>
      </p:sp>
      <p:sp>
        <p:nvSpPr>
          <p:cNvPr id="38" name="Plassholder for innhold 2">
            <a:extLst>
              <a:ext uri="{FF2B5EF4-FFF2-40B4-BE49-F238E27FC236}">
                <a16:creationId xmlns:a16="http://schemas.microsoft.com/office/drawing/2014/main" id="{47FBBE0E-39A7-4F9D-AC04-2C7E1CEBEAC1}"/>
              </a:ext>
            </a:extLst>
          </p:cNvPr>
          <p:cNvSpPr>
            <a:spLocks noGrp="1"/>
          </p:cNvSpPr>
          <p:nvPr>
            <p:ph idx="1"/>
          </p:nvPr>
        </p:nvSpPr>
        <p:spPr>
          <a:xfrm>
            <a:off x="2009888" y="1144918"/>
            <a:ext cx="8303925" cy="2071877"/>
          </a:xfrm>
        </p:spPr>
        <p:txBody>
          <a:bodyPr>
            <a:noAutofit/>
          </a:bodyPr>
          <a:lstStyle/>
          <a:p>
            <a:pPr marL="0" indent="0">
              <a:buNone/>
            </a:pPr>
            <a:r>
              <a:rPr lang="nb-NO" sz="1800" dirty="0"/>
              <a:t>Hva som skal til for at man skal kunne bo lenge i egen bolig vil være avhengig av boligens tilstand og beliggenhet, i tillegg til den enkeltes fysiske og psykiske helse. </a:t>
            </a:r>
          </a:p>
          <a:p>
            <a:pPr marL="0" indent="0">
              <a:buNone/>
            </a:pPr>
            <a:r>
              <a:rPr lang="nb-NO" sz="1800" dirty="0"/>
              <a:t>Fysiske hindre i egen bolig kan gjøre det vanskelig å bo hjemme så lenge man ønsker. Andre faktorer som tilgang på omsorg fra pårørende, egne sosiale nettverk og relasjoner, kan også være av betydning.</a:t>
            </a:r>
          </a:p>
          <a:p>
            <a:pPr marL="0" indent="0">
              <a:buNone/>
            </a:pPr>
            <a:r>
              <a:rPr lang="nb-NO" sz="1800" dirty="0"/>
              <a:t>Nedenfor får du informasjon og eksempler på muligheter for å tilrettelegge boligen for fremtidige behov og hvilke tiltak som kan gjennomføres for å fjerne hindre:</a:t>
            </a:r>
          </a:p>
        </p:txBody>
      </p:sp>
      <p:sp>
        <p:nvSpPr>
          <p:cNvPr id="40" name="Plassholder for innhold 2">
            <a:extLst>
              <a:ext uri="{FF2B5EF4-FFF2-40B4-BE49-F238E27FC236}">
                <a16:creationId xmlns:a16="http://schemas.microsoft.com/office/drawing/2014/main" id="{F598B421-6669-4FA1-B306-9A632E193049}"/>
              </a:ext>
            </a:extLst>
          </p:cNvPr>
          <p:cNvSpPr txBox="1">
            <a:spLocks/>
          </p:cNvSpPr>
          <p:nvPr/>
        </p:nvSpPr>
        <p:spPr>
          <a:xfrm>
            <a:off x="2009888" y="3996587"/>
            <a:ext cx="4187624" cy="19027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3" action="ppaction://hlinksldjump"/>
              </a:rPr>
              <a:t>Enkle tiltak å gjøre i boligen </a:t>
            </a:r>
            <a:endParaRPr lang="nb-NO" sz="1600" dirty="0"/>
          </a:p>
          <a:p>
            <a:r>
              <a:rPr lang="nb-NO" sz="1600" dirty="0">
                <a:hlinkClick r:id="rId4" action="ppaction://hlinksldjump"/>
              </a:rPr>
              <a:t>Hvilke muligheter har jeg som huseier?</a:t>
            </a:r>
            <a:endParaRPr lang="nb-NO" sz="1600" dirty="0"/>
          </a:p>
        </p:txBody>
      </p:sp>
      <p:sp>
        <p:nvSpPr>
          <p:cNvPr id="41" name="Plassholder for innhold 2">
            <a:extLst>
              <a:ext uri="{FF2B5EF4-FFF2-40B4-BE49-F238E27FC236}">
                <a16:creationId xmlns:a16="http://schemas.microsoft.com/office/drawing/2014/main" id="{314AE3BA-F7F4-4975-B1E2-B78090C479AD}"/>
              </a:ext>
            </a:extLst>
          </p:cNvPr>
          <p:cNvSpPr txBox="1">
            <a:spLocks/>
          </p:cNvSpPr>
          <p:nvPr/>
        </p:nvSpPr>
        <p:spPr>
          <a:xfrm>
            <a:off x="7494413" y="3996587"/>
            <a:ext cx="2819400" cy="20718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5" action="ppaction://hlinksldjump"/>
              </a:rPr>
              <a:t>Adkomst til - og i bolig</a:t>
            </a:r>
            <a:endParaRPr lang="nb-NO" sz="1600" dirty="0"/>
          </a:p>
          <a:p>
            <a:r>
              <a:rPr lang="nb-NO" sz="1600" dirty="0">
                <a:hlinkClick r:id="rId6" action="ppaction://hlinksldjump"/>
              </a:rPr>
              <a:t>Bad og toalett</a:t>
            </a:r>
            <a:endParaRPr lang="nb-NO" sz="1600" dirty="0"/>
          </a:p>
          <a:p>
            <a:r>
              <a:rPr lang="nb-NO" sz="1600" dirty="0">
                <a:hlinkClick r:id="rId7" action="ppaction://hlinksldjump"/>
              </a:rPr>
              <a:t>Kjøkken</a:t>
            </a:r>
            <a:endParaRPr lang="nb-NO" sz="1600" dirty="0"/>
          </a:p>
          <a:p>
            <a:r>
              <a:rPr lang="nb-NO" sz="1600" dirty="0">
                <a:hlinkClick r:id="rId8" action="ppaction://hlinksldjump"/>
              </a:rPr>
              <a:t>Soverom</a:t>
            </a:r>
            <a:endParaRPr lang="nb-NO" sz="1600" dirty="0"/>
          </a:p>
          <a:p>
            <a:r>
              <a:rPr lang="nb-NO" sz="1600" dirty="0">
                <a:hlinkClick r:id="rId9" action="ppaction://hlinksldjump"/>
              </a:rPr>
              <a:t>Smarthus</a:t>
            </a:r>
            <a:endParaRPr lang="nb-NO" sz="1600" dirty="0"/>
          </a:p>
        </p:txBody>
      </p:sp>
      <p:sp>
        <p:nvSpPr>
          <p:cNvPr id="14" name="Rektangel: avrundede hjørner 13" descr="Trygghet i hverdagen">
            <a:hlinkClick r:id="rId10" action="ppaction://hlinksldjump" tooltip="Til trygghet i hverdagen"/>
            <a:extLst>
              <a:ext uri="{FF2B5EF4-FFF2-40B4-BE49-F238E27FC236}">
                <a16:creationId xmlns:a16="http://schemas.microsoft.com/office/drawing/2014/main" id="{4EE8A9CE-5636-43D8-9898-2AA1A64CE66D}"/>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5" name="Rektangel: avrundede hjørner 14" descr="Sosial deltakelse">
            <a:hlinkClick r:id="rId11" action="ppaction://hlinksldjump" tooltip="Til Sosial deltakelse"/>
            <a:extLst>
              <a:ext uri="{FF2B5EF4-FFF2-40B4-BE49-F238E27FC236}">
                <a16:creationId xmlns:a16="http://schemas.microsoft.com/office/drawing/2014/main" id="{0B286DEF-A76D-4E60-93C5-11A3B7E83F29}"/>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6" name="Rektangel: avrundede hjørner 15" descr="Daglige gjøremål og påminnelser">
            <a:hlinkClick r:id="rId12" action="ppaction://hlinksldjump" tooltip="Til Daglige gjøremål og påminnelser"/>
            <a:extLst>
              <a:ext uri="{FF2B5EF4-FFF2-40B4-BE49-F238E27FC236}">
                <a16:creationId xmlns:a16="http://schemas.microsoft.com/office/drawing/2014/main" id="{4B39A921-4C8E-4DE7-836F-3B964D570914}"/>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8" name="Rektangel: avrundede hjørner 17" descr="Oppfølging av egen helse">
            <a:hlinkClick r:id="rId13" action="ppaction://hlinksldjump" tooltip="Til Oppfølging av egen helse"/>
            <a:extLst>
              <a:ext uri="{FF2B5EF4-FFF2-40B4-BE49-F238E27FC236}">
                <a16:creationId xmlns:a16="http://schemas.microsoft.com/office/drawing/2014/main" id="{65DDE7D5-8421-48DE-9815-1A01A085CF22}"/>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9" name="Rektangel: avrundede hjørner 18" descr="Tilpasse boligen min">
            <a:hlinkClick r:id="rId14" action="ppaction://hlinksldjump" tooltip="Til Tilpasse boligen min"/>
            <a:extLst>
              <a:ext uri="{FF2B5EF4-FFF2-40B4-BE49-F238E27FC236}">
                <a16:creationId xmlns:a16="http://schemas.microsoft.com/office/drawing/2014/main" id="{CC38E94F-E4A8-49B2-907B-F7DEB439DE3E}"/>
              </a:ext>
            </a:extLst>
          </p:cNvPr>
          <p:cNvSpPr/>
          <p:nvPr/>
        </p:nvSpPr>
        <p:spPr>
          <a:xfrm>
            <a:off x="8428166" y="6327644"/>
            <a:ext cx="1343542" cy="356461"/>
          </a:xfrm>
          <a:prstGeom prst="roundRect">
            <a:avLst/>
          </a:prstGeom>
          <a:solidFill>
            <a:schemeClr val="bg1">
              <a:lumMod val="8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solidFill>
                  <a:schemeClr val="tx1"/>
                </a:solidFill>
              </a:rPr>
              <a:t>Tilpasse boligen min</a:t>
            </a:r>
          </a:p>
        </p:txBody>
      </p:sp>
      <p:grpSp>
        <p:nvGrpSpPr>
          <p:cNvPr id="20" name="Gruppe 19" descr="Til startsiden">
            <a:extLst>
              <a:ext uri="{FF2B5EF4-FFF2-40B4-BE49-F238E27FC236}">
                <a16:creationId xmlns:a16="http://schemas.microsoft.com/office/drawing/2014/main" id="{C5BE928E-74D4-4F46-917F-CD42ED6F4012}"/>
              </a:ext>
            </a:extLst>
          </p:cNvPr>
          <p:cNvGrpSpPr/>
          <p:nvPr/>
        </p:nvGrpSpPr>
        <p:grpSpPr>
          <a:xfrm>
            <a:off x="379433" y="6324006"/>
            <a:ext cx="1795448" cy="408633"/>
            <a:chOff x="7307548" y="3507551"/>
            <a:chExt cx="1795448" cy="408633"/>
          </a:xfrm>
        </p:grpSpPr>
        <p:sp>
          <p:nvSpPr>
            <p:cNvPr id="22" name="Rektangel: avrundede hjørner 21" descr="Til startsiden">
              <a:hlinkClick r:id="rId15" action="ppaction://hlinksldjump" tooltip="Til startsiden"/>
              <a:extLst>
                <a:ext uri="{FF2B5EF4-FFF2-40B4-BE49-F238E27FC236}">
                  <a16:creationId xmlns:a16="http://schemas.microsoft.com/office/drawing/2014/main" id="{918412A0-A199-46BD-8184-5C5535EB0AC6}"/>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3" name="Grafikk 22" descr="Hus">
              <a:extLst>
                <a:ext uri="{FF2B5EF4-FFF2-40B4-BE49-F238E27FC236}">
                  <a16:creationId xmlns:a16="http://schemas.microsoft.com/office/drawing/2014/main" id="{BB955461-C2F8-4A7E-8266-0CCD06981E83}"/>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359590" y="3514850"/>
              <a:ext cx="338936" cy="371850"/>
            </a:xfrm>
            <a:prstGeom prst="rect">
              <a:avLst/>
            </a:prstGeom>
          </p:spPr>
        </p:pic>
      </p:grpSp>
      <p:pic>
        <p:nvPicPr>
          <p:cNvPr id="13" name="Grafikk 12" descr="Liste">
            <a:hlinkClick r:id="rId18" action="ppaction://hlinksldjump" tooltip="Liste over løsninger"/>
            <a:extLst>
              <a:ext uri="{FF2B5EF4-FFF2-40B4-BE49-F238E27FC236}">
                <a16:creationId xmlns:a16="http://schemas.microsoft.com/office/drawing/2014/main" id="{EE4D53E3-9C9E-4951-9C59-50EBBC093E6C}"/>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11462824" y="6264513"/>
            <a:ext cx="490505" cy="490505"/>
          </a:xfrm>
          <a:prstGeom prst="rect">
            <a:avLst/>
          </a:prstGeom>
        </p:spPr>
      </p:pic>
      <p:grpSp>
        <p:nvGrpSpPr>
          <p:cNvPr id="29" name="Gruppe 28" descr="Knapp for lenker til internett">
            <a:extLst>
              <a:ext uri="{FF2B5EF4-FFF2-40B4-BE49-F238E27FC236}">
                <a16:creationId xmlns:a16="http://schemas.microsoft.com/office/drawing/2014/main" id="{56DA8036-CAF8-4883-9657-9EEE0E2D5618}"/>
              </a:ext>
            </a:extLst>
          </p:cNvPr>
          <p:cNvGrpSpPr/>
          <p:nvPr/>
        </p:nvGrpSpPr>
        <p:grpSpPr>
          <a:xfrm>
            <a:off x="9931726" y="6306199"/>
            <a:ext cx="1371665" cy="377906"/>
            <a:chOff x="5868144" y="4037453"/>
            <a:chExt cx="1519246" cy="521185"/>
          </a:xfrm>
        </p:grpSpPr>
        <p:sp>
          <p:nvSpPr>
            <p:cNvPr id="30" name="Rektangel: avrundede hjørner 29" descr="Knapp for Lenker">
              <a:hlinkClick r:id="rId21" action="ppaction://hlinksldjump"/>
              <a:extLst>
                <a:ext uri="{FF2B5EF4-FFF2-40B4-BE49-F238E27FC236}">
                  <a16:creationId xmlns:a16="http://schemas.microsoft.com/office/drawing/2014/main" id="{3FA351AB-8933-4569-99A5-A311CC5B6DFA}"/>
                </a:ext>
              </a:extLst>
            </p:cNvPr>
            <p:cNvSpPr/>
            <p:nvPr/>
          </p:nvSpPr>
          <p:spPr>
            <a:xfrm>
              <a:off x="5868144" y="4075700"/>
              <a:ext cx="1519246" cy="444693"/>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Lenker</a:t>
              </a:r>
            </a:p>
          </p:txBody>
        </p:sp>
        <p:pic>
          <p:nvPicPr>
            <p:cNvPr id="31" name="Grafikk 30" descr="Internett">
              <a:extLst>
                <a:ext uri="{FF2B5EF4-FFF2-40B4-BE49-F238E27FC236}">
                  <a16:creationId xmlns:a16="http://schemas.microsoft.com/office/drawing/2014/main" id="{331EE6F2-082C-4596-A012-88F31BD6551D}"/>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6028827" y="4037453"/>
              <a:ext cx="521185" cy="521185"/>
            </a:xfrm>
            <a:prstGeom prst="rect">
              <a:avLst/>
            </a:prstGeom>
          </p:spPr>
        </p:pic>
      </p:grpSp>
    </p:spTree>
    <p:extLst>
      <p:ext uri="{BB962C8B-B14F-4D97-AF65-F5344CB8AC3E}">
        <p14:creationId xmlns:p14="http://schemas.microsoft.com/office/powerpoint/2010/main" val="171197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6" name="Rektangel: avrundede hjørner 5">
            <a:extLst>
              <a:ext uri="{FF2B5EF4-FFF2-40B4-BE49-F238E27FC236}">
                <a16:creationId xmlns:a16="http://schemas.microsoft.com/office/drawing/2014/main" id="{653A21EC-E5EF-410E-AAAD-0FA051A85C99}"/>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Rektangel: avrundede hjørner 6">
            <a:extLst>
              <a:ext uri="{FF2B5EF4-FFF2-40B4-BE49-F238E27FC236}">
                <a16:creationId xmlns:a16="http://schemas.microsoft.com/office/drawing/2014/main" id="{C8CA54E8-41F9-424E-9CFF-16AF1EB38E17}"/>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373880" y="421481"/>
            <a:ext cx="7369437" cy="472586"/>
          </a:xfrm>
        </p:spPr>
        <p:txBody>
          <a:bodyPr>
            <a:normAutofit fontScale="90000"/>
          </a:bodyPr>
          <a:lstStyle/>
          <a:p>
            <a:r>
              <a:rPr lang="nb-NO" dirty="0"/>
              <a:t>Digital hjemmeoppfølging</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3978105" y="1253331"/>
            <a:ext cx="7845672" cy="4351338"/>
          </a:xfrm>
        </p:spPr>
        <p:txBody>
          <a:bodyPr>
            <a:normAutofit fontScale="77500" lnSpcReduction="20000"/>
          </a:bodyPr>
          <a:lstStyle/>
          <a:p>
            <a:pPr marL="342900" indent="-342900"/>
            <a:r>
              <a:rPr lang="nb-NO" dirty="0"/>
              <a:t>Ved hjelp av teknologi vil det være mulig for tjenestemottakeren å overføre informasjon om egen helse til kommunen, fastlegen eller sykehuset. Denne informasjonen samles og sendes via et nettbrett som befinner seg i hjemmet.</a:t>
            </a:r>
          </a:p>
          <a:p>
            <a:endParaRPr lang="nb-NO" dirty="0"/>
          </a:p>
          <a:p>
            <a:pPr marL="342900" indent="-342900"/>
            <a:r>
              <a:rPr lang="nb-NO" dirty="0"/>
              <a:t>Helsetjenesten kan ta kontakt med pasienten ved tegn til forverring eller om målingene er utenfor normalverdiene og kunne gi medisinskfaglig støtte og veiledning utfra pasientens behov.</a:t>
            </a:r>
          </a:p>
          <a:p>
            <a:pPr marL="342900" indent="-342900"/>
            <a:endParaRPr lang="nb-NO" dirty="0"/>
          </a:p>
          <a:p>
            <a:pPr marL="342900" indent="-342900"/>
            <a:r>
              <a:rPr lang="nb-NO" dirty="0"/>
              <a:t>Helseinformasjon kan være målinger knyttet til f.eks. blodtrykk, blodsukker, vekt, temperatur, oksygen i blodet, pustekapasitet med mer. I tillegg kan man ha videosamtaler mellom pasienten og helsetjenesten med bruk av dette nettbrettet. </a:t>
            </a:r>
          </a:p>
        </p:txBody>
      </p:sp>
      <p:pic>
        <p:nvPicPr>
          <p:cNvPr id="9" name="Bilde 8" descr="Bilde av målere for blodtrykk, vekt, temperaturmåler, oksygenmetning i blodet">
            <a:extLst>
              <a:ext uri="{FF2B5EF4-FFF2-40B4-BE49-F238E27FC236}">
                <a16:creationId xmlns:a16="http://schemas.microsoft.com/office/drawing/2014/main" id="{2AF07117-F866-4341-A361-5E94A46D4D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42176" y="1056649"/>
            <a:ext cx="4083192" cy="3062394"/>
          </a:xfrm>
          <a:prstGeom prst="rect">
            <a:avLst/>
          </a:prstGeom>
        </p:spPr>
      </p:pic>
      <p:sp>
        <p:nvSpPr>
          <p:cNvPr id="5" name="Rektangel: avrundede hjørner 4">
            <a:extLst>
              <a:ext uri="{FF2B5EF4-FFF2-40B4-BE49-F238E27FC236}">
                <a16:creationId xmlns:a16="http://schemas.microsoft.com/office/drawing/2014/main" id="{E2C603BE-D86B-4650-AB5B-C06D9BE2517A}"/>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Rektangel: avrundede hjørner 16" descr="Trygghet i hverdagen">
            <a:hlinkClick r:id="rId4" action="ppaction://hlinksldjump" tooltip="Til trygghet i hverdagen"/>
            <a:extLst>
              <a:ext uri="{FF2B5EF4-FFF2-40B4-BE49-F238E27FC236}">
                <a16:creationId xmlns:a16="http://schemas.microsoft.com/office/drawing/2014/main" id="{4A45C788-BA7A-42CF-81E9-B2A67BBCBAB1}"/>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8" name="Rektangel: avrundede hjørner 17" descr="Sosial deltakelse">
            <a:hlinkClick r:id="rId5" action="ppaction://hlinksldjump" tooltip="Til Sosial deltakelse"/>
            <a:extLst>
              <a:ext uri="{FF2B5EF4-FFF2-40B4-BE49-F238E27FC236}">
                <a16:creationId xmlns:a16="http://schemas.microsoft.com/office/drawing/2014/main" id="{0B89ADCA-4413-4045-98ED-A81B3E4D836E}"/>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9" name="Rektangel: avrundede hjørner 18" descr="Daglige gjøremål og påminnelser">
            <a:hlinkClick r:id="rId6" action="ppaction://hlinksldjump" tooltip="Til Daglige gjøremål og påminnelser"/>
            <a:extLst>
              <a:ext uri="{FF2B5EF4-FFF2-40B4-BE49-F238E27FC236}">
                <a16:creationId xmlns:a16="http://schemas.microsoft.com/office/drawing/2014/main" id="{F088499E-CB59-41C6-A0DC-BAE084CA3A43}"/>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20" name="Rektangel: avrundede hjørner 19" descr="Oppfølging av egen helse">
            <a:hlinkClick r:id="rId7" action="ppaction://hlinksldjump" tooltip="Til Oppfølging av egen helse"/>
            <a:extLst>
              <a:ext uri="{FF2B5EF4-FFF2-40B4-BE49-F238E27FC236}">
                <a16:creationId xmlns:a16="http://schemas.microsoft.com/office/drawing/2014/main" id="{0BF85EDE-3DFF-4CDC-B964-092F1DB84C1A}"/>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21" name="Rektangel: avrundede hjørner 20" descr="Tilpasse boligen min">
            <a:hlinkClick r:id="rId8" action="ppaction://hlinksldjump" tooltip="Til Tilpasse boligen min"/>
            <a:extLst>
              <a:ext uri="{FF2B5EF4-FFF2-40B4-BE49-F238E27FC236}">
                <a16:creationId xmlns:a16="http://schemas.microsoft.com/office/drawing/2014/main" id="{D67A6EF1-D9B8-494B-B38A-08B5E0AFB670}"/>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2" name="Gruppe 21" descr="Til startsiden">
            <a:extLst>
              <a:ext uri="{FF2B5EF4-FFF2-40B4-BE49-F238E27FC236}">
                <a16:creationId xmlns:a16="http://schemas.microsoft.com/office/drawing/2014/main" id="{497337DF-B0F7-4148-871E-693139C5F4DE}"/>
              </a:ext>
            </a:extLst>
          </p:cNvPr>
          <p:cNvGrpSpPr/>
          <p:nvPr/>
        </p:nvGrpSpPr>
        <p:grpSpPr>
          <a:xfrm>
            <a:off x="379433" y="6324006"/>
            <a:ext cx="1795448" cy="408633"/>
            <a:chOff x="7307548" y="3507551"/>
            <a:chExt cx="1795448" cy="408633"/>
          </a:xfrm>
        </p:grpSpPr>
        <p:sp>
          <p:nvSpPr>
            <p:cNvPr id="23" name="Rektangel: avrundede hjørner 22" descr="Til startsiden">
              <a:hlinkClick r:id="rId9" action="ppaction://hlinksldjump" tooltip="Til startsiden"/>
              <a:extLst>
                <a:ext uri="{FF2B5EF4-FFF2-40B4-BE49-F238E27FC236}">
                  <a16:creationId xmlns:a16="http://schemas.microsoft.com/office/drawing/2014/main" id="{617AD06A-51CA-44EB-A332-7633037429A5}"/>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4" name="Grafikk 23" descr="Hus">
              <a:extLst>
                <a:ext uri="{FF2B5EF4-FFF2-40B4-BE49-F238E27FC236}">
                  <a16:creationId xmlns:a16="http://schemas.microsoft.com/office/drawing/2014/main" id="{DB7F0ADC-03E3-476E-8D41-923A7E41634A}"/>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359590" y="3514850"/>
              <a:ext cx="338936" cy="371850"/>
            </a:xfrm>
            <a:prstGeom prst="rect">
              <a:avLst/>
            </a:prstGeom>
          </p:spPr>
        </p:pic>
      </p:grpSp>
      <p:sp>
        <p:nvSpPr>
          <p:cNvPr id="28" name="Rektangel 27">
            <a:extLst>
              <a:ext uri="{FF2B5EF4-FFF2-40B4-BE49-F238E27FC236}">
                <a16:creationId xmlns:a16="http://schemas.microsoft.com/office/drawing/2014/main" id="{87F536A4-2647-4C3E-ABEB-A2190DA5C98B}"/>
              </a:ext>
              <a:ext uri="{C183D7F6-B498-43B3-948B-1728B52AA6E4}">
                <adec:decorative xmlns:adec="http://schemas.microsoft.com/office/drawing/2017/decorative" val="1"/>
              </a:ext>
            </a:extLst>
          </p:cNvPr>
          <p:cNvSpPr/>
          <p:nvPr/>
        </p:nvSpPr>
        <p:spPr>
          <a:xfrm>
            <a:off x="368224" y="4684683"/>
            <a:ext cx="3062394" cy="1384995"/>
          </a:xfrm>
          <a:prstGeom prst="rect">
            <a:avLst/>
          </a:prstGeom>
        </p:spPr>
        <p:txBody>
          <a:bodyPr wrap="square">
            <a:spAutoFit/>
          </a:bodyPr>
          <a:lstStyle/>
          <a:p>
            <a:r>
              <a:rPr lang="nb-NO" sz="1400" dirty="0"/>
              <a:t>Flere kommuner har startet en prosess for å tilby digital hjemmeoppfølging i tjenestetilbudet til personer med behov for langvarig oppfølging. Ta kontakt med din kommune om du vil vite mer om status her.</a:t>
            </a:r>
          </a:p>
        </p:txBody>
      </p:sp>
      <p:sp>
        <p:nvSpPr>
          <p:cNvPr id="29" name="Rektangel: avrundede hjørner 28">
            <a:hlinkClick r:id="rId12" action="ppaction://hlinksldjump"/>
            <a:extLst>
              <a:ext uri="{FF2B5EF4-FFF2-40B4-BE49-F238E27FC236}">
                <a16:creationId xmlns:a16="http://schemas.microsoft.com/office/drawing/2014/main" id="{3D981C47-1D94-432D-A0CB-F0A1936A4098}"/>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30" name="Grafikk 29" descr="Liste">
            <a:hlinkClick r:id="rId12" action="ppaction://hlinksldjump" tooltip="Liste over løsninger"/>
            <a:extLst>
              <a:ext uri="{FF2B5EF4-FFF2-40B4-BE49-F238E27FC236}">
                <a16:creationId xmlns:a16="http://schemas.microsoft.com/office/drawing/2014/main" id="{F7609650-5074-41F2-8A4E-C9BD2DCB734C}"/>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6933340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0F7FF05D-EC99-4FA6-B19C-257DFEA58E19}"/>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435D4A49-79C4-455F-B7A8-DBB78C46BCA3}"/>
              </a:ext>
              <a:ext uri="{C183D7F6-B498-43B3-948B-1728B52AA6E4}">
                <adec:decorative xmlns:adec="http://schemas.microsoft.com/office/drawing/2017/decorative" val="1"/>
              </a:ext>
            </a:extLst>
          </p:cNvPr>
          <p:cNvSpPr/>
          <p:nvPr/>
        </p:nvSpPr>
        <p:spPr>
          <a:xfrm>
            <a:off x="3722256"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5DF522F7-79C6-4DC5-A673-6EDF1D09C543}"/>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425E67E8-2C99-49A4-9213-21683DE84259}"/>
              </a:ext>
            </a:extLst>
          </p:cNvPr>
          <p:cNvSpPr>
            <a:spLocks noGrp="1"/>
          </p:cNvSpPr>
          <p:nvPr>
            <p:ph type="title"/>
          </p:nvPr>
        </p:nvSpPr>
        <p:spPr>
          <a:xfrm>
            <a:off x="4129548" y="365125"/>
            <a:ext cx="7224252" cy="1325563"/>
          </a:xfrm>
        </p:spPr>
        <p:txBody>
          <a:bodyPr/>
          <a:lstStyle/>
          <a:p>
            <a:r>
              <a:rPr lang="nb-NO" dirty="0"/>
              <a:t>Trygghetsalarm</a:t>
            </a:r>
          </a:p>
        </p:txBody>
      </p:sp>
      <p:sp>
        <p:nvSpPr>
          <p:cNvPr id="3" name="Plassholder for innhold 2">
            <a:extLst>
              <a:ext uri="{FF2B5EF4-FFF2-40B4-BE49-F238E27FC236}">
                <a16:creationId xmlns:a16="http://schemas.microsoft.com/office/drawing/2014/main" id="{F7293B20-02E4-45BD-81B6-90DEA2AE87EF}"/>
              </a:ext>
            </a:extLst>
          </p:cNvPr>
          <p:cNvSpPr>
            <a:spLocks noGrp="1"/>
          </p:cNvSpPr>
          <p:nvPr>
            <p:ph idx="1"/>
          </p:nvPr>
        </p:nvSpPr>
        <p:spPr>
          <a:xfrm>
            <a:off x="3962399" y="1435510"/>
            <a:ext cx="7659329" cy="4100051"/>
          </a:xfrm>
        </p:spPr>
        <p:txBody>
          <a:bodyPr>
            <a:normAutofit/>
          </a:bodyPr>
          <a:lstStyle/>
          <a:p>
            <a:r>
              <a:rPr lang="nb-NO" sz="2000" dirty="0"/>
              <a:t>Trygghetsalarmen er en løsning mange kjenner til og som gir tjenestemottakeren anledning til å påkalle hjelp ved å trykke på armbånds-/smykkesenderen som gjør at en melding går til et vaktmottak eller lignende. </a:t>
            </a:r>
          </a:p>
          <a:p>
            <a:r>
              <a:rPr lang="nb-NO" sz="2000" dirty="0"/>
              <a:t>De som mottar alarmen kan da etablere kontakt via trygghetsalarmen (som også er en høyttalende telefon) for å få rede på årsaken til at det ble trykket på knappen. </a:t>
            </a:r>
          </a:p>
          <a:p>
            <a:r>
              <a:rPr lang="nb-NO" sz="2000" dirty="0"/>
              <a:t>Dagens trygghetsalarm betinger at tjenestemottaker må forstå viktigheten av å bære alarmknappen på seg. Knappen kan bæres rundt halsen som et smykke eller på armen som en “klokke”.</a:t>
            </a:r>
          </a:p>
        </p:txBody>
      </p:sp>
      <p:sp>
        <p:nvSpPr>
          <p:cNvPr id="13" name="Rektangel: avrundede hjørner 12" descr="Trygghet i hverdagen">
            <a:hlinkClick r:id="rId3" action="ppaction://hlinksldjump" tooltip="Til trygghet i hverdagen"/>
            <a:extLst>
              <a:ext uri="{FF2B5EF4-FFF2-40B4-BE49-F238E27FC236}">
                <a16:creationId xmlns:a16="http://schemas.microsoft.com/office/drawing/2014/main" id="{DC281598-5B36-40FD-B3D5-8F8E6B24FC9E}"/>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4" name="Rektangel: avrundede hjørner 13" descr="Sosial deltakelse">
            <a:hlinkClick r:id="rId4" action="ppaction://hlinksldjump" tooltip="Til Sosial deltakelse"/>
            <a:extLst>
              <a:ext uri="{FF2B5EF4-FFF2-40B4-BE49-F238E27FC236}">
                <a16:creationId xmlns:a16="http://schemas.microsoft.com/office/drawing/2014/main" id="{3A3A5E39-E689-4E5B-BEB9-D4C5FE48C3F3}"/>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5" name="Rektangel: avrundede hjørner 14" descr="Daglige gjøremål og påminnelser">
            <a:hlinkClick r:id="rId5" action="ppaction://hlinksldjump" tooltip="Til Daglige gjøremål og påminnelser"/>
            <a:extLst>
              <a:ext uri="{FF2B5EF4-FFF2-40B4-BE49-F238E27FC236}">
                <a16:creationId xmlns:a16="http://schemas.microsoft.com/office/drawing/2014/main" id="{6F8A440B-0D0F-4CD2-A45D-D93F831B33CB}"/>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6" name="Rektangel: avrundede hjørner 15" descr="Oppfølging av egen helse">
            <a:hlinkClick r:id="rId6" action="ppaction://hlinksldjump" tooltip="Til Oppfølging av egen helse"/>
            <a:extLst>
              <a:ext uri="{FF2B5EF4-FFF2-40B4-BE49-F238E27FC236}">
                <a16:creationId xmlns:a16="http://schemas.microsoft.com/office/drawing/2014/main" id="{D4D9CFB2-77A5-4074-AACD-C03AEFA7BEA4}"/>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7" name="Rektangel: avrundede hjørner 16" descr="Tilpasse boligen min">
            <a:hlinkClick r:id="rId7" action="ppaction://hlinksldjump" tooltip="Til Tilpasse boligen min"/>
            <a:extLst>
              <a:ext uri="{FF2B5EF4-FFF2-40B4-BE49-F238E27FC236}">
                <a16:creationId xmlns:a16="http://schemas.microsoft.com/office/drawing/2014/main" id="{1953B64D-FD8C-4E47-803D-DFEAD685BC26}"/>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1" name="Gruppe 20" descr="Til startsiden">
            <a:extLst>
              <a:ext uri="{FF2B5EF4-FFF2-40B4-BE49-F238E27FC236}">
                <a16:creationId xmlns:a16="http://schemas.microsoft.com/office/drawing/2014/main" id="{D370322C-2B4E-4CF8-B9F8-FFB0BFB4A618}"/>
              </a:ext>
            </a:extLst>
          </p:cNvPr>
          <p:cNvGrpSpPr/>
          <p:nvPr/>
        </p:nvGrpSpPr>
        <p:grpSpPr>
          <a:xfrm>
            <a:off x="379433" y="6324006"/>
            <a:ext cx="1795448" cy="408633"/>
            <a:chOff x="7307548" y="3507551"/>
            <a:chExt cx="1795448" cy="408633"/>
          </a:xfrm>
        </p:grpSpPr>
        <p:sp>
          <p:nvSpPr>
            <p:cNvPr id="22" name="Rektangel: avrundede hjørner 21" descr="Til startsiden">
              <a:hlinkClick r:id="rId8" action="ppaction://hlinksldjump" tooltip="Til startsiden"/>
              <a:extLst>
                <a:ext uri="{FF2B5EF4-FFF2-40B4-BE49-F238E27FC236}">
                  <a16:creationId xmlns:a16="http://schemas.microsoft.com/office/drawing/2014/main" id="{C7C39E63-E612-459E-85EC-683A6B3DD098}"/>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3" name="Grafikk 22" descr="Hus">
              <a:extLst>
                <a:ext uri="{FF2B5EF4-FFF2-40B4-BE49-F238E27FC236}">
                  <a16:creationId xmlns:a16="http://schemas.microsoft.com/office/drawing/2014/main" id="{F647EE86-BF22-49EB-8863-8B77C4CF7173}"/>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5" name="Rektangel 24">
            <a:extLst>
              <a:ext uri="{FF2B5EF4-FFF2-40B4-BE49-F238E27FC236}">
                <a16:creationId xmlns:a16="http://schemas.microsoft.com/office/drawing/2014/main" id="{9A056142-E55A-46A0-80BC-F3495FA10C1D}"/>
              </a:ext>
              <a:ext uri="{C183D7F6-B498-43B3-948B-1728B52AA6E4}">
                <adec:decorative xmlns:adec="http://schemas.microsoft.com/office/drawing/2017/decorative" val="1"/>
              </a:ext>
            </a:extLst>
          </p:cNvPr>
          <p:cNvSpPr/>
          <p:nvPr/>
        </p:nvSpPr>
        <p:spPr>
          <a:xfrm>
            <a:off x="291675" y="5050351"/>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denne tjenesten</a:t>
            </a:r>
          </a:p>
        </p:txBody>
      </p:sp>
      <p:pic>
        <p:nvPicPr>
          <p:cNvPr id="8" name="Bilde 7" descr="Bilde av trygghetsalarm">
            <a:extLst>
              <a:ext uri="{FF2B5EF4-FFF2-40B4-BE49-F238E27FC236}">
                <a16:creationId xmlns:a16="http://schemas.microsoft.com/office/drawing/2014/main" id="{28B3D5BF-604D-4473-A178-CE6883934688}"/>
              </a:ext>
            </a:extLst>
          </p:cNvPr>
          <p:cNvPicPr>
            <a:picLocks noChangeAspect="1"/>
          </p:cNvPicPr>
          <p:nvPr/>
        </p:nvPicPr>
        <p:blipFill>
          <a:blip r:embed="rId11"/>
          <a:stretch>
            <a:fillRect/>
          </a:stretch>
        </p:blipFill>
        <p:spPr>
          <a:xfrm>
            <a:off x="291675" y="714395"/>
            <a:ext cx="3129873" cy="2983812"/>
          </a:xfrm>
          <a:prstGeom prst="rect">
            <a:avLst/>
          </a:prstGeom>
        </p:spPr>
      </p:pic>
      <p:sp>
        <p:nvSpPr>
          <p:cNvPr id="29" name="Rektangel: avrundede hjørner 28">
            <a:hlinkClick r:id="rId12" action="ppaction://hlinksldjump"/>
            <a:extLst>
              <a:ext uri="{FF2B5EF4-FFF2-40B4-BE49-F238E27FC236}">
                <a16:creationId xmlns:a16="http://schemas.microsoft.com/office/drawing/2014/main" id="{68152824-2202-4449-803B-3A8DA4F4DCDA}"/>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30" name="Grafikk 29" descr="Liste">
            <a:hlinkClick r:id="rId12" action="ppaction://hlinksldjump" tooltip="Liste over løsninger"/>
            <a:extLst>
              <a:ext uri="{FF2B5EF4-FFF2-40B4-BE49-F238E27FC236}">
                <a16:creationId xmlns:a16="http://schemas.microsoft.com/office/drawing/2014/main" id="{BB3B3AFD-EE01-4313-8C7C-499D74C0BDC3}"/>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2575946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01868629-2041-4450-BDBD-46DD80EB528B}"/>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2F8585E0-8647-46E4-AB96-766FA1194723}"/>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D092FAB3-D390-46E2-A30C-27AF60B2A685}"/>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149212" y="365125"/>
            <a:ext cx="7204587" cy="1325563"/>
          </a:xfrm>
        </p:spPr>
        <p:txBody>
          <a:bodyPr/>
          <a:lstStyle/>
          <a:p>
            <a:r>
              <a:rPr lang="nb-NO" dirty="0"/>
              <a:t>Trygghetsalarm med flere sensorer (trygghetspakke)</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4149212" y="1825625"/>
            <a:ext cx="6845359" cy="4351338"/>
          </a:xfrm>
        </p:spPr>
        <p:txBody>
          <a:bodyPr>
            <a:normAutofit fontScale="77500" lnSpcReduction="20000"/>
          </a:bodyPr>
          <a:lstStyle/>
          <a:p>
            <a:r>
              <a:rPr lang="nb-NO" dirty="0"/>
              <a:t>Trygghetsalarmer kan utvides med flere typer sensorer og tilleggsutstyr utover armbånd-/smykkesender. Dette er sensorer som automatisk varsler når det oppstår bestemte situasjoner. </a:t>
            </a:r>
          </a:p>
          <a:p>
            <a:r>
              <a:rPr lang="nb-NO" dirty="0"/>
              <a:t>Trygghetsalarmen vil da i større grad våke over tjenestemottaker. Sensorer og utstyr settes opp og innstilles ut fra det aktuelle behovet. </a:t>
            </a:r>
          </a:p>
          <a:p>
            <a:r>
              <a:rPr lang="nb-NO" dirty="0"/>
              <a:t>Når det oppstår en situasjon som aktiverer sensoren, sendes et signal til hovedenheten (trygghetsalarmen). Denne vil da ringe opp enten pårørende, hjemmetjenesten eller et alarmmottak (avhengig av organisering, ønsker og behov). </a:t>
            </a:r>
          </a:p>
          <a:p>
            <a:r>
              <a:rPr lang="nb-NO" dirty="0"/>
              <a:t>De som mottar alarmen vil da kunne kommunisere via alarmboksen og vil vurdere om det trengs hjelp eller tilsyn. Hvis man ikke får kontakt vil alternativet være å dra hjem til tjenestemottaker. </a:t>
            </a:r>
          </a:p>
        </p:txBody>
      </p:sp>
      <p:sp>
        <p:nvSpPr>
          <p:cNvPr id="13" name="Rektangel: avrundede hjørner 12" descr="Trygghet i hverdagen">
            <a:hlinkClick r:id="rId3" action="ppaction://hlinksldjump" tooltip="Til trygghet i hverdagen"/>
            <a:extLst>
              <a:ext uri="{FF2B5EF4-FFF2-40B4-BE49-F238E27FC236}">
                <a16:creationId xmlns:a16="http://schemas.microsoft.com/office/drawing/2014/main" id="{856559B0-5BB5-49F3-94A5-8AA75D3F628F}"/>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4" name="Rektangel: avrundede hjørner 13" descr="Sosial deltakelse">
            <a:hlinkClick r:id="rId4" action="ppaction://hlinksldjump" tooltip="Til Sosial deltakelse"/>
            <a:extLst>
              <a:ext uri="{FF2B5EF4-FFF2-40B4-BE49-F238E27FC236}">
                <a16:creationId xmlns:a16="http://schemas.microsoft.com/office/drawing/2014/main" id="{DAB28429-6984-40D8-B199-417AE4A776C6}"/>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5" name="Rektangel: avrundede hjørner 14" descr="Daglige gjøremål og påminnelser">
            <a:hlinkClick r:id="rId5" action="ppaction://hlinksldjump" tooltip="Til Daglige gjøremål og påminnelser"/>
            <a:extLst>
              <a:ext uri="{FF2B5EF4-FFF2-40B4-BE49-F238E27FC236}">
                <a16:creationId xmlns:a16="http://schemas.microsoft.com/office/drawing/2014/main" id="{88853EAF-DE8A-4D04-990B-08727E062DA0}"/>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6" name="Rektangel: avrundede hjørner 15" descr="Oppfølging av egen helse">
            <a:hlinkClick r:id="rId6" action="ppaction://hlinksldjump" tooltip="Til Oppfølging av egen helse"/>
            <a:extLst>
              <a:ext uri="{FF2B5EF4-FFF2-40B4-BE49-F238E27FC236}">
                <a16:creationId xmlns:a16="http://schemas.microsoft.com/office/drawing/2014/main" id="{FFBE478B-93CA-49C8-83EA-981D5AAAECB0}"/>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7" name="Rektangel: avrundede hjørner 16" descr="Tilpasse boligen min">
            <a:hlinkClick r:id="rId7" action="ppaction://hlinksldjump" tooltip="Til Tilpasse boligen min"/>
            <a:extLst>
              <a:ext uri="{FF2B5EF4-FFF2-40B4-BE49-F238E27FC236}">
                <a16:creationId xmlns:a16="http://schemas.microsoft.com/office/drawing/2014/main" id="{30C62FFF-FE59-4796-BA77-3F4EB85CF6CF}"/>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4" name="Gruppe 23" descr="Til startsiden">
            <a:extLst>
              <a:ext uri="{FF2B5EF4-FFF2-40B4-BE49-F238E27FC236}">
                <a16:creationId xmlns:a16="http://schemas.microsoft.com/office/drawing/2014/main" id="{6C5FD9D6-6D1C-42A9-A10B-139A92D1DFB1}"/>
              </a:ext>
            </a:extLst>
          </p:cNvPr>
          <p:cNvGrpSpPr/>
          <p:nvPr/>
        </p:nvGrpSpPr>
        <p:grpSpPr>
          <a:xfrm>
            <a:off x="379433" y="6324006"/>
            <a:ext cx="1795448" cy="408633"/>
            <a:chOff x="7307548" y="3507551"/>
            <a:chExt cx="1795448" cy="408633"/>
          </a:xfrm>
        </p:grpSpPr>
        <p:sp>
          <p:nvSpPr>
            <p:cNvPr id="25" name="Rektangel: avrundede hjørner 24" descr="Til startsiden">
              <a:hlinkClick r:id="rId8" action="ppaction://hlinksldjump" tooltip="Til startsiden"/>
              <a:extLst>
                <a:ext uri="{FF2B5EF4-FFF2-40B4-BE49-F238E27FC236}">
                  <a16:creationId xmlns:a16="http://schemas.microsoft.com/office/drawing/2014/main" id="{998F8A63-5C85-4E8B-9735-717861599504}"/>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6" name="Grafikk 25" descr="Hus">
              <a:extLst>
                <a:ext uri="{FF2B5EF4-FFF2-40B4-BE49-F238E27FC236}">
                  <a16:creationId xmlns:a16="http://schemas.microsoft.com/office/drawing/2014/main" id="{38FD9A63-1671-41BE-81CA-76466898208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31" name="Rektangel 30">
            <a:extLst>
              <a:ext uri="{FF2B5EF4-FFF2-40B4-BE49-F238E27FC236}">
                <a16:creationId xmlns:a16="http://schemas.microsoft.com/office/drawing/2014/main" id="{E2EC3C44-4BB0-4787-B51B-A7F4EACFAF69}"/>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denne tjenesten</a:t>
            </a:r>
          </a:p>
        </p:txBody>
      </p:sp>
      <p:pic>
        <p:nvPicPr>
          <p:cNvPr id="34" name="Bilde 33" descr="Bilde av trygghetsalarm">
            <a:extLst>
              <a:ext uri="{FF2B5EF4-FFF2-40B4-BE49-F238E27FC236}">
                <a16:creationId xmlns:a16="http://schemas.microsoft.com/office/drawing/2014/main" id="{CADD65DF-82BE-4FB9-9E5E-67309F412CD2}"/>
              </a:ext>
            </a:extLst>
          </p:cNvPr>
          <p:cNvPicPr>
            <a:picLocks noChangeAspect="1"/>
          </p:cNvPicPr>
          <p:nvPr/>
        </p:nvPicPr>
        <p:blipFill>
          <a:blip r:embed="rId11"/>
          <a:stretch>
            <a:fillRect/>
          </a:stretch>
        </p:blipFill>
        <p:spPr>
          <a:xfrm>
            <a:off x="933138" y="1080831"/>
            <a:ext cx="2035653" cy="1940657"/>
          </a:xfrm>
          <a:prstGeom prst="rect">
            <a:avLst/>
          </a:prstGeom>
        </p:spPr>
      </p:pic>
      <p:pic>
        <p:nvPicPr>
          <p:cNvPr id="36" name="Plassholder for bilde 13">
            <a:extLst>
              <a:ext uri="{FF2B5EF4-FFF2-40B4-BE49-F238E27FC236}">
                <a16:creationId xmlns:a16="http://schemas.microsoft.com/office/drawing/2014/main" id="{490A8A01-FB62-47F4-80D1-1C352775867B}"/>
              </a:ext>
              <a:ext uri="{C183D7F6-B498-43B3-948B-1728B52AA6E4}">
                <adec:decorative xmlns:adec="http://schemas.microsoft.com/office/drawing/2017/decorative" val="1"/>
              </a:ext>
            </a:extLst>
          </p:cNvPr>
          <p:cNvPicPr>
            <a:picLocks noGrp="1" noChangeAspect="1"/>
          </p:cNvPicPr>
          <p:nvPr/>
        </p:nvPicPr>
        <p:blipFill>
          <a:blip r:embed="rId12"/>
          <a:srcRect/>
          <a:stretch>
            <a:fillRect/>
          </a:stretch>
        </p:blipFill>
        <p:spPr>
          <a:xfrm>
            <a:off x="298866" y="737630"/>
            <a:ext cx="910450" cy="910451"/>
          </a:xfrm>
          <a:prstGeom prst="rect">
            <a:avLst/>
          </a:prstGeom>
        </p:spPr>
      </p:pic>
      <p:pic>
        <p:nvPicPr>
          <p:cNvPr id="39" name="Plassholder for bilde 13">
            <a:extLst>
              <a:ext uri="{FF2B5EF4-FFF2-40B4-BE49-F238E27FC236}">
                <a16:creationId xmlns:a16="http://schemas.microsoft.com/office/drawing/2014/main" id="{6274F79B-E504-915D-B9F2-03943C2C75C5}"/>
              </a:ext>
              <a:ext uri="{C183D7F6-B498-43B3-948B-1728B52AA6E4}">
                <adec:decorative xmlns:adec="http://schemas.microsoft.com/office/drawing/2017/decorative" val="1"/>
              </a:ext>
            </a:extLst>
          </p:cNvPr>
          <p:cNvPicPr>
            <a:picLocks noGrp="1" noChangeAspect="1"/>
          </p:cNvPicPr>
          <p:nvPr/>
        </p:nvPicPr>
        <p:blipFill>
          <a:blip r:embed="rId13"/>
          <a:srcRect/>
          <a:stretch>
            <a:fillRect/>
          </a:stretch>
        </p:blipFill>
        <p:spPr>
          <a:xfrm>
            <a:off x="2577620" y="2718904"/>
            <a:ext cx="1008062" cy="1008063"/>
          </a:xfrm>
          <a:prstGeom prst="rect">
            <a:avLst/>
          </a:prstGeom>
        </p:spPr>
      </p:pic>
      <p:pic>
        <p:nvPicPr>
          <p:cNvPr id="37" name="Plassholder for bilde 8">
            <a:extLst>
              <a:ext uri="{FF2B5EF4-FFF2-40B4-BE49-F238E27FC236}">
                <a16:creationId xmlns:a16="http://schemas.microsoft.com/office/drawing/2014/main" id="{35E50A5B-10CD-37BE-1F3A-60248D665A9F}"/>
              </a:ext>
              <a:ext uri="{C183D7F6-B498-43B3-948B-1728B52AA6E4}">
                <adec:decorative xmlns:adec="http://schemas.microsoft.com/office/drawing/2017/decorative" val="1"/>
              </a:ext>
            </a:extLst>
          </p:cNvPr>
          <p:cNvPicPr>
            <a:picLocks noGrp="1" noChangeAspect="1"/>
          </p:cNvPicPr>
          <p:nvPr/>
        </p:nvPicPr>
        <p:blipFill>
          <a:blip r:embed="rId14"/>
          <a:srcRect l="3640" r="3640"/>
          <a:stretch>
            <a:fillRect/>
          </a:stretch>
        </p:blipFill>
        <p:spPr>
          <a:xfrm>
            <a:off x="1639381" y="525909"/>
            <a:ext cx="532255" cy="532256"/>
          </a:xfrm>
          <a:prstGeom prst="rect">
            <a:avLst/>
          </a:prstGeom>
        </p:spPr>
      </p:pic>
      <p:pic>
        <p:nvPicPr>
          <p:cNvPr id="38" name="Plassholder for bilde 11">
            <a:extLst>
              <a:ext uri="{FF2B5EF4-FFF2-40B4-BE49-F238E27FC236}">
                <a16:creationId xmlns:a16="http://schemas.microsoft.com/office/drawing/2014/main" id="{D0B35BB3-4B23-FD80-F837-64F24DF180F3}"/>
              </a:ext>
              <a:ext uri="{C183D7F6-B498-43B3-948B-1728B52AA6E4}">
                <adec:decorative xmlns:adec="http://schemas.microsoft.com/office/drawing/2017/decorative" val="1"/>
              </a:ext>
            </a:extLst>
          </p:cNvPr>
          <p:cNvPicPr>
            <a:picLocks noGrp="1" noChangeAspect="1"/>
          </p:cNvPicPr>
          <p:nvPr/>
        </p:nvPicPr>
        <p:blipFill>
          <a:blip r:embed="rId15"/>
          <a:srcRect/>
          <a:stretch>
            <a:fillRect/>
          </a:stretch>
        </p:blipFill>
        <p:spPr>
          <a:xfrm>
            <a:off x="2507074" y="625685"/>
            <a:ext cx="1008062" cy="1008063"/>
          </a:xfrm>
          <a:prstGeom prst="rect">
            <a:avLst/>
          </a:prstGeom>
        </p:spPr>
      </p:pic>
      <p:pic>
        <p:nvPicPr>
          <p:cNvPr id="40" name="Plassholder for bilde 11">
            <a:extLst>
              <a:ext uri="{FF2B5EF4-FFF2-40B4-BE49-F238E27FC236}">
                <a16:creationId xmlns:a16="http://schemas.microsoft.com/office/drawing/2014/main" id="{D109891E-6978-727D-B4E8-DB5618468BE5}"/>
              </a:ext>
              <a:ext uri="{C183D7F6-B498-43B3-948B-1728B52AA6E4}">
                <adec:decorative xmlns:adec="http://schemas.microsoft.com/office/drawing/2017/decorative" val="1"/>
              </a:ext>
            </a:extLst>
          </p:cNvPr>
          <p:cNvPicPr>
            <a:picLocks noGrp="1" noChangeAspect="1"/>
          </p:cNvPicPr>
          <p:nvPr/>
        </p:nvPicPr>
        <p:blipFill>
          <a:blip r:embed="rId16"/>
          <a:srcRect/>
          <a:stretch>
            <a:fillRect/>
          </a:stretch>
        </p:blipFill>
        <p:spPr>
          <a:xfrm rot="20728204">
            <a:off x="501017" y="3397820"/>
            <a:ext cx="936427" cy="936428"/>
          </a:xfrm>
          <a:prstGeom prst="rect">
            <a:avLst/>
          </a:prstGeom>
        </p:spPr>
      </p:pic>
      <p:pic>
        <p:nvPicPr>
          <p:cNvPr id="41" name="Plassholder for bilde 15">
            <a:extLst>
              <a:ext uri="{FF2B5EF4-FFF2-40B4-BE49-F238E27FC236}">
                <a16:creationId xmlns:a16="http://schemas.microsoft.com/office/drawing/2014/main" id="{3F71FE05-F185-4C4F-9522-926D5A09F629}"/>
              </a:ext>
              <a:ext uri="{C183D7F6-B498-43B3-948B-1728B52AA6E4}">
                <adec:decorative xmlns:adec="http://schemas.microsoft.com/office/drawing/2017/decorative" val="1"/>
              </a:ext>
            </a:extLst>
          </p:cNvPr>
          <p:cNvPicPr>
            <a:picLocks noGrp="1" noChangeAspect="1"/>
          </p:cNvPicPr>
          <p:nvPr/>
        </p:nvPicPr>
        <p:blipFill>
          <a:blip r:embed="rId17"/>
          <a:srcRect l="12444" r="12444"/>
          <a:stretch>
            <a:fillRect/>
          </a:stretch>
        </p:blipFill>
        <p:spPr>
          <a:xfrm>
            <a:off x="249208" y="2291179"/>
            <a:ext cx="910450" cy="910451"/>
          </a:xfrm>
          <a:prstGeom prst="rect">
            <a:avLst/>
          </a:prstGeom>
        </p:spPr>
      </p:pic>
      <p:pic>
        <p:nvPicPr>
          <p:cNvPr id="42" name="Plassholder for bilde 13">
            <a:extLst>
              <a:ext uri="{FF2B5EF4-FFF2-40B4-BE49-F238E27FC236}">
                <a16:creationId xmlns:a16="http://schemas.microsoft.com/office/drawing/2014/main" id="{92E5C0C3-7112-3D4F-8F80-AE3AD10B235D}"/>
              </a:ext>
              <a:ext uri="{C183D7F6-B498-43B3-948B-1728B52AA6E4}">
                <adec:decorative xmlns:adec="http://schemas.microsoft.com/office/drawing/2017/decorative" val="1"/>
              </a:ext>
            </a:extLst>
          </p:cNvPr>
          <p:cNvPicPr>
            <a:picLocks noGrp="1" noChangeAspect="1"/>
          </p:cNvPicPr>
          <p:nvPr/>
        </p:nvPicPr>
        <p:blipFill>
          <a:blip r:embed="rId18"/>
          <a:srcRect l="11392" r="11392"/>
          <a:stretch>
            <a:fillRect/>
          </a:stretch>
        </p:blipFill>
        <p:spPr>
          <a:xfrm>
            <a:off x="2338990" y="3588127"/>
            <a:ext cx="629801" cy="629802"/>
          </a:xfrm>
          <a:prstGeom prst="rect">
            <a:avLst/>
          </a:prstGeom>
        </p:spPr>
      </p:pic>
      <p:pic>
        <p:nvPicPr>
          <p:cNvPr id="43" name="Plassholder for bilde 17">
            <a:extLst>
              <a:ext uri="{FF2B5EF4-FFF2-40B4-BE49-F238E27FC236}">
                <a16:creationId xmlns:a16="http://schemas.microsoft.com/office/drawing/2014/main" id="{4F914A0E-728F-6ECB-2259-5F050329610F}"/>
              </a:ext>
              <a:ext uri="{C183D7F6-B498-43B3-948B-1728B52AA6E4}">
                <adec:decorative xmlns:adec="http://schemas.microsoft.com/office/drawing/2017/decorative" val="1"/>
              </a:ext>
            </a:extLst>
          </p:cNvPr>
          <p:cNvPicPr>
            <a:picLocks noGrp="1" noChangeAspect="1"/>
          </p:cNvPicPr>
          <p:nvPr/>
        </p:nvPicPr>
        <p:blipFill>
          <a:blip r:embed="rId19"/>
          <a:srcRect/>
          <a:stretch>
            <a:fillRect/>
          </a:stretch>
        </p:blipFill>
        <p:spPr>
          <a:xfrm>
            <a:off x="1560620" y="3542134"/>
            <a:ext cx="647798" cy="647799"/>
          </a:xfrm>
          <a:prstGeom prst="rect">
            <a:avLst/>
          </a:prstGeom>
        </p:spPr>
      </p:pic>
      <p:pic>
        <p:nvPicPr>
          <p:cNvPr id="2050" name="Bilde 4" descr="Axis M1065-L - Cathexis">
            <a:extLst>
              <a:ext uri="{FF2B5EF4-FFF2-40B4-BE49-F238E27FC236}">
                <a16:creationId xmlns:a16="http://schemas.microsoft.com/office/drawing/2014/main" id="{494682F6-DA05-4D6A-9145-1CE05373E561}"/>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372564" y="2729951"/>
            <a:ext cx="835854" cy="835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Rektangel: avrundede hjørner 34" descr="Knapp for Liste over løsninger">
            <a:hlinkClick r:id="rId21" action="ppaction://hlinksldjump"/>
            <a:extLst>
              <a:ext uri="{FF2B5EF4-FFF2-40B4-BE49-F238E27FC236}">
                <a16:creationId xmlns:a16="http://schemas.microsoft.com/office/drawing/2014/main" id="{0783F712-164E-405F-BAE1-82486E95CD69}"/>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44" name="Grafikk 43" descr="Liste">
            <a:hlinkClick r:id="rId21" action="ppaction://hlinksldjump" tooltip="Liste over løsninger"/>
            <a:extLst>
              <a:ext uri="{FF2B5EF4-FFF2-40B4-BE49-F238E27FC236}">
                <a16:creationId xmlns:a16="http://schemas.microsoft.com/office/drawing/2014/main" id="{0B093CFC-7E92-4F21-99B2-E1E261DAAA24}"/>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5682541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732F318E-40DF-40C3-97BE-95F3D75FA0C4}"/>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24F54AD7-BC0D-4121-A91A-8C35F59A262C}"/>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27ED9325-88EB-4A52-AA92-DC6023388E7C}"/>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345858" y="365125"/>
            <a:ext cx="7007942" cy="1325563"/>
          </a:xfrm>
        </p:spPr>
        <p:txBody>
          <a:bodyPr>
            <a:normAutofit/>
          </a:bodyPr>
          <a:lstStyle/>
          <a:p>
            <a:r>
              <a:rPr lang="nb-NO" dirty="0"/>
              <a:t>Røykvarsling</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4090220" y="1579819"/>
            <a:ext cx="7032940" cy="4351338"/>
          </a:xfrm>
        </p:spPr>
        <p:txBody>
          <a:bodyPr>
            <a:normAutofit fontScale="77500" lnSpcReduction="20000"/>
          </a:bodyPr>
          <a:lstStyle/>
          <a:p>
            <a:pPr marL="0" indent="0">
              <a:buNone/>
            </a:pPr>
            <a:r>
              <a:rPr lang="nb-NO" dirty="0"/>
              <a:t>Via trygghetsalarmen</a:t>
            </a:r>
          </a:p>
          <a:p>
            <a:r>
              <a:rPr lang="nb-NO" dirty="0"/>
              <a:t>Ved å koble røykvarsler til trygghetsalarmen så kan den automatisk varsle et alarmmottak når det oppstår røykutvikling eller branntilløp i boligen. Alarmmottaket kan varsle videre til 110-sentralen og til  hjemmetjenesten. I tillegg vil alarmmottaket forsøke å kontakte tjenestemottakeren direkte. </a:t>
            </a:r>
          </a:p>
          <a:p>
            <a:pPr marL="0" indent="0">
              <a:buNone/>
            </a:pPr>
            <a:r>
              <a:rPr lang="nb-NO" dirty="0"/>
              <a:t>For hørselshemmede</a:t>
            </a:r>
          </a:p>
          <a:p>
            <a:r>
              <a:rPr lang="nb-NO" dirty="0"/>
              <a:t>Her finnes røykvarslere som varsler beboer og som er tydelig å kraftig nok til å oppfattes i alle oppholdsrom. </a:t>
            </a:r>
          </a:p>
          <a:p>
            <a:r>
              <a:rPr lang="nb-NO" dirty="0"/>
              <a:t>For personer med sterkt nedsatt hørsel kan det være behov for vibrasjons vekking. Da kan sengevibratorer plasseres enten under puten eller madrassen. Disse vil riste kraftig ved alarm.</a:t>
            </a:r>
          </a:p>
        </p:txBody>
      </p:sp>
      <p:sp>
        <p:nvSpPr>
          <p:cNvPr id="12" name="Rektangel: avrundede hjørner 11" descr="Trygghet i hverdagen">
            <a:hlinkClick r:id="rId2" action="ppaction://hlinksldjump" tooltip="Til trygghet i hverdagen"/>
            <a:extLst>
              <a:ext uri="{FF2B5EF4-FFF2-40B4-BE49-F238E27FC236}">
                <a16:creationId xmlns:a16="http://schemas.microsoft.com/office/drawing/2014/main" id="{BEE128DB-5D75-4DFD-A37B-E7EAE441B844}"/>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3" action="ppaction://hlinksldjump" tooltip="Til Sosial deltakelse"/>
            <a:extLst>
              <a:ext uri="{FF2B5EF4-FFF2-40B4-BE49-F238E27FC236}">
                <a16:creationId xmlns:a16="http://schemas.microsoft.com/office/drawing/2014/main" id="{2C965BFC-0D96-442C-96D8-3D6CF3743DA5}"/>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4" action="ppaction://hlinksldjump" tooltip="Til Daglige gjøremål og påminnelser"/>
            <a:extLst>
              <a:ext uri="{FF2B5EF4-FFF2-40B4-BE49-F238E27FC236}">
                <a16:creationId xmlns:a16="http://schemas.microsoft.com/office/drawing/2014/main" id="{154E9F59-5729-403F-8D57-A883CA18C3C9}"/>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5" action="ppaction://hlinksldjump" tooltip="Til Oppfølging av egen helse"/>
            <a:extLst>
              <a:ext uri="{FF2B5EF4-FFF2-40B4-BE49-F238E27FC236}">
                <a16:creationId xmlns:a16="http://schemas.microsoft.com/office/drawing/2014/main" id="{6CB8DD52-DB16-4888-A6FB-AEEC53306F84}"/>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6" action="ppaction://hlinksldjump" tooltip="Til Tilpasse boligen min"/>
            <a:extLst>
              <a:ext uri="{FF2B5EF4-FFF2-40B4-BE49-F238E27FC236}">
                <a16:creationId xmlns:a16="http://schemas.microsoft.com/office/drawing/2014/main" id="{EEB3196E-E213-4D2B-91C3-2A09C415CB44}"/>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9" name="Gruppe 18" descr="Til startsiden">
            <a:extLst>
              <a:ext uri="{FF2B5EF4-FFF2-40B4-BE49-F238E27FC236}">
                <a16:creationId xmlns:a16="http://schemas.microsoft.com/office/drawing/2014/main" id="{0650DD8B-EFDE-426D-9D51-3592E5401E55}"/>
              </a:ext>
            </a:extLst>
          </p:cNvPr>
          <p:cNvGrpSpPr/>
          <p:nvPr/>
        </p:nvGrpSpPr>
        <p:grpSpPr>
          <a:xfrm>
            <a:off x="379433" y="6324006"/>
            <a:ext cx="1795448" cy="408633"/>
            <a:chOff x="7307548" y="3507551"/>
            <a:chExt cx="1795448" cy="408633"/>
          </a:xfrm>
        </p:grpSpPr>
        <p:sp>
          <p:nvSpPr>
            <p:cNvPr id="20" name="Rektangel: avrundede hjørner 19" descr="Til startsiden">
              <a:hlinkClick r:id="rId7" action="ppaction://hlinksldjump" tooltip="Til startsiden"/>
              <a:extLst>
                <a:ext uri="{FF2B5EF4-FFF2-40B4-BE49-F238E27FC236}">
                  <a16:creationId xmlns:a16="http://schemas.microsoft.com/office/drawing/2014/main" id="{80B40AB4-9C32-426A-B4DD-430D3535189C}"/>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1" name="Grafikk 20" descr="Hus">
              <a:extLst>
                <a:ext uri="{FF2B5EF4-FFF2-40B4-BE49-F238E27FC236}">
                  <a16:creationId xmlns:a16="http://schemas.microsoft.com/office/drawing/2014/main" id="{D3AB4AC6-B54E-4F1B-A39B-5C379E82197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359590" y="3514850"/>
              <a:ext cx="338936" cy="371850"/>
            </a:xfrm>
            <a:prstGeom prst="rect">
              <a:avLst/>
            </a:prstGeom>
          </p:spPr>
        </p:pic>
      </p:grpSp>
      <p:sp>
        <p:nvSpPr>
          <p:cNvPr id="25" name="Rektangel 24">
            <a:extLst>
              <a:ext uri="{FF2B5EF4-FFF2-40B4-BE49-F238E27FC236}">
                <a16:creationId xmlns:a16="http://schemas.microsoft.com/office/drawing/2014/main" id="{5A60D069-4763-442A-8B66-AFB412B91FF2}"/>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denne tjenesten</a:t>
            </a:r>
          </a:p>
        </p:txBody>
      </p:sp>
      <p:pic>
        <p:nvPicPr>
          <p:cNvPr id="26" name="Plassholder for bilde 11" descr="Bilde av røykvarsler">
            <a:extLst>
              <a:ext uri="{FF2B5EF4-FFF2-40B4-BE49-F238E27FC236}">
                <a16:creationId xmlns:a16="http://schemas.microsoft.com/office/drawing/2014/main" id="{FF25E885-7852-4E21-9547-D1E5F8ECAC0A}"/>
              </a:ext>
              <a:ext uri="{C183D7F6-B498-43B3-948B-1728B52AA6E4}">
                <adec:decorative xmlns:adec="http://schemas.microsoft.com/office/drawing/2017/decorative" val="0"/>
              </a:ext>
            </a:extLst>
          </p:cNvPr>
          <p:cNvPicPr>
            <a:picLocks noGrp="1" noChangeAspect="1"/>
          </p:cNvPicPr>
          <p:nvPr/>
        </p:nvPicPr>
        <p:blipFill>
          <a:blip r:embed="rId10"/>
          <a:srcRect/>
          <a:stretch>
            <a:fillRect/>
          </a:stretch>
        </p:blipFill>
        <p:spPr>
          <a:xfrm>
            <a:off x="869373" y="365125"/>
            <a:ext cx="1752599" cy="1752600"/>
          </a:xfrm>
          <a:prstGeom prst="rect">
            <a:avLst/>
          </a:prstGeom>
        </p:spPr>
      </p:pic>
      <p:pic>
        <p:nvPicPr>
          <p:cNvPr id="27" name="Bilde 26" descr="Bilde av trygghetsalarm">
            <a:extLst>
              <a:ext uri="{FF2B5EF4-FFF2-40B4-BE49-F238E27FC236}">
                <a16:creationId xmlns:a16="http://schemas.microsoft.com/office/drawing/2014/main" id="{6E797E9B-8687-4425-A1CC-A7729CBED625}"/>
              </a:ext>
            </a:extLst>
          </p:cNvPr>
          <p:cNvPicPr>
            <a:picLocks noChangeAspect="1"/>
          </p:cNvPicPr>
          <p:nvPr/>
        </p:nvPicPr>
        <p:blipFill>
          <a:blip r:embed="rId11"/>
          <a:stretch>
            <a:fillRect/>
          </a:stretch>
        </p:blipFill>
        <p:spPr>
          <a:xfrm>
            <a:off x="730784" y="2440377"/>
            <a:ext cx="2178359" cy="2076702"/>
          </a:xfrm>
          <a:prstGeom prst="rect">
            <a:avLst/>
          </a:prstGeom>
        </p:spPr>
      </p:pic>
      <p:sp>
        <p:nvSpPr>
          <p:cNvPr id="31" name="Rektangel: avrundede hjørner 30">
            <a:hlinkClick r:id="rId12" action="ppaction://hlinksldjump"/>
            <a:extLst>
              <a:ext uri="{FF2B5EF4-FFF2-40B4-BE49-F238E27FC236}">
                <a16:creationId xmlns:a16="http://schemas.microsoft.com/office/drawing/2014/main" id="{91C18F0C-3943-400D-91F8-FDB63F0498D0}"/>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32" name="Grafikk 31" descr="Liste">
            <a:hlinkClick r:id="rId12" action="ppaction://hlinksldjump" tooltip="Liste over løsninger"/>
            <a:extLst>
              <a:ext uri="{FF2B5EF4-FFF2-40B4-BE49-F238E27FC236}">
                <a16:creationId xmlns:a16="http://schemas.microsoft.com/office/drawing/2014/main" id="{74CD57C1-4EFA-4FB1-80B5-DDD5EF384186}"/>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2105316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1568904C-FD83-4006-ADA6-5CD24F8FF653}"/>
              </a:ext>
              <a:ext uri="{C183D7F6-B498-43B3-948B-1728B52AA6E4}">
                <adec:decorative xmlns:adec="http://schemas.microsoft.com/office/drawing/2017/decorative" val="1"/>
              </a:ext>
            </a:extLst>
          </p:cNvPr>
          <p:cNvSpPr/>
          <p:nvPr/>
        </p:nvSpPr>
        <p:spPr>
          <a:xfrm>
            <a:off x="180429" y="66288"/>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323C8988-4C0A-43DD-8CEC-AC2497D4E2BB}"/>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50603D91-4E93-40CF-92CF-1D5090D7DFBB}"/>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444180" y="365125"/>
            <a:ext cx="6909619" cy="1325563"/>
          </a:xfrm>
        </p:spPr>
        <p:txBody>
          <a:bodyPr/>
          <a:lstStyle/>
          <a:p>
            <a:r>
              <a:rPr lang="nb-NO" dirty="0"/>
              <a:t>Sengesensor</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4444180" y="1471664"/>
            <a:ext cx="6909620" cy="4351338"/>
          </a:xfrm>
        </p:spPr>
        <p:txBody>
          <a:bodyPr>
            <a:normAutofit fontScale="85000" lnSpcReduction="20000"/>
          </a:bodyPr>
          <a:lstStyle/>
          <a:p>
            <a:r>
              <a:rPr lang="nb-NO" dirty="0"/>
              <a:t>Sengealarm/-sensor kan f eks registrere at man har stått opp av sengen for kanskje å gå på toalettet og ikke vent tilbake til sengen innen innstilt tid. Det kan  da tyde på at noe har skjedd og varsel blir sendt. </a:t>
            </a:r>
          </a:p>
          <a:p>
            <a:r>
              <a:rPr lang="nb-NO" dirty="0"/>
              <a:t>Dette gir en sikrere nattlig omsorg da pårørende eller helsepersonell umiddelbart blir varslet om en tjenestemottaker forlater sengen eller er på veg til å forlate boligen.</a:t>
            </a:r>
          </a:p>
          <a:p>
            <a:r>
              <a:rPr lang="nb-NO" dirty="0"/>
              <a:t>Sengesensor fra NAV Hjelpemiddelsentral vil kunne varsle pårørende i samme bolig. </a:t>
            </a:r>
          </a:p>
          <a:p>
            <a:r>
              <a:rPr lang="nb-NO" dirty="0"/>
              <a:t>Sengesensor koblet til trygghetsalarmen vil varsle et alarmmottak. De vil da kunne kommunisere via alarmboksen og vil vurdere om det trengs hjelp eller tilsyn.</a:t>
            </a:r>
          </a:p>
        </p:txBody>
      </p:sp>
      <p:pic>
        <p:nvPicPr>
          <p:cNvPr id="18" name="Bilde 17" descr="Sengesensor">
            <a:extLst>
              <a:ext uri="{FF2B5EF4-FFF2-40B4-BE49-F238E27FC236}">
                <a16:creationId xmlns:a16="http://schemas.microsoft.com/office/drawing/2014/main" id="{5EBB16BA-D35A-4866-9DB3-400A785F7372}"/>
              </a:ext>
            </a:extLst>
          </p:cNvPr>
          <p:cNvPicPr>
            <a:picLocks noChangeAspect="1"/>
          </p:cNvPicPr>
          <p:nvPr/>
        </p:nvPicPr>
        <p:blipFill>
          <a:blip r:embed="rId3"/>
          <a:stretch>
            <a:fillRect/>
          </a:stretch>
        </p:blipFill>
        <p:spPr>
          <a:xfrm>
            <a:off x="653552" y="1027906"/>
            <a:ext cx="2353321" cy="3722089"/>
          </a:xfrm>
          <a:prstGeom prst="rect">
            <a:avLst/>
          </a:prstGeom>
        </p:spPr>
      </p:pic>
      <p:sp>
        <p:nvSpPr>
          <p:cNvPr id="12" name="Rektangel: avrundede hjørner 11" descr="Trygghet i hverdagen">
            <a:hlinkClick r:id="rId4" action="ppaction://hlinksldjump" tooltip="Til trygghet i hverdagen"/>
            <a:extLst>
              <a:ext uri="{FF2B5EF4-FFF2-40B4-BE49-F238E27FC236}">
                <a16:creationId xmlns:a16="http://schemas.microsoft.com/office/drawing/2014/main" id="{F675B5D8-1215-4894-98AD-F24C3F7E2FCF}"/>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5" action="ppaction://hlinksldjump" tooltip="Til Sosial deltakelse"/>
            <a:extLst>
              <a:ext uri="{FF2B5EF4-FFF2-40B4-BE49-F238E27FC236}">
                <a16:creationId xmlns:a16="http://schemas.microsoft.com/office/drawing/2014/main" id="{1F551C85-8BE7-4B2F-8B9A-94D11EA0B5F5}"/>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6" action="ppaction://hlinksldjump" tooltip="Til Daglige gjøremål og påminnelser"/>
            <a:extLst>
              <a:ext uri="{FF2B5EF4-FFF2-40B4-BE49-F238E27FC236}">
                <a16:creationId xmlns:a16="http://schemas.microsoft.com/office/drawing/2014/main" id="{2D97E004-AB35-406F-A4D2-6107FE0C9CD6}"/>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7" action="ppaction://hlinksldjump" tooltip="Til Oppfølging av egen helse"/>
            <a:extLst>
              <a:ext uri="{FF2B5EF4-FFF2-40B4-BE49-F238E27FC236}">
                <a16:creationId xmlns:a16="http://schemas.microsoft.com/office/drawing/2014/main" id="{B6FFED68-319B-47D9-9BA4-E454D7268264}"/>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8" action="ppaction://hlinksldjump" tooltip="Til Tilpasse boligen min"/>
            <a:extLst>
              <a:ext uri="{FF2B5EF4-FFF2-40B4-BE49-F238E27FC236}">
                <a16:creationId xmlns:a16="http://schemas.microsoft.com/office/drawing/2014/main" id="{1BD3DA3F-BC33-4998-9062-74F38A404A80}"/>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0" name="Gruppe 19" descr="Til startsiden">
            <a:extLst>
              <a:ext uri="{FF2B5EF4-FFF2-40B4-BE49-F238E27FC236}">
                <a16:creationId xmlns:a16="http://schemas.microsoft.com/office/drawing/2014/main" id="{7E01D863-5B08-4D13-9F96-D7654129ECB5}"/>
              </a:ext>
            </a:extLst>
          </p:cNvPr>
          <p:cNvGrpSpPr/>
          <p:nvPr/>
        </p:nvGrpSpPr>
        <p:grpSpPr>
          <a:xfrm>
            <a:off x="379433" y="6324006"/>
            <a:ext cx="1795448" cy="408633"/>
            <a:chOff x="7307548" y="3507551"/>
            <a:chExt cx="1795448" cy="408633"/>
          </a:xfrm>
        </p:grpSpPr>
        <p:sp>
          <p:nvSpPr>
            <p:cNvPr id="21" name="Rektangel: avrundede hjørner 20" descr="Til startsiden">
              <a:hlinkClick r:id="rId9" action="ppaction://hlinksldjump" tooltip="Til startsiden"/>
              <a:extLst>
                <a:ext uri="{FF2B5EF4-FFF2-40B4-BE49-F238E27FC236}">
                  <a16:creationId xmlns:a16="http://schemas.microsoft.com/office/drawing/2014/main" id="{B9EE56B2-30C4-4C9B-AFB9-AE90256A5A95}"/>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2" name="Grafikk 21" descr="Hus">
              <a:extLst>
                <a:ext uri="{FF2B5EF4-FFF2-40B4-BE49-F238E27FC236}">
                  <a16:creationId xmlns:a16="http://schemas.microsoft.com/office/drawing/2014/main" id="{54C82025-9F5D-4BBF-BF9C-2DE1B48B2B5A}"/>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359590" y="3514850"/>
              <a:ext cx="338936" cy="371850"/>
            </a:xfrm>
            <a:prstGeom prst="rect">
              <a:avLst/>
            </a:prstGeom>
          </p:spPr>
        </p:pic>
      </p:grpSp>
      <p:sp>
        <p:nvSpPr>
          <p:cNvPr id="28" name="Rektangel 27">
            <a:extLst>
              <a:ext uri="{FF2B5EF4-FFF2-40B4-BE49-F238E27FC236}">
                <a16:creationId xmlns:a16="http://schemas.microsoft.com/office/drawing/2014/main" id="{9E011370-3575-47FD-94D9-2C2F5B9F420A}"/>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denne tjenesten</a:t>
            </a:r>
          </a:p>
        </p:txBody>
      </p:sp>
      <p:pic>
        <p:nvPicPr>
          <p:cNvPr id="27" name="Bilde 26" descr="Bilde av trygghetsalarm">
            <a:extLst>
              <a:ext uri="{FF2B5EF4-FFF2-40B4-BE49-F238E27FC236}">
                <a16:creationId xmlns:a16="http://schemas.microsoft.com/office/drawing/2014/main" id="{3412E6FC-A5B1-4687-AEB1-180F70CFA548}"/>
              </a:ext>
            </a:extLst>
          </p:cNvPr>
          <p:cNvPicPr>
            <a:picLocks noChangeAspect="1"/>
          </p:cNvPicPr>
          <p:nvPr/>
        </p:nvPicPr>
        <p:blipFill>
          <a:blip r:embed="rId12"/>
          <a:stretch>
            <a:fillRect/>
          </a:stretch>
        </p:blipFill>
        <p:spPr>
          <a:xfrm>
            <a:off x="1915155" y="539104"/>
            <a:ext cx="1427532" cy="1360914"/>
          </a:xfrm>
          <a:prstGeom prst="rect">
            <a:avLst/>
          </a:prstGeom>
        </p:spPr>
      </p:pic>
      <p:sp>
        <p:nvSpPr>
          <p:cNvPr id="31" name="Rektangel: avrundede hjørner 30">
            <a:hlinkClick r:id="rId13" action="ppaction://hlinksldjump"/>
            <a:extLst>
              <a:ext uri="{FF2B5EF4-FFF2-40B4-BE49-F238E27FC236}">
                <a16:creationId xmlns:a16="http://schemas.microsoft.com/office/drawing/2014/main" id="{187A9F9F-5F15-40B7-8008-7E1CAFF33A79}"/>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32" name="Grafikk 31" descr="Liste">
            <a:hlinkClick r:id="rId13" action="ppaction://hlinksldjump" tooltip="Liste over løsninger"/>
            <a:extLst>
              <a:ext uri="{FF2B5EF4-FFF2-40B4-BE49-F238E27FC236}">
                <a16:creationId xmlns:a16="http://schemas.microsoft.com/office/drawing/2014/main" id="{A93622FF-02F1-425E-9FD0-6222272FB69D}"/>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2384316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ADFF8CC9-E81E-4FBB-9447-654D5018D2DC}"/>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764C7A6C-D1D5-408D-8222-F72AD34CCA1F}"/>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E1E5457B-06E5-432D-920E-91819EE36245}"/>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326194" y="365125"/>
            <a:ext cx="7027606" cy="1325563"/>
          </a:xfrm>
        </p:spPr>
        <p:txBody>
          <a:bodyPr/>
          <a:lstStyle/>
          <a:p>
            <a:r>
              <a:rPr lang="nb-NO" dirty="0"/>
              <a:t>Dørsensor</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4326194" y="1825625"/>
            <a:ext cx="7027606" cy="4132723"/>
          </a:xfrm>
        </p:spPr>
        <p:txBody>
          <a:bodyPr>
            <a:normAutofit fontScale="92500"/>
          </a:bodyPr>
          <a:lstStyle/>
          <a:p>
            <a:r>
              <a:rPr lang="nb-NO" dirty="0"/>
              <a:t>Brukes blant annet for å hindre at personer i en forvirret tilstand går ut på natten og da kanskje med lite bekledning på kalde vinterdager. </a:t>
            </a:r>
          </a:p>
          <a:p>
            <a:r>
              <a:rPr lang="nb-NO" dirty="0"/>
              <a:t>Dørsensor fra NAV Hjelpemiddelsentral vil kunne varsle pårørende i samme bolig om personen er på veg ut f.eks. på natten. </a:t>
            </a:r>
          </a:p>
          <a:p>
            <a:r>
              <a:rPr lang="nb-NO" dirty="0"/>
              <a:t>Dørsensor tilknyttet trygghetsalarmen vil kunne varsle ansatte i tjenesten om tjenestemottaker er på veg ut. Dette kan være med på å forebygge eventuelle uheldige situasjoner for personen.</a:t>
            </a:r>
          </a:p>
        </p:txBody>
      </p:sp>
      <p:sp>
        <p:nvSpPr>
          <p:cNvPr id="13" name="Rektangel: avrundede hjørner 12" descr="Trygghet i hverdagen">
            <a:hlinkClick r:id="rId2" action="ppaction://hlinksldjump" tooltip="Til trygghet i hverdagen"/>
            <a:extLst>
              <a:ext uri="{FF2B5EF4-FFF2-40B4-BE49-F238E27FC236}">
                <a16:creationId xmlns:a16="http://schemas.microsoft.com/office/drawing/2014/main" id="{B3B92B96-52D8-4A92-84A5-02E78E2C4042}"/>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4" name="Rektangel: avrundede hjørner 13" descr="Sosial deltakelse">
            <a:hlinkClick r:id="rId3" action="ppaction://hlinksldjump" tooltip="Til Sosial deltakelse"/>
            <a:extLst>
              <a:ext uri="{FF2B5EF4-FFF2-40B4-BE49-F238E27FC236}">
                <a16:creationId xmlns:a16="http://schemas.microsoft.com/office/drawing/2014/main" id="{E24CBEDC-D6CC-470B-9084-41692D9F627F}"/>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5" name="Rektangel: avrundede hjørner 14" descr="Daglige gjøremål og påminnelser">
            <a:hlinkClick r:id="rId4" action="ppaction://hlinksldjump" tooltip="Til Daglige gjøremål og påminnelser"/>
            <a:extLst>
              <a:ext uri="{FF2B5EF4-FFF2-40B4-BE49-F238E27FC236}">
                <a16:creationId xmlns:a16="http://schemas.microsoft.com/office/drawing/2014/main" id="{86EDC52C-3995-4D33-9CA4-334F3047E5E3}"/>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6" name="Rektangel: avrundede hjørner 15" descr="Oppfølging av egen helse">
            <a:hlinkClick r:id="rId5" action="ppaction://hlinksldjump" tooltip="Til Oppfølging av egen helse"/>
            <a:extLst>
              <a:ext uri="{FF2B5EF4-FFF2-40B4-BE49-F238E27FC236}">
                <a16:creationId xmlns:a16="http://schemas.microsoft.com/office/drawing/2014/main" id="{A41E8B6E-D3E0-443E-AFB3-DC80F00B634C}"/>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7" name="Rektangel: avrundede hjørner 16" descr="Tilpasse boligen min">
            <a:hlinkClick r:id="rId6" action="ppaction://hlinksldjump" tooltip="Til Tilpasse boligen min"/>
            <a:extLst>
              <a:ext uri="{FF2B5EF4-FFF2-40B4-BE49-F238E27FC236}">
                <a16:creationId xmlns:a16="http://schemas.microsoft.com/office/drawing/2014/main" id="{0D67C545-3CBA-4932-B127-A94DCD2FEAA6}"/>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2" name="Gruppe 21" descr="Til startsiden">
            <a:extLst>
              <a:ext uri="{FF2B5EF4-FFF2-40B4-BE49-F238E27FC236}">
                <a16:creationId xmlns:a16="http://schemas.microsoft.com/office/drawing/2014/main" id="{84941B84-5337-4F24-A39F-100C68F0F14E}"/>
              </a:ext>
            </a:extLst>
          </p:cNvPr>
          <p:cNvGrpSpPr/>
          <p:nvPr/>
        </p:nvGrpSpPr>
        <p:grpSpPr>
          <a:xfrm>
            <a:off x="379433" y="6324006"/>
            <a:ext cx="1795448" cy="408633"/>
            <a:chOff x="7307548" y="3507551"/>
            <a:chExt cx="1795448" cy="408633"/>
          </a:xfrm>
        </p:grpSpPr>
        <p:sp>
          <p:nvSpPr>
            <p:cNvPr id="23" name="Rektangel: avrundede hjørner 22" descr="Til startsiden">
              <a:hlinkClick r:id="rId7" action="ppaction://hlinksldjump" tooltip="Til startsiden"/>
              <a:extLst>
                <a:ext uri="{FF2B5EF4-FFF2-40B4-BE49-F238E27FC236}">
                  <a16:creationId xmlns:a16="http://schemas.microsoft.com/office/drawing/2014/main" id="{9E7D2548-4FE7-43CC-9825-068AD9B8F08B}"/>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4" name="Grafikk 23" descr="Hus">
              <a:extLst>
                <a:ext uri="{FF2B5EF4-FFF2-40B4-BE49-F238E27FC236}">
                  <a16:creationId xmlns:a16="http://schemas.microsoft.com/office/drawing/2014/main" id="{8BA389F9-3872-42C4-85D8-8E0ABACEE8A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359590" y="3514850"/>
              <a:ext cx="338936" cy="371850"/>
            </a:xfrm>
            <a:prstGeom prst="rect">
              <a:avLst/>
            </a:prstGeom>
          </p:spPr>
        </p:pic>
      </p:grpSp>
      <p:sp>
        <p:nvSpPr>
          <p:cNvPr id="28" name="Rektangel 27">
            <a:extLst>
              <a:ext uri="{FF2B5EF4-FFF2-40B4-BE49-F238E27FC236}">
                <a16:creationId xmlns:a16="http://schemas.microsoft.com/office/drawing/2014/main" id="{ED25D2E0-44D1-4E4D-BC25-6CBE45F0C6F6}"/>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denne tjenesten</a:t>
            </a:r>
          </a:p>
        </p:txBody>
      </p:sp>
      <p:pic>
        <p:nvPicPr>
          <p:cNvPr id="30" name="Bilde 29" descr="Bilde av trygghetsalarm">
            <a:extLst>
              <a:ext uri="{FF2B5EF4-FFF2-40B4-BE49-F238E27FC236}">
                <a16:creationId xmlns:a16="http://schemas.microsoft.com/office/drawing/2014/main" id="{C08AC891-F8E2-431F-AACC-AD4BF6A6C9CE}"/>
              </a:ext>
            </a:extLst>
          </p:cNvPr>
          <p:cNvPicPr>
            <a:picLocks noChangeAspect="1"/>
          </p:cNvPicPr>
          <p:nvPr/>
        </p:nvPicPr>
        <p:blipFill>
          <a:blip r:embed="rId10"/>
          <a:stretch>
            <a:fillRect/>
          </a:stretch>
        </p:blipFill>
        <p:spPr>
          <a:xfrm>
            <a:off x="1060660" y="3119068"/>
            <a:ext cx="1552268" cy="1479829"/>
          </a:xfrm>
          <a:prstGeom prst="rect">
            <a:avLst/>
          </a:prstGeom>
        </p:spPr>
      </p:pic>
      <p:pic>
        <p:nvPicPr>
          <p:cNvPr id="31" name="Plassholder for bilde 13" descr="Bilde av dørsensor">
            <a:extLst>
              <a:ext uri="{FF2B5EF4-FFF2-40B4-BE49-F238E27FC236}">
                <a16:creationId xmlns:a16="http://schemas.microsoft.com/office/drawing/2014/main" id="{ED435BB1-C597-43B3-BC8F-E8C4315A32B0}"/>
              </a:ext>
              <a:ext uri="{C183D7F6-B498-43B3-948B-1728B52AA6E4}">
                <adec:decorative xmlns:adec="http://schemas.microsoft.com/office/drawing/2017/decorative" val="0"/>
              </a:ext>
            </a:extLst>
          </p:cNvPr>
          <p:cNvPicPr>
            <a:picLocks noGrp="1" noChangeAspect="1"/>
          </p:cNvPicPr>
          <p:nvPr/>
        </p:nvPicPr>
        <p:blipFill>
          <a:blip r:embed="rId11"/>
          <a:srcRect/>
          <a:stretch>
            <a:fillRect/>
          </a:stretch>
        </p:blipFill>
        <p:spPr>
          <a:xfrm>
            <a:off x="524164" y="326659"/>
            <a:ext cx="2329239" cy="2329241"/>
          </a:xfrm>
          <a:prstGeom prst="rect">
            <a:avLst/>
          </a:prstGeom>
        </p:spPr>
      </p:pic>
      <p:sp>
        <p:nvSpPr>
          <p:cNvPr id="34" name="Rektangel: avrundede hjørner 33">
            <a:hlinkClick r:id="rId12" action="ppaction://hlinksldjump"/>
            <a:extLst>
              <a:ext uri="{FF2B5EF4-FFF2-40B4-BE49-F238E27FC236}">
                <a16:creationId xmlns:a16="http://schemas.microsoft.com/office/drawing/2014/main" id="{CAB0DF19-7C0F-40D2-9791-891E2B330107}"/>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35" name="Grafikk 34" descr="Liste">
            <a:hlinkClick r:id="rId12" action="ppaction://hlinksldjump" tooltip="Liste over løsninger"/>
            <a:extLst>
              <a:ext uri="{FF2B5EF4-FFF2-40B4-BE49-F238E27FC236}">
                <a16:creationId xmlns:a16="http://schemas.microsoft.com/office/drawing/2014/main" id="{9D09CFE1-D774-481E-A8D3-728C7981B32F}"/>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36260699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589A080F-D1BE-48A5-AE2F-F1BB57BEAF27}"/>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5411B925-6A9A-41D8-8BD1-1EEDFF9FAA43}"/>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A16D05A1-0401-43E5-A9EC-7B95329B67D2}"/>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306528" y="365125"/>
            <a:ext cx="7433187" cy="1325563"/>
          </a:xfrm>
        </p:spPr>
        <p:txBody>
          <a:bodyPr/>
          <a:lstStyle/>
          <a:p>
            <a:r>
              <a:rPr lang="nb-NO" dirty="0"/>
              <a:t>Bevegelsessensor med varsling</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4306528" y="1825625"/>
            <a:ext cx="7047272" cy="3985240"/>
          </a:xfrm>
        </p:spPr>
        <p:txBody>
          <a:bodyPr/>
          <a:lstStyle/>
          <a:p>
            <a:r>
              <a:rPr lang="nb-NO" dirty="0"/>
              <a:t>Kan brukes til  å varsle pårørende når personen som trenger assistanse står opp. Det kan være med på å forebygge fall.</a:t>
            </a:r>
          </a:p>
          <a:p>
            <a:r>
              <a:rPr lang="nb-NO" dirty="0"/>
              <a:t>Bevegelsessensor knyttet til trygghetsalarm kan for eksempel varsle hvis det ikke har vært aktivitet i boligen eller i et rom over et gitt tidsrom. </a:t>
            </a:r>
          </a:p>
          <a:p>
            <a:pPr marL="0" indent="0">
              <a:buNone/>
            </a:pPr>
            <a:endParaRPr lang="nb-NO" dirty="0"/>
          </a:p>
        </p:txBody>
      </p:sp>
      <p:pic>
        <p:nvPicPr>
          <p:cNvPr id="20" name="Bilde 19" descr="Bevegelsessensor">
            <a:extLst>
              <a:ext uri="{FF2B5EF4-FFF2-40B4-BE49-F238E27FC236}">
                <a16:creationId xmlns:a16="http://schemas.microsoft.com/office/drawing/2014/main" id="{4095FB43-3473-42DD-9672-7BAE5C733814}"/>
              </a:ext>
            </a:extLst>
          </p:cNvPr>
          <p:cNvPicPr>
            <a:picLocks noChangeAspect="1"/>
          </p:cNvPicPr>
          <p:nvPr/>
        </p:nvPicPr>
        <p:blipFill>
          <a:blip r:embed="rId3"/>
          <a:stretch>
            <a:fillRect/>
          </a:stretch>
        </p:blipFill>
        <p:spPr>
          <a:xfrm>
            <a:off x="792874" y="476479"/>
            <a:ext cx="1724014" cy="1511467"/>
          </a:xfrm>
          <a:prstGeom prst="rect">
            <a:avLst/>
          </a:prstGeom>
        </p:spPr>
      </p:pic>
      <p:sp>
        <p:nvSpPr>
          <p:cNvPr id="13" name="Rektangel: avrundede hjørner 12" descr="Trygghet i hverdagen">
            <a:hlinkClick r:id="rId4" action="ppaction://hlinksldjump" tooltip="Til trygghet i hverdagen"/>
            <a:extLst>
              <a:ext uri="{FF2B5EF4-FFF2-40B4-BE49-F238E27FC236}">
                <a16:creationId xmlns:a16="http://schemas.microsoft.com/office/drawing/2014/main" id="{7A24C615-74CC-4E07-AD54-4DCA7C57BD5D}"/>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4" name="Rektangel: avrundede hjørner 13" descr="Sosial deltakelse">
            <a:hlinkClick r:id="rId5" action="ppaction://hlinksldjump" tooltip="Til Sosial deltakelse"/>
            <a:extLst>
              <a:ext uri="{FF2B5EF4-FFF2-40B4-BE49-F238E27FC236}">
                <a16:creationId xmlns:a16="http://schemas.microsoft.com/office/drawing/2014/main" id="{BDD67AC7-C91F-4C8B-BCEB-26F37B550F1E}"/>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5" name="Rektangel: avrundede hjørner 14" descr="Daglige gjøremål og påminnelser">
            <a:hlinkClick r:id="rId6" action="ppaction://hlinksldjump" tooltip="Til Daglige gjøremål og påminnelser"/>
            <a:extLst>
              <a:ext uri="{FF2B5EF4-FFF2-40B4-BE49-F238E27FC236}">
                <a16:creationId xmlns:a16="http://schemas.microsoft.com/office/drawing/2014/main" id="{736C0242-7708-4CB1-ABB6-A51635AB9B02}"/>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6" name="Rektangel: avrundede hjørner 15" descr="Oppfølging av egen helse">
            <a:hlinkClick r:id="rId7" action="ppaction://hlinksldjump" tooltip="Til Oppfølging av egen helse"/>
            <a:extLst>
              <a:ext uri="{FF2B5EF4-FFF2-40B4-BE49-F238E27FC236}">
                <a16:creationId xmlns:a16="http://schemas.microsoft.com/office/drawing/2014/main" id="{F770E391-140A-4A41-98D4-8B94CC0564B1}"/>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7" name="Rektangel: avrundede hjørner 16" descr="Tilpasse boligen min">
            <a:hlinkClick r:id="rId8" action="ppaction://hlinksldjump" tooltip="Til Tilpasse boligen min"/>
            <a:extLst>
              <a:ext uri="{FF2B5EF4-FFF2-40B4-BE49-F238E27FC236}">
                <a16:creationId xmlns:a16="http://schemas.microsoft.com/office/drawing/2014/main" id="{D680A2CF-2FD4-42AA-A794-CF2DD7059196}"/>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1" name="Gruppe 20" descr="Til startsiden">
            <a:extLst>
              <a:ext uri="{FF2B5EF4-FFF2-40B4-BE49-F238E27FC236}">
                <a16:creationId xmlns:a16="http://schemas.microsoft.com/office/drawing/2014/main" id="{27DA5BC0-0963-480D-B08D-1CFA6080FA52}"/>
              </a:ext>
            </a:extLst>
          </p:cNvPr>
          <p:cNvGrpSpPr/>
          <p:nvPr/>
        </p:nvGrpSpPr>
        <p:grpSpPr>
          <a:xfrm>
            <a:off x="379433" y="6324006"/>
            <a:ext cx="1795448" cy="408633"/>
            <a:chOff x="7307548" y="3507551"/>
            <a:chExt cx="1795448" cy="408633"/>
          </a:xfrm>
        </p:grpSpPr>
        <p:sp>
          <p:nvSpPr>
            <p:cNvPr id="22" name="Rektangel: avrundede hjørner 21" descr="Til startsiden">
              <a:hlinkClick r:id="rId9" action="ppaction://hlinksldjump" tooltip="Til startsiden"/>
              <a:extLst>
                <a:ext uri="{FF2B5EF4-FFF2-40B4-BE49-F238E27FC236}">
                  <a16:creationId xmlns:a16="http://schemas.microsoft.com/office/drawing/2014/main" id="{3755ACEE-54F0-49F6-B654-87BB41847045}"/>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3" name="Grafikk 22" descr="Hus">
              <a:extLst>
                <a:ext uri="{FF2B5EF4-FFF2-40B4-BE49-F238E27FC236}">
                  <a16:creationId xmlns:a16="http://schemas.microsoft.com/office/drawing/2014/main" id="{3EFD8AB0-A969-4E33-A37D-0E2C4925A4C9}"/>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359590" y="3514850"/>
              <a:ext cx="338936" cy="371850"/>
            </a:xfrm>
            <a:prstGeom prst="rect">
              <a:avLst/>
            </a:prstGeom>
          </p:spPr>
        </p:pic>
      </p:grpSp>
      <p:sp>
        <p:nvSpPr>
          <p:cNvPr id="27" name="Rektangel 26">
            <a:extLst>
              <a:ext uri="{FF2B5EF4-FFF2-40B4-BE49-F238E27FC236}">
                <a16:creationId xmlns:a16="http://schemas.microsoft.com/office/drawing/2014/main" id="{3636B39E-5EB4-41F8-BDC3-C3F28479822E}"/>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denne tjenesten</a:t>
            </a:r>
          </a:p>
        </p:txBody>
      </p:sp>
      <p:pic>
        <p:nvPicPr>
          <p:cNvPr id="28" name="Bilde 27" descr="Bilde av trygghetsalarm">
            <a:extLst>
              <a:ext uri="{FF2B5EF4-FFF2-40B4-BE49-F238E27FC236}">
                <a16:creationId xmlns:a16="http://schemas.microsoft.com/office/drawing/2014/main" id="{F2AA0E85-D0E0-42D6-84CF-DF68AF9C958A}"/>
              </a:ext>
            </a:extLst>
          </p:cNvPr>
          <p:cNvPicPr>
            <a:picLocks noChangeAspect="1"/>
          </p:cNvPicPr>
          <p:nvPr/>
        </p:nvPicPr>
        <p:blipFill>
          <a:blip r:embed="rId12"/>
          <a:stretch>
            <a:fillRect/>
          </a:stretch>
        </p:blipFill>
        <p:spPr>
          <a:xfrm>
            <a:off x="838200" y="3009146"/>
            <a:ext cx="1630680" cy="1554582"/>
          </a:xfrm>
          <a:prstGeom prst="rect">
            <a:avLst/>
          </a:prstGeom>
        </p:spPr>
      </p:pic>
      <p:sp>
        <p:nvSpPr>
          <p:cNvPr id="32" name="Rektangel: avrundede hjørner 31">
            <a:hlinkClick r:id="rId13" action="ppaction://hlinksldjump"/>
            <a:extLst>
              <a:ext uri="{FF2B5EF4-FFF2-40B4-BE49-F238E27FC236}">
                <a16:creationId xmlns:a16="http://schemas.microsoft.com/office/drawing/2014/main" id="{D0A06790-A2F1-43A3-B3A1-C152A53AF052}"/>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33" name="Grafikk 32" descr="Liste">
            <a:hlinkClick r:id="rId13" action="ppaction://hlinksldjump" tooltip="Liste over løsninger"/>
            <a:extLst>
              <a:ext uri="{FF2B5EF4-FFF2-40B4-BE49-F238E27FC236}">
                <a16:creationId xmlns:a16="http://schemas.microsoft.com/office/drawing/2014/main" id="{E16439CC-5D42-413F-980F-F61AF51C3380}"/>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3053900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7" name="Rektangel: avrundede hjørner 6">
            <a:extLst>
              <a:ext uri="{FF2B5EF4-FFF2-40B4-BE49-F238E27FC236}">
                <a16:creationId xmlns:a16="http://schemas.microsoft.com/office/drawing/2014/main" id="{25C32E8F-D9B5-4881-B429-7A9816CEC679}"/>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8" name="Rektangel: avrundede hjørner 7">
            <a:extLst>
              <a:ext uri="{FF2B5EF4-FFF2-40B4-BE49-F238E27FC236}">
                <a16:creationId xmlns:a16="http://schemas.microsoft.com/office/drawing/2014/main" id="{8AFF2DC8-9551-4184-B86C-B7E01A322E24}"/>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Rektangel: avrundede hjørner 8">
            <a:extLst>
              <a:ext uri="{FF2B5EF4-FFF2-40B4-BE49-F238E27FC236}">
                <a16:creationId xmlns:a16="http://schemas.microsoft.com/office/drawing/2014/main" id="{748FB11A-BB07-4EB5-8F26-8032F07FECD1}"/>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444180" y="365125"/>
            <a:ext cx="6909619" cy="1325563"/>
          </a:xfrm>
        </p:spPr>
        <p:txBody>
          <a:bodyPr/>
          <a:lstStyle/>
          <a:p>
            <a:r>
              <a:rPr lang="nb-NO" dirty="0"/>
              <a:t>Fallsensor</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4444180" y="1825625"/>
            <a:ext cx="6909620" cy="4351338"/>
          </a:xfrm>
        </p:spPr>
        <p:txBody>
          <a:bodyPr/>
          <a:lstStyle/>
          <a:p>
            <a:r>
              <a:rPr lang="nb-NO" dirty="0"/>
              <a:t>Fallsensor knyttet til trygghetsalarmen bæres på håndleddet. Denne vil registrere personens bevegelser og kan sende varsel via trygghetsalarmen ved fall. I tillegg fungerer den som en vanlig knapp som man kan trykke på om det oppstår et uhell. </a:t>
            </a:r>
          </a:p>
          <a:p>
            <a:r>
              <a:rPr lang="nb-NO" dirty="0"/>
              <a:t>Denne løsningen virker bare i boligen eller i umiddelbar nærhet til trygghetsalarm-boksen. Dette er ikke en løsning hvis man skal ut på tur.</a:t>
            </a:r>
          </a:p>
          <a:p>
            <a:endParaRPr lang="nb-NO" dirty="0"/>
          </a:p>
        </p:txBody>
      </p:sp>
      <p:sp>
        <p:nvSpPr>
          <p:cNvPr id="16" name="Rektangel: avrundede hjørner 15" descr="Trygghet i hverdagen">
            <a:hlinkClick r:id="rId2" action="ppaction://hlinksldjump" tooltip="Til trygghet i hverdagen"/>
            <a:extLst>
              <a:ext uri="{FF2B5EF4-FFF2-40B4-BE49-F238E27FC236}">
                <a16:creationId xmlns:a16="http://schemas.microsoft.com/office/drawing/2014/main" id="{42D0DB59-118A-45CE-B64A-891F96FBC1DE}"/>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7" name="Rektangel: avrundede hjørner 16" descr="Sosial deltakelse">
            <a:hlinkClick r:id="rId3" action="ppaction://hlinksldjump" tooltip="Til Sosial deltakelse"/>
            <a:extLst>
              <a:ext uri="{FF2B5EF4-FFF2-40B4-BE49-F238E27FC236}">
                <a16:creationId xmlns:a16="http://schemas.microsoft.com/office/drawing/2014/main" id="{BDAB38CF-244E-4887-9B7E-D5846B242947}"/>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8" name="Rektangel: avrundede hjørner 17" descr="Daglige gjøremål og påminnelser">
            <a:hlinkClick r:id="rId4" action="ppaction://hlinksldjump" tooltip="Til Daglige gjøremål og påminnelser"/>
            <a:extLst>
              <a:ext uri="{FF2B5EF4-FFF2-40B4-BE49-F238E27FC236}">
                <a16:creationId xmlns:a16="http://schemas.microsoft.com/office/drawing/2014/main" id="{E5B6D0AE-B681-48CB-8A11-E5CF2FDA9BBE}"/>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9" name="Rektangel: avrundede hjørner 18" descr="Oppfølging av egen helse">
            <a:hlinkClick r:id="rId5" action="ppaction://hlinksldjump" tooltip="Til Oppfølging av egen helse"/>
            <a:extLst>
              <a:ext uri="{FF2B5EF4-FFF2-40B4-BE49-F238E27FC236}">
                <a16:creationId xmlns:a16="http://schemas.microsoft.com/office/drawing/2014/main" id="{D81B3B24-F8F2-4FFC-9948-3EF8E886E556}"/>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20" name="Rektangel: avrundede hjørner 19" descr="Tilpasse boligen min">
            <a:hlinkClick r:id="rId6" action="ppaction://hlinksldjump" tooltip="Til Tilpasse boligen min"/>
            <a:extLst>
              <a:ext uri="{FF2B5EF4-FFF2-40B4-BE49-F238E27FC236}">
                <a16:creationId xmlns:a16="http://schemas.microsoft.com/office/drawing/2014/main" id="{E526110A-F7D5-4ACD-8A8F-8FEDB456E83D}"/>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4" name="Gruppe 23" descr="Til startsiden">
            <a:extLst>
              <a:ext uri="{FF2B5EF4-FFF2-40B4-BE49-F238E27FC236}">
                <a16:creationId xmlns:a16="http://schemas.microsoft.com/office/drawing/2014/main" id="{0B1FBB44-7119-40BD-B7D8-F260313D7EB9}"/>
              </a:ext>
            </a:extLst>
          </p:cNvPr>
          <p:cNvGrpSpPr/>
          <p:nvPr/>
        </p:nvGrpSpPr>
        <p:grpSpPr>
          <a:xfrm>
            <a:off x="379433" y="6324006"/>
            <a:ext cx="1795448" cy="408633"/>
            <a:chOff x="7307548" y="3507551"/>
            <a:chExt cx="1795448" cy="408633"/>
          </a:xfrm>
        </p:grpSpPr>
        <p:sp>
          <p:nvSpPr>
            <p:cNvPr id="25" name="Rektangel: avrundede hjørner 24" descr="Til startsiden">
              <a:hlinkClick r:id="rId7" action="ppaction://hlinksldjump" tooltip="Til startsiden"/>
              <a:extLst>
                <a:ext uri="{FF2B5EF4-FFF2-40B4-BE49-F238E27FC236}">
                  <a16:creationId xmlns:a16="http://schemas.microsoft.com/office/drawing/2014/main" id="{7CC04AB2-AA2E-4447-BC7B-EC5182EE0057}"/>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6" name="Grafikk 25" descr="Hus">
              <a:extLst>
                <a:ext uri="{FF2B5EF4-FFF2-40B4-BE49-F238E27FC236}">
                  <a16:creationId xmlns:a16="http://schemas.microsoft.com/office/drawing/2014/main" id="{AB3C914D-8D59-49E1-B489-E5777E579F7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359590" y="3514850"/>
              <a:ext cx="338936" cy="371850"/>
            </a:xfrm>
            <a:prstGeom prst="rect">
              <a:avLst/>
            </a:prstGeom>
          </p:spPr>
        </p:pic>
      </p:grpSp>
      <p:sp>
        <p:nvSpPr>
          <p:cNvPr id="29" name="Rektangel 28">
            <a:extLst>
              <a:ext uri="{FF2B5EF4-FFF2-40B4-BE49-F238E27FC236}">
                <a16:creationId xmlns:a16="http://schemas.microsoft.com/office/drawing/2014/main" id="{9743CBC6-14FE-422F-BA87-275C7C9E1BA5}"/>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denne tjenesten</a:t>
            </a:r>
          </a:p>
        </p:txBody>
      </p:sp>
      <p:pic>
        <p:nvPicPr>
          <p:cNvPr id="31" name="Plassholder for bilde 15">
            <a:extLst>
              <a:ext uri="{FF2B5EF4-FFF2-40B4-BE49-F238E27FC236}">
                <a16:creationId xmlns:a16="http://schemas.microsoft.com/office/drawing/2014/main" id="{636D5AD3-8D0F-4F83-BA8F-EEE896306B34}"/>
              </a:ext>
              <a:ext uri="{C183D7F6-B498-43B3-948B-1728B52AA6E4}">
                <adec:decorative xmlns:adec="http://schemas.microsoft.com/office/drawing/2017/decorative" val="1"/>
              </a:ext>
            </a:extLst>
          </p:cNvPr>
          <p:cNvPicPr>
            <a:picLocks noGrp="1" noChangeAspect="1"/>
          </p:cNvPicPr>
          <p:nvPr/>
        </p:nvPicPr>
        <p:blipFill>
          <a:blip r:embed="rId10"/>
          <a:srcRect l="12444" r="12444"/>
          <a:stretch>
            <a:fillRect/>
          </a:stretch>
        </p:blipFill>
        <p:spPr>
          <a:xfrm>
            <a:off x="431475" y="272435"/>
            <a:ext cx="2836502" cy="2836505"/>
          </a:xfrm>
          <a:prstGeom prst="rect">
            <a:avLst/>
          </a:prstGeom>
        </p:spPr>
      </p:pic>
      <p:pic>
        <p:nvPicPr>
          <p:cNvPr id="32" name="Bilde 31" descr="Bilde av trygghetsalarm">
            <a:extLst>
              <a:ext uri="{FF2B5EF4-FFF2-40B4-BE49-F238E27FC236}">
                <a16:creationId xmlns:a16="http://schemas.microsoft.com/office/drawing/2014/main" id="{D4214E84-F440-4C77-B12E-B44017284C86}"/>
              </a:ext>
            </a:extLst>
          </p:cNvPr>
          <p:cNvPicPr>
            <a:picLocks noChangeAspect="1"/>
          </p:cNvPicPr>
          <p:nvPr/>
        </p:nvPicPr>
        <p:blipFill>
          <a:blip r:embed="rId11"/>
          <a:stretch>
            <a:fillRect/>
          </a:stretch>
        </p:blipFill>
        <p:spPr>
          <a:xfrm>
            <a:off x="838200" y="3009146"/>
            <a:ext cx="1630680" cy="1554582"/>
          </a:xfrm>
          <a:prstGeom prst="rect">
            <a:avLst/>
          </a:prstGeom>
        </p:spPr>
      </p:pic>
      <p:sp>
        <p:nvSpPr>
          <p:cNvPr id="22" name="Rektangel: avrundede hjørner 21">
            <a:hlinkClick r:id="rId12" action="ppaction://hlinksldjump"/>
            <a:extLst>
              <a:ext uri="{FF2B5EF4-FFF2-40B4-BE49-F238E27FC236}">
                <a16:creationId xmlns:a16="http://schemas.microsoft.com/office/drawing/2014/main" id="{44858ABD-DBC5-4647-86CA-8BA5DE250B82}"/>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3" name="Grafikk 22" descr="Liste">
            <a:hlinkClick r:id="rId12" action="ppaction://hlinksldjump" tooltip="Liste over løsninger"/>
            <a:extLst>
              <a:ext uri="{FF2B5EF4-FFF2-40B4-BE49-F238E27FC236}">
                <a16:creationId xmlns:a16="http://schemas.microsoft.com/office/drawing/2014/main" id="{B8414F94-8DDB-48CB-BF38-80C76EF949BB}"/>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4240725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E80AB5AD-E580-4D92-AF47-A901DEF71B0F}"/>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89208295-5E0D-498A-8E7F-86998E170448}"/>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8BB54770-0AB1-4943-B8E9-00B8CEABBCF6}"/>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345858" y="365125"/>
            <a:ext cx="7007942" cy="1325563"/>
          </a:xfrm>
        </p:spPr>
        <p:txBody>
          <a:bodyPr/>
          <a:lstStyle/>
          <a:p>
            <a:r>
              <a:rPr lang="nb-NO" dirty="0"/>
              <a:t>Elektroniske medisindispensere</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4345858" y="1825625"/>
            <a:ext cx="7007942" cy="3877085"/>
          </a:xfrm>
        </p:spPr>
        <p:txBody>
          <a:bodyPr/>
          <a:lstStyle/>
          <a:p>
            <a:pPr marL="342900" indent="-342900"/>
            <a:r>
              <a:rPr lang="nb-NO" dirty="0"/>
              <a:t>Disse hjelper tjenestemottakeren til å ta riktig dose til rett tid. Det skjer ved at den melder fra med lyd elle stemme når det er på tide å ta medisin, og dosen blir da tilgjengelig. </a:t>
            </a:r>
          </a:p>
          <a:p>
            <a:pPr marL="342900" indent="-342900"/>
            <a:r>
              <a:rPr lang="nb-NO" dirty="0"/>
              <a:t>Disse er også slik at de kan varsle automatisk til alarmmottak, hjemmetjenesten eller pårørende hvis dosen ikke blir tatt til rett tid. </a:t>
            </a:r>
          </a:p>
          <a:p>
            <a:pPr marL="0" indent="0">
              <a:buNone/>
            </a:pPr>
            <a:endParaRPr lang="nb-NO" dirty="0"/>
          </a:p>
        </p:txBody>
      </p:sp>
      <p:sp>
        <p:nvSpPr>
          <p:cNvPr id="13" name="Rektangel: avrundede hjørner 12" descr="Trygghet i hverdagen">
            <a:hlinkClick r:id="rId2" action="ppaction://hlinksldjump" tooltip="Til trygghet i hverdagen"/>
            <a:extLst>
              <a:ext uri="{FF2B5EF4-FFF2-40B4-BE49-F238E27FC236}">
                <a16:creationId xmlns:a16="http://schemas.microsoft.com/office/drawing/2014/main" id="{450C78D6-F416-4318-AE67-D20FC759710E}"/>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4" name="Rektangel: avrundede hjørner 13" descr="Sosial deltakelse">
            <a:hlinkClick r:id="rId3" action="ppaction://hlinksldjump" tooltip="Til Sosial deltakelse"/>
            <a:extLst>
              <a:ext uri="{FF2B5EF4-FFF2-40B4-BE49-F238E27FC236}">
                <a16:creationId xmlns:a16="http://schemas.microsoft.com/office/drawing/2014/main" id="{C23C6984-B03C-485C-96E6-AB2E96B677D6}"/>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5" name="Rektangel: avrundede hjørner 14" descr="Daglige gjøremål og påminnelser">
            <a:hlinkClick r:id="rId4" action="ppaction://hlinksldjump" tooltip="Til Daglige gjøremål og påminnelser"/>
            <a:extLst>
              <a:ext uri="{FF2B5EF4-FFF2-40B4-BE49-F238E27FC236}">
                <a16:creationId xmlns:a16="http://schemas.microsoft.com/office/drawing/2014/main" id="{567BEC1F-19B9-4032-A906-1C051AC512F8}"/>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6" name="Rektangel: avrundede hjørner 15" descr="Oppfølging av egen helse">
            <a:hlinkClick r:id="rId5" action="ppaction://hlinksldjump" tooltip="Til Oppfølging av egen helse"/>
            <a:extLst>
              <a:ext uri="{FF2B5EF4-FFF2-40B4-BE49-F238E27FC236}">
                <a16:creationId xmlns:a16="http://schemas.microsoft.com/office/drawing/2014/main" id="{E9E35592-5B28-45F5-AC49-27543ACC76E9}"/>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7" name="Rektangel: avrundede hjørner 16" descr="Tilpasse boligen min">
            <a:hlinkClick r:id="rId6" action="ppaction://hlinksldjump" tooltip="Til Tilpasse boligen min"/>
            <a:extLst>
              <a:ext uri="{FF2B5EF4-FFF2-40B4-BE49-F238E27FC236}">
                <a16:creationId xmlns:a16="http://schemas.microsoft.com/office/drawing/2014/main" id="{D3389FE8-FEDF-4DCB-8F55-10351598DDB6}"/>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7C20079E-809A-4FE7-8D73-1902B7B0612D}"/>
              </a:ext>
            </a:extLst>
          </p:cNvPr>
          <p:cNvGrpSpPr/>
          <p:nvPr/>
        </p:nvGrpSpPr>
        <p:grpSpPr>
          <a:xfrm>
            <a:off x="379433" y="6324006"/>
            <a:ext cx="1795448" cy="408633"/>
            <a:chOff x="7307548" y="3507551"/>
            <a:chExt cx="1795448" cy="408633"/>
          </a:xfrm>
        </p:grpSpPr>
        <p:sp>
          <p:nvSpPr>
            <p:cNvPr id="19" name="Rektangel: avrundede hjørner 18" descr="Til startsiden">
              <a:hlinkClick r:id="rId7" action="ppaction://hlinksldjump" tooltip="Til startsiden"/>
              <a:extLst>
                <a:ext uri="{FF2B5EF4-FFF2-40B4-BE49-F238E27FC236}">
                  <a16:creationId xmlns:a16="http://schemas.microsoft.com/office/drawing/2014/main" id="{EDBB75A9-5403-455E-AB5C-E809DB2C9E18}"/>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B8282634-7E1F-4919-988C-770227AB1D6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359590" y="3514850"/>
              <a:ext cx="338936" cy="371850"/>
            </a:xfrm>
            <a:prstGeom prst="rect">
              <a:avLst/>
            </a:prstGeom>
          </p:spPr>
        </p:pic>
      </p:grpSp>
      <p:pic>
        <p:nvPicPr>
          <p:cNvPr id="10" name="Bilde 9" descr="Bilde av Karie medisindispenser">
            <a:extLst>
              <a:ext uri="{FF2B5EF4-FFF2-40B4-BE49-F238E27FC236}">
                <a16:creationId xmlns:a16="http://schemas.microsoft.com/office/drawing/2014/main" id="{A8D7DA69-5F97-4EBF-AD24-6C3A042CF4B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80429" y="2495931"/>
            <a:ext cx="1734712" cy="1701982"/>
          </a:xfrm>
          <a:prstGeom prst="rect">
            <a:avLst/>
          </a:prstGeom>
        </p:spPr>
      </p:pic>
      <p:pic>
        <p:nvPicPr>
          <p:cNvPr id="23" name="Bilde 22" descr="Bilde av Pilly medisindispenser">
            <a:extLst>
              <a:ext uri="{FF2B5EF4-FFF2-40B4-BE49-F238E27FC236}">
                <a16:creationId xmlns:a16="http://schemas.microsoft.com/office/drawing/2014/main" id="{98FFACDD-4F57-4488-82BA-063671BDB6C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822063" y="3559714"/>
            <a:ext cx="1470528" cy="1338110"/>
          </a:xfrm>
          <a:prstGeom prst="rect">
            <a:avLst/>
          </a:prstGeom>
        </p:spPr>
      </p:pic>
      <p:pic>
        <p:nvPicPr>
          <p:cNvPr id="8" name="Bilde 7" descr="Bilde av Evondos medisinrobot">
            <a:extLst>
              <a:ext uri="{FF2B5EF4-FFF2-40B4-BE49-F238E27FC236}">
                <a16:creationId xmlns:a16="http://schemas.microsoft.com/office/drawing/2014/main" id="{E5E14F27-A998-4557-BB4D-4BF58036585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843" y="443163"/>
            <a:ext cx="2460732" cy="1640488"/>
          </a:xfrm>
          <a:prstGeom prst="rect">
            <a:avLst/>
          </a:prstGeom>
        </p:spPr>
      </p:pic>
      <p:pic>
        <p:nvPicPr>
          <p:cNvPr id="11" name="Bilde 10" descr="Bilde av Medido Clock medisindispenser">
            <a:extLst>
              <a:ext uri="{FF2B5EF4-FFF2-40B4-BE49-F238E27FC236}">
                <a16:creationId xmlns:a16="http://schemas.microsoft.com/office/drawing/2014/main" id="{422BADA5-98BC-4466-B8D1-96D28192087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69056" y="1491256"/>
            <a:ext cx="2643211" cy="1652007"/>
          </a:xfrm>
          <a:prstGeom prst="rect">
            <a:avLst/>
          </a:prstGeom>
        </p:spPr>
      </p:pic>
      <p:sp>
        <p:nvSpPr>
          <p:cNvPr id="28" name="Rektangel 27">
            <a:extLst>
              <a:ext uri="{FF2B5EF4-FFF2-40B4-BE49-F238E27FC236}">
                <a16:creationId xmlns:a16="http://schemas.microsoft.com/office/drawing/2014/main" id="{6BAE5B91-B7BD-4748-BB57-F201DEDF5B15}"/>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denne tjenesten</a:t>
            </a:r>
          </a:p>
        </p:txBody>
      </p:sp>
      <p:sp>
        <p:nvSpPr>
          <p:cNvPr id="29" name="Rektangel: avrundede hjørner 28">
            <a:hlinkClick r:id="rId14" action="ppaction://hlinksldjump"/>
            <a:extLst>
              <a:ext uri="{FF2B5EF4-FFF2-40B4-BE49-F238E27FC236}">
                <a16:creationId xmlns:a16="http://schemas.microsoft.com/office/drawing/2014/main" id="{843BEBA1-2F89-4935-A19B-A58BF6DB6E98}"/>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30" name="Grafikk 29" descr="Liste">
            <a:hlinkClick r:id="rId14" action="ppaction://hlinksldjump" tooltip="Liste over løsninger"/>
            <a:extLst>
              <a:ext uri="{FF2B5EF4-FFF2-40B4-BE49-F238E27FC236}">
                <a16:creationId xmlns:a16="http://schemas.microsoft.com/office/drawing/2014/main" id="{9810A7CF-3C1F-4977-A557-A67A36C25470}"/>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498123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036A05D1-9160-4AD3-A42B-10D21B9B3F95}"/>
              </a:ext>
              <a:ext uri="{C183D7F6-B498-43B3-948B-1728B52AA6E4}">
                <adec:decorative xmlns:adec="http://schemas.microsoft.com/office/drawing/2017/decorative" val="1"/>
              </a:ext>
            </a:extLst>
          </p:cNvPr>
          <p:cNvSpPr/>
          <p:nvPr/>
        </p:nvSpPr>
        <p:spPr>
          <a:xfrm>
            <a:off x="180429" y="66288"/>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A73C14B4-B53B-471C-B99A-1D7A884A2D8E}"/>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4D801324-1220-40D5-B7DE-2636FF3C640D}"/>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208206" y="365125"/>
            <a:ext cx="7145594" cy="1325563"/>
          </a:xfrm>
        </p:spPr>
        <p:txBody>
          <a:bodyPr/>
          <a:lstStyle/>
          <a:p>
            <a:r>
              <a:rPr lang="nb-NO" dirty="0"/>
              <a:t>GPS - Lokaliseringsteknologi</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4208206" y="1625593"/>
            <a:ext cx="7145594" cy="4351338"/>
          </a:xfrm>
        </p:spPr>
        <p:txBody>
          <a:bodyPr>
            <a:normAutofit fontScale="85000" lnSpcReduction="20000"/>
          </a:bodyPr>
          <a:lstStyle/>
          <a:p>
            <a:r>
              <a:rPr lang="nb-NO" dirty="0"/>
              <a:t>Største målgruppen for bruk av lokaliseringsteknologi er personer med demens. Det handler i stor grad om å skape trygghet, økt mestringsfølelse og livskvalitet, samt at personer med demens kan bo hjemme lengre.</a:t>
            </a:r>
          </a:p>
          <a:p>
            <a:r>
              <a:rPr lang="nb-NO" dirty="0"/>
              <a:t>Økt bruk av GPS-lokalisering sparer pårørende for bekymring samt politi og letemannskaper for ressurser. </a:t>
            </a:r>
          </a:p>
          <a:p>
            <a:r>
              <a:rPr lang="nb-NO" dirty="0"/>
              <a:t>Finnes som smykke, klokke eller såle i sko.</a:t>
            </a:r>
          </a:p>
          <a:p>
            <a:r>
              <a:rPr lang="nb-NO" dirty="0"/>
              <a:t>Ved å sette opp geografisk gjerde i systemet, kan man definere områder som trygge soner hvor personen er kjent og få varsler om personen beveger seg utenfor disse områdene.</a:t>
            </a:r>
          </a:p>
          <a:p>
            <a:r>
              <a:rPr lang="nb-NO" dirty="0"/>
              <a:t>Mange av disse funksjonene ligger også innebygget i dagens mobiltelefoner.</a:t>
            </a:r>
          </a:p>
        </p:txBody>
      </p:sp>
      <p:pic>
        <p:nvPicPr>
          <p:cNvPr id="19" name="Bilde 18" descr="Bilde av GPS-smykke og GPS-klokke">
            <a:extLst>
              <a:ext uri="{FF2B5EF4-FFF2-40B4-BE49-F238E27FC236}">
                <a16:creationId xmlns:a16="http://schemas.microsoft.com/office/drawing/2014/main" id="{C8283B10-1663-4D69-A763-C65E7E2E4A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840" y="555818"/>
            <a:ext cx="2058046" cy="1543535"/>
          </a:xfrm>
          <a:prstGeom prst="rect">
            <a:avLst/>
          </a:prstGeom>
        </p:spPr>
      </p:pic>
      <p:pic>
        <p:nvPicPr>
          <p:cNvPr id="23" name="Bilde 22" descr="Bilde av GPS-såle">
            <a:extLst>
              <a:ext uri="{FF2B5EF4-FFF2-40B4-BE49-F238E27FC236}">
                <a16:creationId xmlns:a16="http://schemas.microsoft.com/office/drawing/2014/main" id="{E7A25D83-A58F-43DB-90F4-9F413A5047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2172944" y="747905"/>
            <a:ext cx="1543534" cy="1157651"/>
          </a:xfrm>
          <a:prstGeom prst="rect">
            <a:avLst/>
          </a:prstGeom>
        </p:spPr>
      </p:pic>
      <p:pic>
        <p:nvPicPr>
          <p:cNvPr id="22" name="Bilde 21" descr="Bilde av kart med inntegnet geografisk gjerde">
            <a:extLst>
              <a:ext uri="{FF2B5EF4-FFF2-40B4-BE49-F238E27FC236}">
                <a16:creationId xmlns:a16="http://schemas.microsoft.com/office/drawing/2014/main" id="{798CA867-DD2A-4D09-9F50-D488AD78D07A}"/>
              </a:ext>
            </a:extLst>
          </p:cNvPr>
          <p:cNvPicPr>
            <a:picLocks noChangeAspect="1"/>
          </p:cNvPicPr>
          <p:nvPr/>
        </p:nvPicPr>
        <p:blipFill>
          <a:blip r:embed="rId4"/>
          <a:stretch>
            <a:fillRect/>
          </a:stretch>
        </p:blipFill>
        <p:spPr>
          <a:xfrm>
            <a:off x="384834" y="2538301"/>
            <a:ext cx="3082046" cy="2094789"/>
          </a:xfrm>
          <a:prstGeom prst="rect">
            <a:avLst/>
          </a:prstGeom>
        </p:spPr>
      </p:pic>
      <p:sp>
        <p:nvSpPr>
          <p:cNvPr id="13" name="Rektangel: avrundede hjørner 12" descr="Trygghet i hverdagen">
            <a:hlinkClick r:id="rId5" action="ppaction://hlinksldjump" tooltip="Til trygghet i hverdagen"/>
            <a:extLst>
              <a:ext uri="{FF2B5EF4-FFF2-40B4-BE49-F238E27FC236}">
                <a16:creationId xmlns:a16="http://schemas.microsoft.com/office/drawing/2014/main" id="{D40FEB7B-5C58-4B19-B9ED-BBE5C35441F5}"/>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4" name="Rektangel: avrundede hjørner 13" descr="Sosial deltakelse">
            <a:hlinkClick r:id="rId6" action="ppaction://hlinksldjump" tooltip="Til Sosial deltakelse"/>
            <a:extLst>
              <a:ext uri="{FF2B5EF4-FFF2-40B4-BE49-F238E27FC236}">
                <a16:creationId xmlns:a16="http://schemas.microsoft.com/office/drawing/2014/main" id="{51689D3B-548F-45FF-B501-02589870279C}"/>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5" name="Rektangel: avrundede hjørner 14" descr="Daglige gjøremål og påminnelser">
            <a:hlinkClick r:id="rId7" action="ppaction://hlinksldjump" tooltip="Til Daglige gjøremål og påminnelser"/>
            <a:extLst>
              <a:ext uri="{FF2B5EF4-FFF2-40B4-BE49-F238E27FC236}">
                <a16:creationId xmlns:a16="http://schemas.microsoft.com/office/drawing/2014/main" id="{BD7AFECB-A9A9-4150-A41A-FE51AACCCFE6}"/>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6" name="Rektangel: avrundede hjørner 15" descr="Oppfølging av egen helse">
            <a:hlinkClick r:id="rId8" action="ppaction://hlinksldjump" tooltip="Til Oppfølging av egen helse"/>
            <a:extLst>
              <a:ext uri="{FF2B5EF4-FFF2-40B4-BE49-F238E27FC236}">
                <a16:creationId xmlns:a16="http://schemas.microsoft.com/office/drawing/2014/main" id="{B2EC8085-2670-4AAC-B8CD-34C7E3457AA5}"/>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7" name="Rektangel: avrundede hjørner 16" descr="Tilpasse boligen min">
            <a:hlinkClick r:id="rId9" action="ppaction://hlinksldjump" tooltip="Til Tilpasse boligen min"/>
            <a:extLst>
              <a:ext uri="{FF2B5EF4-FFF2-40B4-BE49-F238E27FC236}">
                <a16:creationId xmlns:a16="http://schemas.microsoft.com/office/drawing/2014/main" id="{15F1A5A1-B29E-4B37-A684-887DA0EB97A0}"/>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4" name="Gruppe 23" descr="Til startsiden">
            <a:extLst>
              <a:ext uri="{FF2B5EF4-FFF2-40B4-BE49-F238E27FC236}">
                <a16:creationId xmlns:a16="http://schemas.microsoft.com/office/drawing/2014/main" id="{7082BECB-CA58-43FB-9D73-524C2284ED54}"/>
              </a:ext>
            </a:extLst>
          </p:cNvPr>
          <p:cNvGrpSpPr/>
          <p:nvPr/>
        </p:nvGrpSpPr>
        <p:grpSpPr>
          <a:xfrm>
            <a:off x="379433" y="6324006"/>
            <a:ext cx="1795448" cy="408633"/>
            <a:chOff x="7307548" y="3507551"/>
            <a:chExt cx="1795448" cy="408633"/>
          </a:xfrm>
        </p:grpSpPr>
        <p:sp>
          <p:nvSpPr>
            <p:cNvPr id="25" name="Rektangel: avrundede hjørner 24" descr="Til startsiden">
              <a:hlinkClick r:id="rId10" action="ppaction://hlinksldjump" tooltip="Til startsiden"/>
              <a:extLst>
                <a:ext uri="{FF2B5EF4-FFF2-40B4-BE49-F238E27FC236}">
                  <a16:creationId xmlns:a16="http://schemas.microsoft.com/office/drawing/2014/main" id="{9611438D-AFF3-42ED-B978-AF1E6883612B}"/>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6" name="Grafikk 25" descr="Hus">
              <a:extLst>
                <a:ext uri="{FF2B5EF4-FFF2-40B4-BE49-F238E27FC236}">
                  <a16:creationId xmlns:a16="http://schemas.microsoft.com/office/drawing/2014/main" id="{8A11F768-EADF-4484-8501-8437784952EB}"/>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359590" y="3514850"/>
              <a:ext cx="338936" cy="371850"/>
            </a:xfrm>
            <a:prstGeom prst="rect">
              <a:avLst/>
            </a:prstGeom>
          </p:spPr>
        </p:pic>
      </p:grpSp>
      <p:sp>
        <p:nvSpPr>
          <p:cNvPr id="28" name="Rektangel 27">
            <a:extLst>
              <a:ext uri="{FF2B5EF4-FFF2-40B4-BE49-F238E27FC236}">
                <a16:creationId xmlns:a16="http://schemas.microsoft.com/office/drawing/2014/main" id="{7DD8D2EC-470D-4639-AB88-B3F04C04A1EF}"/>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denne tjenesten</a:t>
            </a:r>
          </a:p>
        </p:txBody>
      </p:sp>
      <p:sp>
        <p:nvSpPr>
          <p:cNvPr id="29" name="Rektangel: avrundede hjørner 28">
            <a:hlinkClick r:id="rId13" action="ppaction://hlinksldjump"/>
            <a:extLst>
              <a:ext uri="{FF2B5EF4-FFF2-40B4-BE49-F238E27FC236}">
                <a16:creationId xmlns:a16="http://schemas.microsoft.com/office/drawing/2014/main" id="{AADE7503-DBF5-41D6-96BC-B803A12DCE56}"/>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30" name="Grafikk 29" descr="Liste">
            <a:hlinkClick r:id="rId13" action="ppaction://hlinksldjump" tooltip="Liste over løsninger"/>
            <a:extLst>
              <a:ext uri="{FF2B5EF4-FFF2-40B4-BE49-F238E27FC236}">
                <a16:creationId xmlns:a16="http://schemas.microsoft.com/office/drawing/2014/main" id="{C6C67F8D-34DF-4640-BE11-15777DC6214C}"/>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1925812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32C11B4D-021C-4589-B553-48E6D9B6F45E}"/>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C0D67ACC-8419-4017-90CD-6566826E0F14}"/>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20C4E511-E417-4B7B-AAA5-49208BAFFA98}"/>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143982" y="365125"/>
            <a:ext cx="7209817" cy="1325563"/>
          </a:xfrm>
        </p:spPr>
        <p:txBody>
          <a:bodyPr/>
          <a:lstStyle/>
          <a:p>
            <a:r>
              <a:rPr lang="nb-NO" dirty="0"/>
              <a:t>Digitalt tilsyn</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3978612" y="1825625"/>
            <a:ext cx="7616758" cy="3826145"/>
          </a:xfrm>
        </p:spPr>
        <p:txBody>
          <a:bodyPr>
            <a:normAutofit fontScale="70000" lnSpcReduction="20000"/>
          </a:bodyPr>
          <a:lstStyle/>
          <a:p>
            <a:pPr marL="457200" indent="-457200"/>
            <a:r>
              <a:rPr lang="nb-NO" dirty="0"/>
              <a:t>Digitalt tilsyn handler om å se til at tjenestemottakeren har det greit, uten at helsepersonellet trenger å være fysisk tilstede. Man unngår for eksempel forstyrrende tilsyn på natt, noe som lett kan ødelegge nattesøvnen hos tjenestemottaker.</a:t>
            </a:r>
          </a:p>
          <a:p>
            <a:pPr marL="457200" indent="-457200"/>
            <a:r>
              <a:rPr lang="nb-NO" dirty="0"/>
              <a:t>Til dette brukes det sensorer eller spesielle kamera som i tillegg har avanserte funksjoner som kan varsle uhell og hendelser når de oppstår. Det bidrar til at helsepersonell kan få mulighet til å avverge negative situasjoner før de oppstår, eller at de får melding når uhellet er ute slik at man får hjelp raskere. </a:t>
            </a:r>
          </a:p>
          <a:p>
            <a:pPr marL="457200" indent="-457200"/>
            <a:r>
              <a:rPr lang="nb-NO" dirty="0"/>
              <a:t>Digitalt tilsyn gjennomføres enten som planlagt, hendelsesbasert eller kontinuerlig tilsyn. Det vil være behovet knyttet til den enkelte tjenestemottaker som vil være grunnlag for hvilke funksjoner som skal brukes og hvilke hendelser som skal varsles.</a:t>
            </a:r>
          </a:p>
          <a:p>
            <a:pPr marL="457200" indent="-457200"/>
            <a:r>
              <a:rPr lang="nb-NO" dirty="0"/>
              <a:t>Noen løsninger: </a:t>
            </a:r>
            <a:r>
              <a:rPr lang="nb-NO" dirty="0" err="1"/>
              <a:t>RoomMate</a:t>
            </a:r>
            <a:r>
              <a:rPr lang="nb-NO" dirty="0"/>
              <a:t>, Nattugla, </a:t>
            </a:r>
            <a:r>
              <a:rPr lang="nb-NO" dirty="0" err="1"/>
              <a:t>Somnify</a:t>
            </a:r>
            <a:r>
              <a:rPr lang="nb-NO" dirty="0"/>
              <a:t>, </a:t>
            </a:r>
            <a:r>
              <a:rPr lang="nb-NO" dirty="0" err="1"/>
              <a:t>TellU</a:t>
            </a:r>
            <a:r>
              <a:rPr lang="nb-NO" dirty="0"/>
              <a:t> digital tilsyn</a:t>
            </a:r>
          </a:p>
          <a:p>
            <a:endParaRPr lang="nb-NO" dirty="0"/>
          </a:p>
        </p:txBody>
      </p:sp>
      <p:sp>
        <p:nvSpPr>
          <p:cNvPr id="14" name="Rektangel: avrundede hjørner 13" descr="Trygghet i hverdagen">
            <a:hlinkClick r:id="rId3" action="ppaction://hlinksldjump" tooltip="Til trygghet i hverdagen"/>
            <a:extLst>
              <a:ext uri="{FF2B5EF4-FFF2-40B4-BE49-F238E27FC236}">
                <a16:creationId xmlns:a16="http://schemas.microsoft.com/office/drawing/2014/main" id="{67663E38-0DDC-4A06-A03C-BBBE03C80AD6}"/>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5" name="Rektangel: avrundede hjørner 14" descr="Sosial deltakelse">
            <a:hlinkClick r:id="rId4" action="ppaction://hlinksldjump" tooltip="Til Sosial deltakelse"/>
            <a:extLst>
              <a:ext uri="{FF2B5EF4-FFF2-40B4-BE49-F238E27FC236}">
                <a16:creationId xmlns:a16="http://schemas.microsoft.com/office/drawing/2014/main" id="{3E887D38-689B-4DF7-8238-29D14493AC53}"/>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6" name="Rektangel: avrundede hjørner 15" descr="Daglige gjøremål og påminnelser">
            <a:hlinkClick r:id="rId5" action="ppaction://hlinksldjump" tooltip="Til Daglige gjøremål og påminnelser"/>
            <a:extLst>
              <a:ext uri="{FF2B5EF4-FFF2-40B4-BE49-F238E27FC236}">
                <a16:creationId xmlns:a16="http://schemas.microsoft.com/office/drawing/2014/main" id="{1CB1587B-5AC5-4110-B111-B27550FCD9F3}"/>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7" name="Rektangel: avrundede hjørner 16" descr="Oppfølging av egen helse">
            <a:hlinkClick r:id="rId6" action="ppaction://hlinksldjump" tooltip="Til Oppfølging av egen helse"/>
            <a:extLst>
              <a:ext uri="{FF2B5EF4-FFF2-40B4-BE49-F238E27FC236}">
                <a16:creationId xmlns:a16="http://schemas.microsoft.com/office/drawing/2014/main" id="{67A47F80-9DD8-4EEE-99C0-FB512C1D54F7}"/>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8" name="Rektangel: avrundede hjørner 17" descr="Tilpasse boligen min">
            <a:hlinkClick r:id="rId7" action="ppaction://hlinksldjump" tooltip="Til Tilpasse boligen min"/>
            <a:extLst>
              <a:ext uri="{FF2B5EF4-FFF2-40B4-BE49-F238E27FC236}">
                <a16:creationId xmlns:a16="http://schemas.microsoft.com/office/drawing/2014/main" id="{7C4D0EB4-E766-4491-8283-0349BBFA42A9}"/>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9" name="Gruppe 18" descr="Til startsiden">
            <a:extLst>
              <a:ext uri="{FF2B5EF4-FFF2-40B4-BE49-F238E27FC236}">
                <a16:creationId xmlns:a16="http://schemas.microsoft.com/office/drawing/2014/main" id="{93B5DF20-666C-4D4C-9F0F-F4B3A40ACD94}"/>
              </a:ext>
            </a:extLst>
          </p:cNvPr>
          <p:cNvGrpSpPr/>
          <p:nvPr/>
        </p:nvGrpSpPr>
        <p:grpSpPr>
          <a:xfrm>
            <a:off x="379433" y="6324006"/>
            <a:ext cx="1795448" cy="408633"/>
            <a:chOff x="7307548" y="3507551"/>
            <a:chExt cx="1795448" cy="408633"/>
          </a:xfrm>
        </p:grpSpPr>
        <p:sp>
          <p:nvSpPr>
            <p:cNvPr id="20" name="Rektangel: avrundede hjørner 19" descr="Til startsiden">
              <a:hlinkClick r:id="rId8" action="ppaction://hlinksldjump" tooltip="Til startsiden"/>
              <a:extLst>
                <a:ext uri="{FF2B5EF4-FFF2-40B4-BE49-F238E27FC236}">
                  <a16:creationId xmlns:a16="http://schemas.microsoft.com/office/drawing/2014/main" id="{C717226B-C809-4493-9D2F-C05B440EC15E}"/>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1" name="Grafikk 20" descr="Hus">
              <a:extLst>
                <a:ext uri="{FF2B5EF4-FFF2-40B4-BE49-F238E27FC236}">
                  <a16:creationId xmlns:a16="http://schemas.microsoft.com/office/drawing/2014/main" id="{D983E5A1-F05D-4A39-A7EC-90AF6DE485D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pic>
        <p:nvPicPr>
          <p:cNvPr id="22" name="Bilde 21" descr="Bilde av RoomMate-sensor">
            <a:extLst>
              <a:ext uri="{FF2B5EF4-FFF2-40B4-BE49-F238E27FC236}">
                <a16:creationId xmlns:a16="http://schemas.microsoft.com/office/drawing/2014/main" id="{88022A7F-AEDF-4CC5-BB87-3F584FC159C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99533" y="259664"/>
            <a:ext cx="1212414" cy="1208641"/>
          </a:xfrm>
          <a:prstGeom prst="rect">
            <a:avLst/>
          </a:prstGeom>
        </p:spPr>
      </p:pic>
      <p:pic>
        <p:nvPicPr>
          <p:cNvPr id="24" name="Bilde 23" descr="Bilde av Somnify-sensor">
            <a:extLst>
              <a:ext uri="{FF2B5EF4-FFF2-40B4-BE49-F238E27FC236}">
                <a16:creationId xmlns:a16="http://schemas.microsoft.com/office/drawing/2014/main" id="{9ABB29E3-0B7E-41C0-81D9-E93A6C1F1A32}"/>
              </a:ext>
            </a:extLst>
          </p:cNvPr>
          <p:cNvPicPr>
            <a:picLocks noChangeAspect="1"/>
          </p:cNvPicPr>
          <p:nvPr/>
        </p:nvPicPr>
        <p:blipFill>
          <a:blip r:embed="rId12"/>
          <a:stretch>
            <a:fillRect/>
          </a:stretch>
        </p:blipFill>
        <p:spPr>
          <a:xfrm>
            <a:off x="579094" y="2947028"/>
            <a:ext cx="661618" cy="923358"/>
          </a:xfrm>
          <a:prstGeom prst="rect">
            <a:avLst/>
          </a:prstGeom>
        </p:spPr>
      </p:pic>
      <p:pic>
        <p:nvPicPr>
          <p:cNvPr id="25" name="Bilde 24">
            <a:extLst>
              <a:ext uri="{FF2B5EF4-FFF2-40B4-BE49-F238E27FC236}">
                <a16:creationId xmlns:a16="http://schemas.microsoft.com/office/drawing/2014/main" id="{C6703E6C-0AFC-402C-9955-A0C1C1253C27}"/>
              </a:ext>
              <a:ext uri="{C183D7F6-B498-43B3-948B-1728B52AA6E4}">
                <adec:decorative xmlns:adec="http://schemas.microsoft.com/office/drawing/2017/decorative" val="1"/>
              </a:ext>
            </a:extLst>
          </p:cNvPr>
          <p:cNvPicPr>
            <a:picLocks noChangeAspect="1"/>
          </p:cNvPicPr>
          <p:nvPr/>
        </p:nvPicPr>
        <p:blipFill>
          <a:blip r:embed="rId13"/>
          <a:stretch>
            <a:fillRect/>
          </a:stretch>
        </p:blipFill>
        <p:spPr>
          <a:xfrm>
            <a:off x="1688098" y="400232"/>
            <a:ext cx="734108" cy="1168904"/>
          </a:xfrm>
          <a:prstGeom prst="rect">
            <a:avLst/>
          </a:prstGeom>
        </p:spPr>
      </p:pic>
      <p:pic>
        <p:nvPicPr>
          <p:cNvPr id="26" name="Bilde 25">
            <a:extLst>
              <a:ext uri="{FF2B5EF4-FFF2-40B4-BE49-F238E27FC236}">
                <a16:creationId xmlns:a16="http://schemas.microsoft.com/office/drawing/2014/main" id="{C33181F0-0D53-4CE0-9B43-56C154CAC297}"/>
              </a:ext>
              <a:ext uri="{C183D7F6-B498-43B3-948B-1728B52AA6E4}">
                <adec:decorative xmlns:adec="http://schemas.microsoft.com/office/drawing/2017/decorative" val="1"/>
              </a:ext>
            </a:extLst>
          </p:cNvPr>
          <p:cNvPicPr>
            <a:picLocks noChangeAspect="1"/>
          </p:cNvPicPr>
          <p:nvPr/>
        </p:nvPicPr>
        <p:blipFill>
          <a:blip r:embed="rId14"/>
          <a:stretch>
            <a:fillRect/>
          </a:stretch>
        </p:blipFill>
        <p:spPr>
          <a:xfrm>
            <a:off x="2057310" y="2193117"/>
            <a:ext cx="1228652" cy="700331"/>
          </a:xfrm>
          <a:prstGeom prst="rect">
            <a:avLst/>
          </a:prstGeom>
        </p:spPr>
      </p:pic>
      <p:pic>
        <p:nvPicPr>
          <p:cNvPr id="27" name="Bilde 26">
            <a:extLst>
              <a:ext uri="{FF2B5EF4-FFF2-40B4-BE49-F238E27FC236}">
                <a16:creationId xmlns:a16="http://schemas.microsoft.com/office/drawing/2014/main" id="{35742FF7-17A7-4C0B-BD41-E595065E1564}"/>
              </a:ext>
              <a:ext uri="{C183D7F6-B498-43B3-948B-1728B52AA6E4}">
                <adec:decorative xmlns:adec="http://schemas.microsoft.com/office/drawing/2017/decorative" val="1"/>
              </a:ext>
            </a:extLst>
          </p:cNvPr>
          <p:cNvPicPr>
            <a:picLocks noChangeAspect="1"/>
          </p:cNvPicPr>
          <p:nvPr/>
        </p:nvPicPr>
        <p:blipFill>
          <a:blip r:embed="rId15"/>
          <a:stretch>
            <a:fillRect/>
          </a:stretch>
        </p:blipFill>
        <p:spPr>
          <a:xfrm>
            <a:off x="1258976" y="3165422"/>
            <a:ext cx="1405018" cy="923358"/>
          </a:xfrm>
          <a:prstGeom prst="rect">
            <a:avLst/>
          </a:prstGeom>
        </p:spPr>
      </p:pic>
      <p:pic>
        <p:nvPicPr>
          <p:cNvPr id="29" name="Bilde 28" descr="Bilde av Nattugla-sensor">
            <a:extLst>
              <a:ext uri="{FF2B5EF4-FFF2-40B4-BE49-F238E27FC236}">
                <a16:creationId xmlns:a16="http://schemas.microsoft.com/office/drawing/2014/main" id="{34DE3A13-E727-4276-A6BE-B00977EDAD0D}"/>
              </a:ext>
            </a:extLst>
          </p:cNvPr>
          <p:cNvPicPr>
            <a:picLocks noChangeAspect="1"/>
          </p:cNvPicPr>
          <p:nvPr/>
        </p:nvPicPr>
        <p:blipFill>
          <a:blip r:embed="rId16"/>
          <a:stretch>
            <a:fillRect/>
          </a:stretch>
        </p:blipFill>
        <p:spPr>
          <a:xfrm>
            <a:off x="1354944" y="1925997"/>
            <a:ext cx="1212414" cy="610589"/>
          </a:xfrm>
          <a:prstGeom prst="rect">
            <a:avLst/>
          </a:prstGeom>
        </p:spPr>
      </p:pic>
      <p:pic>
        <p:nvPicPr>
          <p:cNvPr id="31" name="Bilde 30" descr="Bilde av Axiskamera digitalt tilsyn">
            <a:extLst>
              <a:ext uri="{FF2B5EF4-FFF2-40B4-BE49-F238E27FC236}">
                <a16:creationId xmlns:a16="http://schemas.microsoft.com/office/drawing/2014/main" id="{D1C912EA-5C3E-4B3E-BD80-E6840C1DC513}"/>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341524" y="4348047"/>
            <a:ext cx="534167" cy="791358"/>
          </a:xfrm>
          <a:prstGeom prst="rect">
            <a:avLst/>
          </a:prstGeom>
        </p:spPr>
      </p:pic>
      <p:pic>
        <p:nvPicPr>
          <p:cNvPr id="33" name="Bilde 32" descr="Bilde av Axix-kamera">
            <a:extLst>
              <a:ext uri="{FF2B5EF4-FFF2-40B4-BE49-F238E27FC236}">
                <a16:creationId xmlns:a16="http://schemas.microsoft.com/office/drawing/2014/main" id="{D4C01316-7A50-4657-AFEF-D2A14AD29520}"/>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750137" y="4179462"/>
            <a:ext cx="692519" cy="923358"/>
          </a:xfrm>
          <a:prstGeom prst="rect">
            <a:avLst/>
          </a:prstGeom>
        </p:spPr>
      </p:pic>
      <p:sp>
        <p:nvSpPr>
          <p:cNvPr id="34" name="Rektangel 33">
            <a:extLst>
              <a:ext uri="{FF2B5EF4-FFF2-40B4-BE49-F238E27FC236}">
                <a16:creationId xmlns:a16="http://schemas.microsoft.com/office/drawing/2014/main" id="{F343FB6A-CFB2-49DF-A7A0-CFCDC4FDFD14}"/>
              </a:ext>
              <a:ext uri="{C183D7F6-B498-43B3-948B-1728B52AA6E4}">
                <adec:decorative xmlns:adec="http://schemas.microsoft.com/office/drawing/2017/decorative" val="1"/>
              </a:ext>
            </a:extLst>
          </p:cNvPr>
          <p:cNvSpPr/>
          <p:nvPr/>
        </p:nvSpPr>
        <p:spPr>
          <a:xfrm>
            <a:off x="1836109" y="4907332"/>
            <a:ext cx="992579" cy="261610"/>
          </a:xfrm>
          <a:prstGeom prst="rect">
            <a:avLst/>
          </a:prstGeom>
        </p:spPr>
        <p:txBody>
          <a:bodyPr wrap="none">
            <a:spAutoFit/>
          </a:bodyPr>
          <a:lstStyle/>
          <a:p>
            <a:r>
              <a:rPr lang="nb-NO" sz="1100" dirty="0">
                <a:solidFill>
                  <a:schemeClr val="tx1">
                    <a:lumMod val="65000"/>
                    <a:lumOff val="35000"/>
                  </a:schemeClr>
                </a:solidFill>
              </a:rPr>
              <a:t>Axis (Tellu.no)</a:t>
            </a:r>
          </a:p>
        </p:txBody>
      </p:sp>
      <p:pic>
        <p:nvPicPr>
          <p:cNvPr id="7" name="Bilde 6">
            <a:extLst>
              <a:ext uri="{FF2B5EF4-FFF2-40B4-BE49-F238E27FC236}">
                <a16:creationId xmlns:a16="http://schemas.microsoft.com/office/drawing/2014/main" id="{83DFD487-FCE1-4468-82B1-2DA4FB1809CC}"/>
              </a:ext>
              <a:ext uri="{C183D7F6-B498-43B3-948B-1728B52AA6E4}">
                <adec:decorative xmlns:adec="http://schemas.microsoft.com/office/drawing/2017/decorative" val="1"/>
              </a:ext>
            </a:extLst>
          </p:cNvPr>
          <p:cNvPicPr>
            <a:picLocks noChangeAspect="1"/>
          </p:cNvPicPr>
          <p:nvPr/>
        </p:nvPicPr>
        <p:blipFill>
          <a:blip r:embed="rId19"/>
          <a:stretch>
            <a:fillRect/>
          </a:stretch>
        </p:blipFill>
        <p:spPr>
          <a:xfrm rot="1307085">
            <a:off x="2606264" y="529093"/>
            <a:ext cx="817599" cy="1039031"/>
          </a:xfrm>
          <a:prstGeom prst="rect">
            <a:avLst/>
          </a:prstGeom>
        </p:spPr>
      </p:pic>
      <p:sp>
        <p:nvSpPr>
          <p:cNvPr id="38" name="Rektangel 37">
            <a:extLst>
              <a:ext uri="{FF2B5EF4-FFF2-40B4-BE49-F238E27FC236}">
                <a16:creationId xmlns:a16="http://schemas.microsoft.com/office/drawing/2014/main" id="{C02DD5D4-72C4-4651-8A5D-09D3EF0EE17E}"/>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denne tjenesten</a:t>
            </a:r>
          </a:p>
        </p:txBody>
      </p:sp>
      <p:sp>
        <p:nvSpPr>
          <p:cNvPr id="39" name="Rektangel: avrundede hjørner 38">
            <a:hlinkClick r:id="rId20" action="ppaction://hlinksldjump"/>
            <a:extLst>
              <a:ext uri="{FF2B5EF4-FFF2-40B4-BE49-F238E27FC236}">
                <a16:creationId xmlns:a16="http://schemas.microsoft.com/office/drawing/2014/main" id="{C17DDAB1-820C-40D5-8024-561843A7929E}"/>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40" name="Grafikk 39" descr="Liste">
            <a:hlinkClick r:id="rId20" action="ppaction://hlinksldjump" tooltip="Liste over løsninger"/>
            <a:extLst>
              <a:ext uri="{FF2B5EF4-FFF2-40B4-BE49-F238E27FC236}">
                <a16:creationId xmlns:a16="http://schemas.microsoft.com/office/drawing/2014/main" id="{4AAB5843-75D7-4CB1-8B19-C6E2355D1932}"/>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9337284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CD298E03-7A10-49FE-A17E-668AA15C4BF7}"/>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1B32F850-5E2B-4DA1-A9E7-CB1416E2CAD1}"/>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7EC4D541-23A7-4F6D-9D7A-0C1C5BD13E57}"/>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483510" y="365125"/>
            <a:ext cx="6870290" cy="1325563"/>
          </a:xfrm>
        </p:spPr>
        <p:txBody>
          <a:bodyPr/>
          <a:lstStyle/>
          <a:p>
            <a:r>
              <a:rPr lang="nb-NO" dirty="0"/>
              <a:t>Samtaleforsterker</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483510" y="1825625"/>
            <a:ext cx="6870290" cy="4351338"/>
          </a:xfrm>
        </p:spPr>
        <p:txBody>
          <a:bodyPr>
            <a:normAutofit/>
          </a:bodyPr>
          <a:lstStyle/>
          <a:p>
            <a:r>
              <a:rPr lang="nb-NO" dirty="0"/>
              <a:t>Dette er et hørselshjelpemiddel som er anvendelig</a:t>
            </a:r>
            <a:r>
              <a:rPr lang="en-US" dirty="0"/>
              <a:t> i mange</a:t>
            </a:r>
            <a:r>
              <a:rPr lang="nb-NO" dirty="0"/>
              <a:t> situasjoner, for eksempel under en samtale, nå</a:t>
            </a:r>
            <a:r>
              <a:rPr lang="en-US" dirty="0"/>
              <a:t>r du ser p</a:t>
            </a:r>
            <a:r>
              <a:rPr lang="nb-NO" dirty="0"/>
              <a:t>å</a:t>
            </a:r>
            <a:r>
              <a:rPr lang="en-US" dirty="0"/>
              <a:t> TV,</a:t>
            </a:r>
            <a:r>
              <a:rPr lang="nb-NO" dirty="0"/>
              <a:t> ved</a:t>
            </a:r>
            <a:r>
              <a:rPr lang="en-US" dirty="0"/>
              <a:t> </a:t>
            </a:r>
            <a:r>
              <a:rPr lang="nb-NO" dirty="0"/>
              <a:t>konferanser</a:t>
            </a:r>
            <a:r>
              <a:rPr lang="en-US" dirty="0"/>
              <a:t> og p</a:t>
            </a:r>
            <a:r>
              <a:rPr lang="nb-NO" dirty="0"/>
              <a:t>å</a:t>
            </a:r>
            <a:r>
              <a:rPr lang="en-US" dirty="0"/>
              <a:t> </a:t>
            </a:r>
            <a:r>
              <a:rPr lang="nb-NO" dirty="0"/>
              <a:t>offentlige</a:t>
            </a:r>
            <a:r>
              <a:rPr lang="en-US" dirty="0"/>
              <a:t> </a:t>
            </a:r>
            <a:r>
              <a:rPr lang="nb-NO" dirty="0"/>
              <a:t>områ</a:t>
            </a:r>
            <a:r>
              <a:rPr lang="en-US" dirty="0"/>
              <a:t>der med teleslynge.</a:t>
            </a:r>
            <a:r>
              <a:rPr lang="nb-NO" dirty="0"/>
              <a:t> </a:t>
            </a:r>
          </a:p>
          <a:p>
            <a:r>
              <a:rPr lang="nb-NO" dirty="0"/>
              <a:t>Den kan også være svært nyttig å ha for hånden på sykehus og andre  helseinstitusjoner som et midlertidig hjelpemiddel under pasientens opphold eller i en besøkssituasjon</a:t>
            </a:r>
            <a:r>
              <a:rPr lang="en-US" dirty="0"/>
              <a:t>.</a:t>
            </a:r>
            <a:endParaRPr lang="nb-NO" dirty="0"/>
          </a:p>
        </p:txBody>
      </p:sp>
      <p:pic>
        <p:nvPicPr>
          <p:cNvPr id="17" name="Bilde 16" descr="Bilde av samtaleforsterker">
            <a:extLst>
              <a:ext uri="{FF2B5EF4-FFF2-40B4-BE49-F238E27FC236}">
                <a16:creationId xmlns:a16="http://schemas.microsoft.com/office/drawing/2014/main" id="{8B7C6272-0D8D-4DCC-BD2A-14E7182D2933}"/>
              </a:ext>
            </a:extLst>
          </p:cNvPr>
          <p:cNvPicPr>
            <a:picLocks noChangeAspect="1"/>
          </p:cNvPicPr>
          <p:nvPr/>
        </p:nvPicPr>
        <p:blipFill>
          <a:blip r:embed="rId3"/>
          <a:stretch>
            <a:fillRect/>
          </a:stretch>
        </p:blipFill>
        <p:spPr>
          <a:xfrm>
            <a:off x="329924" y="658978"/>
            <a:ext cx="3138991" cy="3885459"/>
          </a:xfrm>
          <a:prstGeom prst="rect">
            <a:avLst/>
          </a:prstGeom>
        </p:spPr>
      </p:pic>
      <p:sp>
        <p:nvSpPr>
          <p:cNvPr id="12" name="Rektangel: avrundede hjørner 11" descr="Trygghet i hverdagen">
            <a:hlinkClick r:id="rId4" action="ppaction://hlinksldjump" tooltip="Til trygghet i hverdagen"/>
            <a:extLst>
              <a:ext uri="{FF2B5EF4-FFF2-40B4-BE49-F238E27FC236}">
                <a16:creationId xmlns:a16="http://schemas.microsoft.com/office/drawing/2014/main" id="{A25F5150-9F2B-41BE-8E92-8B603815975E}"/>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5" action="ppaction://hlinksldjump" tooltip="Til Sosial deltakelse"/>
            <a:extLst>
              <a:ext uri="{FF2B5EF4-FFF2-40B4-BE49-F238E27FC236}">
                <a16:creationId xmlns:a16="http://schemas.microsoft.com/office/drawing/2014/main" id="{E6107D4F-6779-43B7-A957-629D3B4636D6}"/>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6" action="ppaction://hlinksldjump" tooltip="Til Daglige gjøremål og påminnelser"/>
            <a:extLst>
              <a:ext uri="{FF2B5EF4-FFF2-40B4-BE49-F238E27FC236}">
                <a16:creationId xmlns:a16="http://schemas.microsoft.com/office/drawing/2014/main" id="{B0453529-BD83-46C7-854D-2F8395C83320}"/>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7" action="ppaction://hlinksldjump" tooltip="Til Oppfølging av egen helse"/>
            <a:extLst>
              <a:ext uri="{FF2B5EF4-FFF2-40B4-BE49-F238E27FC236}">
                <a16:creationId xmlns:a16="http://schemas.microsoft.com/office/drawing/2014/main" id="{9A1C0854-3DE2-4A89-850E-B4A176A13EA8}"/>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8" action="ppaction://hlinksldjump" tooltip="Til Tilpasse boligen min"/>
            <a:extLst>
              <a:ext uri="{FF2B5EF4-FFF2-40B4-BE49-F238E27FC236}">
                <a16:creationId xmlns:a16="http://schemas.microsoft.com/office/drawing/2014/main" id="{A62615EF-7D55-404E-9557-A2A7CFDA8864}"/>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597E26FC-8157-4BD9-A3EC-C0C544DD052A}"/>
              </a:ext>
            </a:extLst>
          </p:cNvPr>
          <p:cNvGrpSpPr/>
          <p:nvPr/>
        </p:nvGrpSpPr>
        <p:grpSpPr>
          <a:xfrm>
            <a:off x="379433" y="6324006"/>
            <a:ext cx="1795448" cy="408633"/>
            <a:chOff x="7307548" y="3507551"/>
            <a:chExt cx="1795448" cy="408633"/>
          </a:xfrm>
        </p:grpSpPr>
        <p:sp>
          <p:nvSpPr>
            <p:cNvPr id="19" name="Rektangel: avrundede hjørner 18" descr="Til startsiden">
              <a:hlinkClick r:id="rId9" action="ppaction://hlinksldjump" tooltip="Til startsiden"/>
              <a:extLst>
                <a:ext uri="{FF2B5EF4-FFF2-40B4-BE49-F238E27FC236}">
                  <a16:creationId xmlns:a16="http://schemas.microsoft.com/office/drawing/2014/main" id="{16E90A77-BFAC-4D72-8D17-BF501B295DC2}"/>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12B771BF-6B27-4CCE-A97B-CF68ABD000B9}"/>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359590" y="3514850"/>
              <a:ext cx="338936" cy="371850"/>
            </a:xfrm>
            <a:prstGeom prst="rect">
              <a:avLst/>
            </a:prstGeom>
          </p:spPr>
        </p:pic>
      </p:grpSp>
      <p:sp>
        <p:nvSpPr>
          <p:cNvPr id="24" name="Rektangel 23">
            <a:extLst>
              <a:ext uri="{FF2B5EF4-FFF2-40B4-BE49-F238E27FC236}">
                <a16:creationId xmlns:a16="http://schemas.microsoft.com/office/drawing/2014/main" id="{5291830D-45FB-4F84-8358-013171E36186}"/>
              </a:ext>
              <a:ext uri="{C183D7F6-B498-43B3-948B-1728B52AA6E4}">
                <adec:decorative xmlns:adec="http://schemas.microsoft.com/office/drawing/2017/decorative" val="1"/>
              </a:ext>
            </a:extLst>
          </p:cNvPr>
          <p:cNvSpPr/>
          <p:nvPr/>
        </p:nvSpPr>
        <p:spPr>
          <a:xfrm>
            <a:off x="274681" y="5094662"/>
            <a:ext cx="3215489" cy="954107"/>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hørselskontakt i din kommune for mer informasjon om dette.</a:t>
            </a:r>
          </a:p>
        </p:txBody>
      </p:sp>
      <p:sp>
        <p:nvSpPr>
          <p:cNvPr id="25" name="Rektangel: avrundede hjørner 24">
            <a:hlinkClick r:id="rId12" action="ppaction://hlinksldjump"/>
            <a:extLst>
              <a:ext uri="{FF2B5EF4-FFF2-40B4-BE49-F238E27FC236}">
                <a16:creationId xmlns:a16="http://schemas.microsoft.com/office/drawing/2014/main" id="{226FD819-2A9D-4215-987F-CBB4BDDB64CB}"/>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6" name="Grafikk 25" descr="Liste">
            <a:hlinkClick r:id="rId12" action="ppaction://hlinksldjump" tooltip="Liste over løsninger"/>
            <a:extLst>
              <a:ext uri="{FF2B5EF4-FFF2-40B4-BE49-F238E27FC236}">
                <a16:creationId xmlns:a16="http://schemas.microsoft.com/office/drawing/2014/main" id="{27BD7684-DE99-4371-8001-4E3C954543DC}"/>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2359408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CD298E03-7A10-49FE-A17E-668AA15C4BF7}"/>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1B32F850-5E2B-4DA1-A9E7-CB1416E2CAD1}"/>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7EC4D541-23A7-4F6D-9D7A-0C1C5BD13E57}"/>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483510" y="365125"/>
            <a:ext cx="6870290" cy="1325563"/>
          </a:xfrm>
        </p:spPr>
        <p:txBody>
          <a:bodyPr>
            <a:noAutofit/>
          </a:bodyPr>
          <a:lstStyle/>
          <a:p>
            <a:r>
              <a:rPr lang="nb-NO" sz="3600" dirty="0"/>
              <a:t>Stemmeforsterker for mennesker med nedsatt talevolum</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462318" y="2526024"/>
            <a:ext cx="6870290" cy="1954805"/>
          </a:xfrm>
        </p:spPr>
        <p:txBody>
          <a:bodyPr>
            <a:normAutofit/>
          </a:bodyPr>
          <a:lstStyle/>
          <a:p>
            <a:r>
              <a:rPr lang="nb-NO" dirty="0"/>
              <a:t>Dette er et hjelpemiddel som er anvendelig</a:t>
            </a:r>
            <a:r>
              <a:rPr lang="en-US" dirty="0"/>
              <a:t> i </a:t>
            </a:r>
            <a:r>
              <a:rPr lang="nb-NO" dirty="0"/>
              <a:t>situasjoner, for eksempel under en samtale, dersom man har nedsatt talevolum f.eks. etter sykdom. </a:t>
            </a:r>
          </a:p>
        </p:txBody>
      </p:sp>
      <p:sp>
        <p:nvSpPr>
          <p:cNvPr id="12" name="Rektangel: avrundede hjørner 11" descr="Trygghet i hverdagen">
            <a:hlinkClick r:id="rId3" action="ppaction://hlinksldjump" tooltip="Til trygghet i hverdagen"/>
            <a:extLst>
              <a:ext uri="{FF2B5EF4-FFF2-40B4-BE49-F238E27FC236}">
                <a16:creationId xmlns:a16="http://schemas.microsoft.com/office/drawing/2014/main" id="{A25F5150-9F2B-41BE-8E92-8B603815975E}"/>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4" action="ppaction://hlinksldjump" tooltip="Til Sosial deltakelse"/>
            <a:extLst>
              <a:ext uri="{FF2B5EF4-FFF2-40B4-BE49-F238E27FC236}">
                <a16:creationId xmlns:a16="http://schemas.microsoft.com/office/drawing/2014/main" id="{E6107D4F-6779-43B7-A957-629D3B4636D6}"/>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5" action="ppaction://hlinksldjump" tooltip="Til Daglige gjøremål og påminnelser"/>
            <a:extLst>
              <a:ext uri="{FF2B5EF4-FFF2-40B4-BE49-F238E27FC236}">
                <a16:creationId xmlns:a16="http://schemas.microsoft.com/office/drawing/2014/main" id="{B0453529-BD83-46C7-854D-2F8395C83320}"/>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6" action="ppaction://hlinksldjump" tooltip="Til Oppfølging av egen helse"/>
            <a:extLst>
              <a:ext uri="{FF2B5EF4-FFF2-40B4-BE49-F238E27FC236}">
                <a16:creationId xmlns:a16="http://schemas.microsoft.com/office/drawing/2014/main" id="{9A1C0854-3DE2-4A89-850E-B4A176A13EA8}"/>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7" action="ppaction://hlinksldjump" tooltip="Til Tilpasse boligen min"/>
            <a:extLst>
              <a:ext uri="{FF2B5EF4-FFF2-40B4-BE49-F238E27FC236}">
                <a16:creationId xmlns:a16="http://schemas.microsoft.com/office/drawing/2014/main" id="{A62615EF-7D55-404E-9557-A2A7CFDA8864}"/>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597E26FC-8157-4BD9-A3EC-C0C544DD052A}"/>
              </a:ext>
            </a:extLst>
          </p:cNvPr>
          <p:cNvGrpSpPr/>
          <p:nvPr/>
        </p:nvGrpSpPr>
        <p:grpSpPr>
          <a:xfrm>
            <a:off x="379433" y="6324006"/>
            <a:ext cx="1795448" cy="408633"/>
            <a:chOff x="7307548" y="3507551"/>
            <a:chExt cx="1795448" cy="408633"/>
          </a:xfrm>
        </p:grpSpPr>
        <p:sp>
          <p:nvSpPr>
            <p:cNvPr id="19" name="Rektangel: avrundede hjørner 18" descr="Til startsiden">
              <a:hlinkClick r:id="rId8" action="ppaction://hlinksldjump" tooltip="Til startsiden"/>
              <a:extLst>
                <a:ext uri="{FF2B5EF4-FFF2-40B4-BE49-F238E27FC236}">
                  <a16:creationId xmlns:a16="http://schemas.microsoft.com/office/drawing/2014/main" id="{16E90A77-BFAC-4D72-8D17-BF501B295DC2}"/>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12B771BF-6B27-4CCE-A97B-CF68ABD000B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4" name="Rektangel 23">
            <a:extLst>
              <a:ext uri="{FF2B5EF4-FFF2-40B4-BE49-F238E27FC236}">
                <a16:creationId xmlns:a16="http://schemas.microsoft.com/office/drawing/2014/main" id="{5291830D-45FB-4F84-8358-013171E36186}"/>
              </a:ext>
              <a:ext uri="{C183D7F6-B498-43B3-948B-1728B52AA6E4}">
                <adec:decorative xmlns:adec="http://schemas.microsoft.com/office/drawing/2017/decorative" val="1"/>
              </a:ext>
            </a:extLst>
          </p:cNvPr>
          <p:cNvSpPr/>
          <p:nvPr/>
        </p:nvSpPr>
        <p:spPr>
          <a:xfrm>
            <a:off x="274681" y="5094662"/>
            <a:ext cx="3215489" cy="954107"/>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a:t>
            </a:r>
            <a:r>
              <a:rPr lang="nb-NO" sz="1400" dirty="0" err="1"/>
              <a:t>rehab</a:t>
            </a:r>
            <a:r>
              <a:rPr lang="nb-NO" sz="1400" dirty="0"/>
              <a:t>-teamet i din kommune for mer informasjon om dette. </a:t>
            </a:r>
          </a:p>
        </p:txBody>
      </p:sp>
      <p:sp>
        <p:nvSpPr>
          <p:cNvPr id="25" name="Rektangel: avrundede hjørner 24">
            <a:hlinkClick r:id="rId11" action="ppaction://hlinksldjump"/>
            <a:extLst>
              <a:ext uri="{FF2B5EF4-FFF2-40B4-BE49-F238E27FC236}">
                <a16:creationId xmlns:a16="http://schemas.microsoft.com/office/drawing/2014/main" id="{226FD819-2A9D-4215-987F-CBB4BDDB64CB}"/>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6" name="Grafikk 25" descr="Liste">
            <a:hlinkClick r:id="rId11" action="ppaction://hlinksldjump" tooltip="Liste over løsninger"/>
            <a:extLst>
              <a:ext uri="{FF2B5EF4-FFF2-40B4-BE49-F238E27FC236}">
                <a16:creationId xmlns:a16="http://schemas.microsoft.com/office/drawing/2014/main" id="{27BD7684-DE99-4371-8001-4E3C954543DC}"/>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851248" y="6319912"/>
            <a:ext cx="481360" cy="373892"/>
          </a:xfrm>
          <a:prstGeom prst="rect">
            <a:avLst/>
          </a:prstGeom>
        </p:spPr>
      </p:pic>
      <p:pic>
        <p:nvPicPr>
          <p:cNvPr id="8" name="Bilde 7">
            <a:extLst>
              <a:ext uri="{FF2B5EF4-FFF2-40B4-BE49-F238E27FC236}">
                <a16:creationId xmlns:a16="http://schemas.microsoft.com/office/drawing/2014/main" id="{31782C8C-2A35-7216-F660-6BE846AB68B2}"/>
              </a:ext>
            </a:extLst>
          </p:cNvPr>
          <p:cNvPicPr>
            <a:picLocks noChangeAspect="1"/>
          </p:cNvPicPr>
          <p:nvPr/>
        </p:nvPicPr>
        <p:blipFill>
          <a:blip r:embed="rId14"/>
          <a:stretch>
            <a:fillRect/>
          </a:stretch>
        </p:blipFill>
        <p:spPr>
          <a:xfrm>
            <a:off x="418057" y="794346"/>
            <a:ext cx="2928736" cy="2709081"/>
          </a:xfrm>
          <a:prstGeom prst="rect">
            <a:avLst/>
          </a:prstGeom>
        </p:spPr>
      </p:pic>
    </p:spTree>
    <p:extLst>
      <p:ext uri="{BB962C8B-B14F-4D97-AF65-F5344CB8AC3E}">
        <p14:creationId xmlns:p14="http://schemas.microsoft.com/office/powerpoint/2010/main" val="30770294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793C54A2-B899-49B7-89D8-C199B02BDF1F}"/>
              </a:ext>
              <a:ext uri="{C183D7F6-B498-43B3-948B-1728B52AA6E4}">
                <adec:decorative xmlns:adec="http://schemas.microsoft.com/office/drawing/2017/decorative" val="1"/>
              </a:ext>
            </a:extLst>
          </p:cNvPr>
          <p:cNvSpPr/>
          <p:nvPr/>
        </p:nvSpPr>
        <p:spPr>
          <a:xfrm>
            <a:off x="180429" y="121426"/>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656F8D3D-F28C-4215-B952-1E1BC5444A49}"/>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3E64BC20-6967-4548-8435-08DF9B0A24BA}"/>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424516" y="365125"/>
            <a:ext cx="6929284" cy="1325563"/>
          </a:xfrm>
        </p:spPr>
        <p:txBody>
          <a:bodyPr/>
          <a:lstStyle/>
          <a:p>
            <a:r>
              <a:rPr lang="nb-NO" dirty="0"/>
              <a:t>Elektroniske dørlåser</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4456670" y="1522548"/>
            <a:ext cx="6570055" cy="4351338"/>
          </a:xfrm>
        </p:spPr>
        <p:txBody>
          <a:bodyPr>
            <a:normAutofit fontScale="92500"/>
          </a:bodyPr>
          <a:lstStyle/>
          <a:p>
            <a:r>
              <a:rPr lang="nb-NO" sz="2400" dirty="0"/>
              <a:t>En elektronisk dørlås hos personer som har kommunale tjenester kan gjøre arbeidsdagen enklere for hjemmetjenesten.</a:t>
            </a:r>
          </a:p>
          <a:p>
            <a:r>
              <a:rPr lang="nb-NO" sz="2400" dirty="0"/>
              <a:t>Noen system fungerer på den måten at alle tjenestemottakerne får samme type elektroniske dørlås, mens hver sykepleier får hver sin elektroniske nøkkel som er programmert til de dørlåsene han eller hun trenger tilgang til i jobben. Dette kan bidra til god adgangskontroll og mulighet til å logge hvem som har vært på jobb hvor og når.</a:t>
            </a:r>
          </a:p>
          <a:p>
            <a:r>
              <a:rPr lang="nb-NO" sz="2400" dirty="0"/>
              <a:t>Mange velger også å anskaffe egne private løsninger som finnes i markedet. Da er det er mulig å bruke kode, en brikke eller mobiltelefon for å åpne døren.</a:t>
            </a:r>
          </a:p>
          <a:p>
            <a:endParaRPr lang="nb-NO" sz="2400" dirty="0"/>
          </a:p>
        </p:txBody>
      </p:sp>
      <p:sp>
        <p:nvSpPr>
          <p:cNvPr id="13" name="Rektangel: avrundede hjørner 12" descr="Trygghet i hverdagen">
            <a:hlinkClick r:id="rId3" action="ppaction://hlinksldjump" tooltip="Til trygghet i hverdagen"/>
            <a:extLst>
              <a:ext uri="{FF2B5EF4-FFF2-40B4-BE49-F238E27FC236}">
                <a16:creationId xmlns:a16="http://schemas.microsoft.com/office/drawing/2014/main" id="{B2F3BDAD-77AC-4AE1-B4BC-46E8421812BB}"/>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4" name="Rektangel: avrundede hjørner 13" descr="Sosial deltakelse">
            <a:hlinkClick r:id="rId4" action="ppaction://hlinksldjump" tooltip="Til Sosial deltakelse"/>
            <a:extLst>
              <a:ext uri="{FF2B5EF4-FFF2-40B4-BE49-F238E27FC236}">
                <a16:creationId xmlns:a16="http://schemas.microsoft.com/office/drawing/2014/main" id="{5C85660D-39F4-4456-9F40-EC26E6F5C09F}"/>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5" name="Rektangel: avrundede hjørner 14" descr="Daglige gjøremål og påminnelser">
            <a:hlinkClick r:id="rId5" action="ppaction://hlinksldjump" tooltip="Til Daglige gjøremål og påminnelser"/>
            <a:extLst>
              <a:ext uri="{FF2B5EF4-FFF2-40B4-BE49-F238E27FC236}">
                <a16:creationId xmlns:a16="http://schemas.microsoft.com/office/drawing/2014/main" id="{BF69CF1A-6AD0-4389-B159-C57FC5670BD5}"/>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6" name="Rektangel: avrundede hjørner 15" descr="Oppfølging av egen helse">
            <a:hlinkClick r:id="rId6" action="ppaction://hlinksldjump" tooltip="Til Oppfølging av egen helse"/>
            <a:extLst>
              <a:ext uri="{FF2B5EF4-FFF2-40B4-BE49-F238E27FC236}">
                <a16:creationId xmlns:a16="http://schemas.microsoft.com/office/drawing/2014/main" id="{6FE32668-C2FD-4871-87C2-D265FE0752E3}"/>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7" name="Rektangel: avrundede hjørner 16" descr="Tilpasse boligen min">
            <a:hlinkClick r:id="rId7" action="ppaction://hlinksldjump" tooltip="Til Tilpasse boligen min"/>
            <a:extLst>
              <a:ext uri="{FF2B5EF4-FFF2-40B4-BE49-F238E27FC236}">
                <a16:creationId xmlns:a16="http://schemas.microsoft.com/office/drawing/2014/main" id="{7132342F-9C0E-4B1F-92CF-3B57B5BB89CA}"/>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FDCDC0A3-8342-45EE-A9EB-2E469B03D798}"/>
              </a:ext>
            </a:extLst>
          </p:cNvPr>
          <p:cNvGrpSpPr/>
          <p:nvPr/>
        </p:nvGrpSpPr>
        <p:grpSpPr>
          <a:xfrm>
            <a:off x="379433" y="6324006"/>
            <a:ext cx="1795448" cy="408633"/>
            <a:chOff x="7307548" y="3507551"/>
            <a:chExt cx="1795448" cy="408633"/>
          </a:xfrm>
        </p:grpSpPr>
        <p:sp>
          <p:nvSpPr>
            <p:cNvPr id="19" name="Rektangel: avrundede hjørner 18" descr="Til startsiden">
              <a:hlinkClick r:id="rId8" action="ppaction://hlinksldjump" tooltip="Til startsiden"/>
              <a:extLst>
                <a:ext uri="{FF2B5EF4-FFF2-40B4-BE49-F238E27FC236}">
                  <a16:creationId xmlns:a16="http://schemas.microsoft.com/office/drawing/2014/main" id="{5D1370CF-0144-4FD7-847E-FF549280FE00}"/>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AF106B18-7CFD-4F61-A7C4-9E4BDC19969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pic>
        <p:nvPicPr>
          <p:cNvPr id="24" name="Bilde 23" descr="Elektronisk dørlås">
            <a:extLst>
              <a:ext uri="{FF2B5EF4-FFF2-40B4-BE49-F238E27FC236}">
                <a16:creationId xmlns:a16="http://schemas.microsoft.com/office/drawing/2014/main" id="{5654EB79-53D0-4059-9C4A-B2D20E564C0A}"/>
              </a:ext>
            </a:extLst>
          </p:cNvPr>
          <p:cNvPicPr>
            <a:picLocks noChangeAspect="1"/>
          </p:cNvPicPr>
          <p:nvPr/>
        </p:nvPicPr>
        <p:blipFill rotWithShape="1">
          <a:blip r:embed="rId11"/>
          <a:srcRect l="28482" r="21653"/>
          <a:stretch/>
        </p:blipFill>
        <p:spPr>
          <a:xfrm>
            <a:off x="1709903" y="408979"/>
            <a:ext cx="1386189" cy="1564165"/>
          </a:xfrm>
          <a:prstGeom prst="rect">
            <a:avLst/>
          </a:prstGeom>
        </p:spPr>
      </p:pic>
      <p:pic>
        <p:nvPicPr>
          <p:cNvPr id="25" name="Bildobjekt 50" descr="Bilde av elektronisk dørlås">
            <a:extLst>
              <a:ext uri="{FF2B5EF4-FFF2-40B4-BE49-F238E27FC236}">
                <a16:creationId xmlns:a16="http://schemas.microsoft.com/office/drawing/2014/main" id="{6702FF8D-6851-4B89-853F-AE5CB0A10F17}"/>
              </a:ext>
            </a:extLst>
          </p:cNvPr>
          <p:cNvPicPr>
            <a:picLocks noChangeAspect="1"/>
          </p:cNvPicPr>
          <p:nvPr/>
        </p:nvPicPr>
        <p:blipFill>
          <a:blip r:embed="rId12"/>
          <a:srcRect/>
          <a:stretch/>
        </p:blipFill>
        <p:spPr>
          <a:xfrm>
            <a:off x="403248" y="1312865"/>
            <a:ext cx="1386188" cy="1386188"/>
          </a:xfrm>
          <a:prstGeom prst="rect">
            <a:avLst/>
          </a:prstGeom>
        </p:spPr>
      </p:pic>
      <p:pic>
        <p:nvPicPr>
          <p:cNvPr id="9" name="Bilde 8" descr="Bilde av nøkkel til elektronisk dørlås">
            <a:extLst>
              <a:ext uri="{FF2B5EF4-FFF2-40B4-BE49-F238E27FC236}">
                <a16:creationId xmlns:a16="http://schemas.microsoft.com/office/drawing/2014/main" id="{C2E30AB4-2AE8-4170-A55E-EFEAC9DB8738}"/>
              </a:ext>
            </a:extLst>
          </p:cNvPr>
          <p:cNvPicPr>
            <a:picLocks noChangeAspect="1"/>
          </p:cNvPicPr>
          <p:nvPr/>
        </p:nvPicPr>
        <p:blipFill>
          <a:blip r:embed="rId13"/>
          <a:stretch>
            <a:fillRect/>
          </a:stretch>
        </p:blipFill>
        <p:spPr>
          <a:xfrm rot="16200000">
            <a:off x="2251422" y="1426782"/>
            <a:ext cx="798644" cy="1906287"/>
          </a:xfrm>
          <a:prstGeom prst="rect">
            <a:avLst/>
          </a:prstGeom>
        </p:spPr>
      </p:pic>
      <p:sp>
        <p:nvSpPr>
          <p:cNvPr id="27" name="Rektangel 26">
            <a:extLst>
              <a:ext uri="{FF2B5EF4-FFF2-40B4-BE49-F238E27FC236}">
                <a16:creationId xmlns:a16="http://schemas.microsoft.com/office/drawing/2014/main" id="{C73E7D5E-138B-4A01-A515-CAA5A3EAFFD5}"/>
              </a:ext>
              <a:ext uri="{C183D7F6-B498-43B3-948B-1728B52AA6E4}">
                <adec:decorative xmlns:adec="http://schemas.microsoft.com/office/drawing/2017/decorative" val="1"/>
              </a:ext>
            </a:extLst>
          </p:cNvPr>
          <p:cNvSpPr/>
          <p:nvPr/>
        </p:nvSpPr>
        <p:spPr>
          <a:xfrm>
            <a:off x="708697" y="1155509"/>
            <a:ext cx="982961" cy="261610"/>
          </a:xfrm>
          <a:prstGeom prst="rect">
            <a:avLst/>
          </a:prstGeom>
        </p:spPr>
        <p:txBody>
          <a:bodyPr wrap="none">
            <a:spAutoFit/>
          </a:bodyPr>
          <a:lstStyle/>
          <a:p>
            <a:r>
              <a:rPr lang="nb-NO" sz="1100" dirty="0"/>
              <a:t>(swedlock.no)</a:t>
            </a:r>
          </a:p>
        </p:txBody>
      </p:sp>
      <p:sp>
        <p:nvSpPr>
          <p:cNvPr id="28" name="Rektangel 27">
            <a:extLst>
              <a:ext uri="{FF2B5EF4-FFF2-40B4-BE49-F238E27FC236}">
                <a16:creationId xmlns:a16="http://schemas.microsoft.com/office/drawing/2014/main" id="{96070B74-35F0-468A-A907-0D7E8026AEF0}"/>
              </a:ext>
              <a:ext uri="{C183D7F6-B498-43B3-948B-1728B52AA6E4}">
                <adec:decorative xmlns:adec="http://schemas.microsoft.com/office/drawing/2017/decorative" val="1"/>
              </a:ext>
            </a:extLst>
          </p:cNvPr>
          <p:cNvSpPr/>
          <p:nvPr/>
        </p:nvSpPr>
        <p:spPr>
          <a:xfrm>
            <a:off x="260157" y="4744738"/>
            <a:ext cx="3343730" cy="1169551"/>
          </a:xfrm>
          <a:prstGeom prst="rect">
            <a:avLst/>
          </a:prstGeom>
        </p:spPr>
        <p:txBody>
          <a:bodyPr wrap="square">
            <a:spAutoFit/>
          </a:bodyPr>
          <a:lstStyle/>
          <a:p>
            <a:pPr marL="285750" indent="-285750">
              <a:buFont typeface="Arial" panose="020B0604020202020204" pitchFamily="34" charset="0"/>
              <a:buChar char="•"/>
            </a:pPr>
            <a:r>
              <a:rPr lang="nb-NO" sz="1400" dirty="0"/>
              <a:t>Flere kommuner velger å ta i bruk elektronisk dørlås til tjenestemottakere trygghetsalarm. </a:t>
            </a:r>
          </a:p>
          <a:p>
            <a:pPr marL="285750" indent="-285750">
              <a:buFont typeface="Arial" panose="020B0604020202020204" pitchFamily="34" charset="0"/>
              <a:buChar char="•"/>
            </a:pPr>
            <a:r>
              <a:rPr lang="nb-NO" sz="1400" dirty="0"/>
              <a:t>Elektroniske dørlåser er også å få kjøpt på f. eks. byggevare-forretninger</a:t>
            </a:r>
          </a:p>
        </p:txBody>
      </p:sp>
      <p:sp>
        <p:nvSpPr>
          <p:cNvPr id="26" name="Rektangel: avrundede hjørner 25">
            <a:hlinkClick r:id="rId14" action="ppaction://hlinksldjump"/>
            <a:extLst>
              <a:ext uri="{FF2B5EF4-FFF2-40B4-BE49-F238E27FC236}">
                <a16:creationId xmlns:a16="http://schemas.microsoft.com/office/drawing/2014/main" id="{41D4F8CA-0068-4795-881E-1BD370031BA0}"/>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9" name="Grafikk 28" descr="Liste">
            <a:hlinkClick r:id="rId14" action="ppaction://hlinksldjump" tooltip="Liste over løsninger"/>
            <a:extLst>
              <a:ext uri="{FF2B5EF4-FFF2-40B4-BE49-F238E27FC236}">
                <a16:creationId xmlns:a16="http://schemas.microsoft.com/office/drawing/2014/main" id="{151FFF52-7EDF-411C-851D-E0D9DB2A1274}"/>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851248" y="6319912"/>
            <a:ext cx="481360" cy="373892"/>
          </a:xfrm>
          <a:prstGeom prst="rect">
            <a:avLst/>
          </a:prstGeom>
        </p:spPr>
      </p:pic>
      <p:pic>
        <p:nvPicPr>
          <p:cNvPr id="7" name="Bilde 6" descr="Elektronisk dørlås">
            <a:extLst>
              <a:ext uri="{FF2B5EF4-FFF2-40B4-BE49-F238E27FC236}">
                <a16:creationId xmlns:a16="http://schemas.microsoft.com/office/drawing/2014/main" id="{6E5E108A-F3E8-44BD-9D73-0EF8696DECC2}"/>
              </a:ext>
            </a:extLst>
          </p:cNvPr>
          <p:cNvPicPr>
            <a:picLocks noChangeAspect="1"/>
          </p:cNvPicPr>
          <p:nvPr/>
        </p:nvPicPr>
        <p:blipFill>
          <a:blip r:embed="rId17"/>
          <a:stretch>
            <a:fillRect/>
          </a:stretch>
        </p:blipFill>
        <p:spPr>
          <a:xfrm>
            <a:off x="2174881" y="3118976"/>
            <a:ext cx="1230598" cy="1158483"/>
          </a:xfrm>
          <a:prstGeom prst="rect">
            <a:avLst/>
          </a:prstGeom>
        </p:spPr>
      </p:pic>
      <p:pic>
        <p:nvPicPr>
          <p:cNvPr id="8" name="Bilde 7" descr="Elektronisk dørlås">
            <a:extLst>
              <a:ext uri="{FF2B5EF4-FFF2-40B4-BE49-F238E27FC236}">
                <a16:creationId xmlns:a16="http://schemas.microsoft.com/office/drawing/2014/main" id="{92726F9D-279F-4A40-8CD8-C9E14F8DCAF6}"/>
              </a:ext>
            </a:extLst>
          </p:cNvPr>
          <p:cNvPicPr>
            <a:picLocks noChangeAspect="1"/>
          </p:cNvPicPr>
          <p:nvPr/>
        </p:nvPicPr>
        <p:blipFill>
          <a:blip r:embed="rId18"/>
          <a:stretch>
            <a:fillRect/>
          </a:stretch>
        </p:blipFill>
        <p:spPr>
          <a:xfrm rot="21407008">
            <a:off x="909798" y="2947184"/>
            <a:ext cx="864264" cy="1574341"/>
          </a:xfrm>
          <a:prstGeom prst="rect">
            <a:avLst/>
          </a:prstGeom>
        </p:spPr>
      </p:pic>
    </p:spTree>
    <p:extLst>
      <p:ext uri="{BB962C8B-B14F-4D97-AF65-F5344CB8AC3E}">
        <p14:creationId xmlns:p14="http://schemas.microsoft.com/office/powerpoint/2010/main" val="2649794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793C54A2-B899-49B7-89D8-C199B02BDF1F}"/>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656F8D3D-F28C-4215-B952-1E1BC5444A49}"/>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3E64BC20-6967-4548-8435-08DF9B0A24BA}"/>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0BBDD98D-D0E1-4DEA-82BA-2D2BA4081221}"/>
              </a:ext>
            </a:extLst>
          </p:cNvPr>
          <p:cNvSpPr>
            <a:spLocks noGrp="1"/>
          </p:cNvSpPr>
          <p:nvPr>
            <p:ph type="title"/>
          </p:nvPr>
        </p:nvSpPr>
        <p:spPr>
          <a:xfrm>
            <a:off x="4483510" y="365125"/>
            <a:ext cx="6870290" cy="1325563"/>
          </a:xfrm>
        </p:spPr>
        <p:txBody>
          <a:bodyPr/>
          <a:lstStyle/>
          <a:p>
            <a:r>
              <a:rPr lang="nb-NO" dirty="0"/>
              <a:t>Tidsbrytere</a:t>
            </a:r>
          </a:p>
        </p:txBody>
      </p:sp>
      <p:sp>
        <p:nvSpPr>
          <p:cNvPr id="3" name="Plassholder for innhold 2">
            <a:extLst>
              <a:ext uri="{FF2B5EF4-FFF2-40B4-BE49-F238E27FC236}">
                <a16:creationId xmlns:a16="http://schemas.microsoft.com/office/drawing/2014/main" id="{33111B96-2004-4DBC-99A1-3937693D9BC8}"/>
              </a:ext>
            </a:extLst>
          </p:cNvPr>
          <p:cNvSpPr>
            <a:spLocks noGrp="1"/>
          </p:cNvSpPr>
          <p:nvPr>
            <p:ph idx="1"/>
          </p:nvPr>
        </p:nvSpPr>
        <p:spPr>
          <a:xfrm>
            <a:off x="4483510" y="1597017"/>
            <a:ext cx="6870290" cy="4351338"/>
          </a:xfrm>
        </p:spPr>
        <p:txBody>
          <a:bodyPr>
            <a:normAutofit fontScale="92500" lnSpcReduction="20000"/>
          </a:bodyPr>
          <a:lstStyle/>
          <a:p>
            <a:r>
              <a:rPr lang="nb-NO" dirty="0"/>
              <a:t>Husket jeg å slå av kaffetrakteren? Nappet jeg ut strykejernet? Og slo jeg av krølltangen?</a:t>
            </a:r>
          </a:p>
          <a:p>
            <a:r>
              <a:rPr lang="nb-NO" dirty="0"/>
              <a:t>Hvem har vel ikke lagt seg for kvelden, eller dratt på reise, med disse skjebnesvangre spørsmålene surrende hvileløst i bakhodet? </a:t>
            </a:r>
          </a:p>
          <a:p>
            <a:r>
              <a:rPr lang="nb-NO" dirty="0"/>
              <a:t>Ikke bare skaper dette uromomentet trøbbel i topplokket, det kan også potensielt være brannfarlig.</a:t>
            </a:r>
          </a:p>
          <a:p>
            <a:r>
              <a:rPr lang="nb-NO" dirty="0"/>
              <a:t>En tidsbryter kutter strømmen og nettopp her kan en stikkontakt med tidsbryter være redningen. Den kutter strømmen etter en gitt tid, slik at du trygt kan dra hjemmefra uten en ekstra bekymring.</a:t>
            </a:r>
          </a:p>
          <a:p>
            <a:endParaRPr lang="nb-NO" dirty="0"/>
          </a:p>
        </p:txBody>
      </p:sp>
      <p:sp>
        <p:nvSpPr>
          <p:cNvPr id="13" name="Rektangel: avrundede hjørner 12" descr="Trygghet i hverdagen">
            <a:hlinkClick r:id="rId2" action="ppaction://hlinksldjump" tooltip="Til trygghet i hverdagen"/>
            <a:extLst>
              <a:ext uri="{FF2B5EF4-FFF2-40B4-BE49-F238E27FC236}">
                <a16:creationId xmlns:a16="http://schemas.microsoft.com/office/drawing/2014/main" id="{40157B83-883E-4DB5-B7AC-2E5EE595BE99}"/>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4" name="Rektangel: avrundede hjørner 13" descr="Sosial deltakelse">
            <a:hlinkClick r:id="rId3" action="ppaction://hlinksldjump" tooltip="Til Sosial deltakelse"/>
            <a:extLst>
              <a:ext uri="{FF2B5EF4-FFF2-40B4-BE49-F238E27FC236}">
                <a16:creationId xmlns:a16="http://schemas.microsoft.com/office/drawing/2014/main" id="{44D4C4BA-45EE-4BFC-B13D-A6CC85938169}"/>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5" name="Rektangel: avrundede hjørner 14" descr="Daglige gjøremål og påminnelser">
            <a:hlinkClick r:id="rId4" action="ppaction://hlinksldjump" tooltip="Til Daglige gjøremål og påminnelser"/>
            <a:extLst>
              <a:ext uri="{FF2B5EF4-FFF2-40B4-BE49-F238E27FC236}">
                <a16:creationId xmlns:a16="http://schemas.microsoft.com/office/drawing/2014/main" id="{7777F211-C9A6-42BE-93A8-674095D560B1}"/>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6" name="Rektangel: avrundede hjørner 15" descr="Oppfølging av egen helse">
            <a:hlinkClick r:id="rId5" action="ppaction://hlinksldjump" tooltip="Til Oppfølging av egen helse"/>
            <a:extLst>
              <a:ext uri="{FF2B5EF4-FFF2-40B4-BE49-F238E27FC236}">
                <a16:creationId xmlns:a16="http://schemas.microsoft.com/office/drawing/2014/main" id="{67E38397-C274-47E8-989D-0CF38E903F9E}"/>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7" name="Rektangel: avrundede hjørner 16" descr="Tilpasse boligen min">
            <a:hlinkClick r:id="rId6" action="ppaction://hlinksldjump" tooltip="Til Tilpasse boligen min"/>
            <a:extLst>
              <a:ext uri="{FF2B5EF4-FFF2-40B4-BE49-F238E27FC236}">
                <a16:creationId xmlns:a16="http://schemas.microsoft.com/office/drawing/2014/main" id="{1066C9AE-138D-41D5-BEF4-79C305CC9829}"/>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CBD234B2-0E00-4F04-B266-78C83EE08CD9}"/>
              </a:ext>
            </a:extLst>
          </p:cNvPr>
          <p:cNvGrpSpPr/>
          <p:nvPr/>
        </p:nvGrpSpPr>
        <p:grpSpPr>
          <a:xfrm>
            <a:off x="379433" y="6324006"/>
            <a:ext cx="1795448" cy="408633"/>
            <a:chOff x="7307548" y="3507551"/>
            <a:chExt cx="1795448" cy="408633"/>
          </a:xfrm>
        </p:grpSpPr>
        <p:sp>
          <p:nvSpPr>
            <p:cNvPr id="19" name="Rektangel: avrundede hjørner 18" descr="Til startsiden">
              <a:hlinkClick r:id="rId7" action="ppaction://hlinksldjump" tooltip="Til startsiden"/>
              <a:extLst>
                <a:ext uri="{FF2B5EF4-FFF2-40B4-BE49-F238E27FC236}">
                  <a16:creationId xmlns:a16="http://schemas.microsoft.com/office/drawing/2014/main" id="{AA788B59-1C7A-4CDB-9ABE-31D239E8D917}"/>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3959BBDD-2ED3-47CE-A660-86708E1ED0F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359590" y="3514850"/>
              <a:ext cx="338936" cy="371850"/>
            </a:xfrm>
            <a:prstGeom prst="rect">
              <a:avLst/>
            </a:prstGeom>
          </p:spPr>
        </p:pic>
      </p:grpSp>
      <p:pic>
        <p:nvPicPr>
          <p:cNvPr id="9" name="Bilde 8" descr="Bilde av tidsbryter til vannkoker">
            <a:extLst>
              <a:ext uri="{FF2B5EF4-FFF2-40B4-BE49-F238E27FC236}">
                <a16:creationId xmlns:a16="http://schemas.microsoft.com/office/drawing/2014/main" id="{9BA3ADDD-5176-4DAB-AFC8-C7AAC0B6A50E}"/>
              </a:ext>
            </a:extLst>
          </p:cNvPr>
          <p:cNvPicPr>
            <a:picLocks noChangeAspect="1"/>
          </p:cNvPicPr>
          <p:nvPr/>
        </p:nvPicPr>
        <p:blipFill>
          <a:blip r:embed="rId10"/>
          <a:stretch>
            <a:fillRect/>
          </a:stretch>
        </p:blipFill>
        <p:spPr>
          <a:xfrm>
            <a:off x="294206" y="659918"/>
            <a:ext cx="3210427" cy="2769082"/>
          </a:xfrm>
          <a:prstGeom prst="rect">
            <a:avLst/>
          </a:prstGeom>
        </p:spPr>
      </p:pic>
      <p:pic>
        <p:nvPicPr>
          <p:cNvPr id="11" name="Bilde 10" descr="Bilde av tidsbryter">
            <a:extLst>
              <a:ext uri="{FF2B5EF4-FFF2-40B4-BE49-F238E27FC236}">
                <a16:creationId xmlns:a16="http://schemas.microsoft.com/office/drawing/2014/main" id="{A8C1FBA2-6170-4E55-A062-3E0DD8AEDF75}"/>
              </a:ext>
            </a:extLst>
          </p:cNvPr>
          <p:cNvPicPr>
            <a:picLocks noChangeAspect="1"/>
          </p:cNvPicPr>
          <p:nvPr/>
        </p:nvPicPr>
        <p:blipFill>
          <a:blip r:embed="rId11"/>
          <a:stretch>
            <a:fillRect/>
          </a:stretch>
        </p:blipFill>
        <p:spPr>
          <a:xfrm rot="20090544">
            <a:off x="882359" y="3195542"/>
            <a:ext cx="1106291" cy="1570826"/>
          </a:xfrm>
          <a:prstGeom prst="rect">
            <a:avLst/>
          </a:prstGeom>
        </p:spPr>
      </p:pic>
      <p:sp>
        <p:nvSpPr>
          <p:cNvPr id="24" name="Rektangel 23">
            <a:extLst>
              <a:ext uri="{FF2B5EF4-FFF2-40B4-BE49-F238E27FC236}">
                <a16:creationId xmlns:a16="http://schemas.microsoft.com/office/drawing/2014/main" id="{951B3958-14FF-4239-A87A-294C20EA812A}"/>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Dette kan du kjøpe selv på nettet eller i lokale butikker</a:t>
            </a:r>
          </a:p>
        </p:txBody>
      </p:sp>
      <p:sp>
        <p:nvSpPr>
          <p:cNvPr id="25" name="Rektangel: avrundede hjørner 24">
            <a:hlinkClick r:id="rId12" action="ppaction://hlinksldjump"/>
            <a:extLst>
              <a:ext uri="{FF2B5EF4-FFF2-40B4-BE49-F238E27FC236}">
                <a16:creationId xmlns:a16="http://schemas.microsoft.com/office/drawing/2014/main" id="{94ECD8DD-357D-478A-AF87-D3BB3866166E}"/>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6" name="Grafikk 25" descr="Liste">
            <a:hlinkClick r:id="rId12" action="ppaction://hlinksldjump" tooltip="Liste over løsninger"/>
            <a:extLst>
              <a:ext uri="{FF2B5EF4-FFF2-40B4-BE49-F238E27FC236}">
                <a16:creationId xmlns:a16="http://schemas.microsoft.com/office/drawing/2014/main" id="{369B9145-FEAA-4CA0-87D6-EEE73F5F1AA6}"/>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7225372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4278272E-A4D1-4E6E-B663-AA7EF144D9BF}"/>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39B850C0-375C-451A-8989-8CD779CBAF5E}"/>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AF1A819C-9ECB-4614-BFFB-F7D9D9199796}"/>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513006" y="365125"/>
            <a:ext cx="6840794" cy="1325563"/>
          </a:xfrm>
        </p:spPr>
        <p:txBody>
          <a:bodyPr/>
          <a:lstStyle/>
          <a:p>
            <a:r>
              <a:rPr lang="nb-NO" dirty="0"/>
              <a:t>Kroppstørker</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513006" y="1497013"/>
            <a:ext cx="6840794" cy="4351338"/>
          </a:xfrm>
        </p:spPr>
        <p:txBody>
          <a:bodyPr>
            <a:normAutofit fontScale="77500" lnSpcReduction="20000"/>
          </a:bodyPr>
          <a:lstStyle/>
          <a:p>
            <a:pPr fontAlgn="base"/>
            <a:r>
              <a:rPr lang="nb-NO" dirty="0"/>
              <a:t>Å dusje og tørke seg er noe de fleste av oss ønsker å håndtere selv. For noen kan det være en utfordring med å tørke seg selv etter en dusj på grunn av ustøhet, muskelsvekkelse eller nedsatt bevegelighet.</a:t>
            </a:r>
          </a:p>
          <a:p>
            <a:pPr fontAlgn="base"/>
            <a:r>
              <a:rPr lang="nb-NO" dirty="0"/>
              <a:t>En kroppstørker gjør at man selv kan stå, mens en varm luftstrøm tørker hele kroppen. </a:t>
            </a:r>
          </a:p>
          <a:p>
            <a:pPr fontAlgn="base"/>
            <a:r>
              <a:rPr lang="nb-NO" dirty="0"/>
              <a:t>Kroppstørker betjenes med en stor bryter som kan ligge på gulvet eller monteres på vegg. Dette er en ny måte å tørke seg på og som ivaretar personens privatliv på en verdig måte.</a:t>
            </a:r>
          </a:p>
          <a:p>
            <a:pPr fontAlgn="base"/>
            <a:r>
              <a:rPr lang="nb-NO" dirty="0"/>
              <a:t>Erfaring tilsier at dette er et «nisjeprodukt» som meget få kan nyttiggjøre seg, men det er et eksempel på hvilke muligheter teknologien kan bidra </a:t>
            </a:r>
            <a:r>
              <a:rPr lang="nb-NO"/>
              <a:t>med og et </a:t>
            </a:r>
            <a:r>
              <a:rPr lang="nb-NO" dirty="0"/>
              <a:t>eksempel på hva som finnes </a:t>
            </a:r>
            <a:r>
              <a:rPr lang="nb-NO"/>
              <a:t>av løsninger </a:t>
            </a:r>
            <a:r>
              <a:rPr lang="nb-NO" dirty="0"/>
              <a:t>i markedet.</a:t>
            </a:r>
          </a:p>
        </p:txBody>
      </p:sp>
      <p:pic>
        <p:nvPicPr>
          <p:cNvPr id="17" name="Bilde 16" descr="Bilde av kroppstørker">
            <a:extLst>
              <a:ext uri="{FF2B5EF4-FFF2-40B4-BE49-F238E27FC236}">
                <a16:creationId xmlns:a16="http://schemas.microsoft.com/office/drawing/2014/main" id="{BD3CBAA1-1168-4EFA-A30F-00D6E6C1709B}"/>
              </a:ext>
            </a:extLst>
          </p:cNvPr>
          <p:cNvPicPr>
            <a:picLocks noChangeAspect="1"/>
          </p:cNvPicPr>
          <p:nvPr/>
        </p:nvPicPr>
        <p:blipFill>
          <a:blip r:embed="rId2"/>
          <a:stretch>
            <a:fillRect/>
          </a:stretch>
        </p:blipFill>
        <p:spPr>
          <a:xfrm>
            <a:off x="439566" y="365125"/>
            <a:ext cx="2913304" cy="4050464"/>
          </a:xfrm>
          <a:prstGeom prst="rect">
            <a:avLst/>
          </a:prstGeom>
        </p:spPr>
      </p:pic>
      <p:sp>
        <p:nvSpPr>
          <p:cNvPr id="12" name="Rektangel: avrundede hjørner 11" descr="Trygghet i hverdagen">
            <a:hlinkClick r:id="rId3" action="ppaction://hlinksldjump" tooltip="Til trygghet i hverdagen"/>
            <a:extLst>
              <a:ext uri="{FF2B5EF4-FFF2-40B4-BE49-F238E27FC236}">
                <a16:creationId xmlns:a16="http://schemas.microsoft.com/office/drawing/2014/main" id="{59627439-198E-4D8C-948C-5ED6464A99CD}"/>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4" action="ppaction://hlinksldjump" tooltip="Til Sosial deltakelse"/>
            <a:extLst>
              <a:ext uri="{FF2B5EF4-FFF2-40B4-BE49-F238E27FC236}">
                <a16:creationId xmlns:a16="http://schemas.microsoft.com/office/drawing/2014/main" id="{6510EECF-B71F-4566-A725-88345BCC22D3}"/>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5" action="ppaction://hlinksldjump" tooltip="Til Daglige gjøremål og påminnelser"/>
            <a:extLst>
              <a:ext uri="{FF2B5EF4-FFF2-40B4-BE49-F238E27FC236}">
                <a16:creationId xmlns:a16="http://schemas.microsoft.com/office/drawing/2014/main" id="{268BE9E5-2698-423E-93D9-7FDA4E06022C}"/>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6" action="ppaction://hlinksldjump" tooltip="Til Oppfølging av egen helse"/>
            <a:extLst>
              <a:ext uri="{FF2B5EF4-FFF2-40B4-BE49-F238E27FC236}">
                <a16:creationId xmlns:a16="http://schemas.microsoft.com/office/drawing/2014/main" id="{001B9A53-BB96-4B9F-B7E9-C0F2461DF319}"/>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7" action="ppaction://hlinksldjump" tooltip="Til Tilpasse boligen min"/>
            <a:extLst>
              <a:ext uri="{FF2B5EF4-FFF2-40B4-BE49-F238E27FC236}">
                <a16:creationId xmlns:a16="http://schemas.microsoft.com/office/drawing/2014/main" id="{1CFA2555-C6E4-425E-AB6F-91D78A72D2E8}"/>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E0D5753A-8EBC-4BFE-B1EF-E44B164E911C}"/>
              </a:ext>
            </a:extLst>
          </p:cNvPr>
          <p:cNvGrpSpPr/>
          <p:nvPr/>
        </p:nvGrpSpPr>
        <p:grpSpPr>
          <a:xfrm>
            <a:off x="379433" y="6324006"/>
            <a:ext cx="1795448" cy="408633"/>
            <a:chOff x="7307548" y="3507551"/>
            <a:chExt cx="1795448" cy="408633"/>
          </a:xfrm>
        </p:grpSpPr>
        <p:sp>
          <p:nvSpPr>
            <p:cNvPr id="19" name="Rektangel: avrundede hjørner 18" descr="Til startsiden">
              <a:hlinkClick r:id="rId8" action="ppaction://hlinksldjump" tooltip="Til startsiden"/>
              <a:extLst>
                <a:ext uri="{FF2B5EF4-FFF2-40B4-BE49-F238E27FC236}">
                  <a16:creationId xmlns:a16="http://schemas.microsoft.com/office/drawing/2014/main" id="{F02F901B-29BE-4C09-93F4-A6B0A83E69DD}"/>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7B3A67DA-EA9A-4DFB-955A-C57344DDA36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4" name="Rektangel 23">
            <a:extLst>
              <a:ext uri="{FF2B5EF4-FFF2-40B4-BE49-F238E27FC236}">
                <a16:creationId xmlns:a16="http://schemas.microsoft.com/office/drawing/2014/main" id="{0A8CD8A5-E874-481A-88A8-83396E5B6120}"/>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 om dette.</a:t>
            </a:r>
          </a:p>
        </p:txBody>
      </p:sp>
      <p:sp>
        <p:nvSpPr>
          <p:cNvPr id="25" name="Rektangel: avrundede hjørner 24">
            <a:hlinkClick r:id="rId11" action="ppaction://hlinksldjump"/>
            <a:extLst>
              <a:ext uri="{FF2B5EF4-FFF2-40B4-BE49-F238E27FC236}">
                <a16:creationId xmlns:a16="http://schemas.microsoft.com/office/drawing/2014/main" id="{F80E2FAF-45AD-45CB-82EB-C03C2FBEACC2}"/>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6" name="Grafikk 25" descr="Liste">
            <a:hlinkClick r:id="rId11" action="ppaction://hlinksldjump" tooltip="Liste over løsninger"/>
            <a:extLst>
              <a:ext uri="{FF2B5EF4-FFF2-40B4-BE49-F238E27FC236}">
                <a16:creationId xmlns:a16="http://schemas.microsoft.com/office/drawing/2014/main" id="{27CDC507-7628-4C2C-8127-3BD7E73A2228}"/>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30622546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CAFB6F70-8B65-4A8E-99B1-EB1FA3EA61C3}"/>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887F4355-4F0F-440C-8EC5-926B8FBFDEA4}"/>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E011E26F-0340-4AF6-BCB1-E9CDA0776017}"/>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581832" y="365125"/>
            <a:ext cx="6771968" cy="1325563"/>
          </a:xfrm>
        </p:spPr>
        <p:txBody>
          <a:bodyPr/>
          <a:lstStyle/>
          <a:p>
            <a:r>
              <a:rPr lang="nb-NO" dirty="0"/>
              <a:t>Dusjstol</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581832" y="1825625"/>
            <a:ext cx="6771968" cy="3761071"/>
          </a:xfrm>
        </p:spPr>
        <p:txBody>
          <a:bodyPr/>
          <a:lstStyle/>
          <a:p>
            <a:r>
              <a:rPr lang="nb-NO" dirty="0"/>
              <a:t>Dusjstol med stødige ben og </a:t>
            </a:r>
            <a:r>
              <a:rPr lang="nb-NO" dirty="0" err="1"/>
              <a:t>antiskli</a:t>
            </a:r>
            <a:r>
              <a:rPr lang="nb-NO" dirty="0"/>
              <a:t>-mønster på sete gir trygghet og stabilitet. </a:t>
            </a:r>
          </a:p>
          <a:p>
            <a:r>
              <a:rPr lang="nb-NO" dirty="0"/>
              <a:t>Dette er viktige egenskaper for at den som sitter på stolen kan føle seg trygg.</a:t>
            </a:r>
          </a:p>
        </p:txBody>
      </p:sp>
      <p:pic>
        <p:nvPicPr>
          <p:cNvPr id="17" name="Bilde 16" descr="Bilde av dusjstol på bad">
            <a:extLst>
              <a:ext uri="{FF2B5EF4-FFF2-40B4-BE49-F238E27FC236}">
                <a16:creationId xmlns:a16="http://schemas.microsoft.com/office/drawing/2014/main" id="{0F3F3220-DC47-486F-BDA8-EB2864FD2E31}"/>
              </a:ext>
            </a:extLst>
          </p:cNvPr>
          <p:cNvPicPr>
            <a:picLocks noChangeAspect="1"/>
          </p:cNvPicPr>
          <p:nvPr/>
        </p:nvPicPr>
        <p:blipFill>
          <a:blip r:embed="rId2"/>
          <a:stretch>
            <a:fillRect/>
          </a:stretch>
        </p:blipFill>
        <p:spPr>
          <a:xfrm>
            <a:off x="431475" y="512545"/>
            <a:ext cx="3026806" cy="4456497"/>
          </a:xfrm>
          <a:prstGeom prst="rect">
            <a:avLst/>
          </a:prstGeom>
        </p:spPr>
      </p:pic>
      <p:sp>
        <p:nvSpPr>
          <p:cNvPr id="12" name="Rektangel: avrundede hjørner 11" descr="Trygghet i hverdagen">
            <a:hlinkClick r:id="rId3" action="ppaction://hlinksldjump" tooltip="Til trygghet i hverdagen"/>
            <a:extLst>
              <a:ext uri="{FF2B5EF4-FFF2-40B4-BE49-F238E27FC236}">
                <a16:creationId xmlns:a16="http://schemas.microsoft.com/office/drawing/2014/main" id="{D4CC188D-B6F5-4AC2-BCE6-D482565E8B71}"/>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4" action="ppaction://hlinksldjump" tooltip="Til Sosial deltakelse"/>
            <a:extLst>
              <a:ext uri="{FF2B5EF4-FFF2-40B4-BE49-F238E27FC236}">
                <a16:creationId xmlns:a16="http://schemas.microsoft.com/office/drawing/2014/main" id="{DA3652DD-8B10-4B8E-8803-0B29FEB457BF}"/>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5" action="ppaction://hlinksldjump" tooltip="Til Daglige gjøremål og påminnelser"/>
            <a:extLst>
              <a:ext uri="{FF2B5EF4-FFF2-40B4-BE49-F238E27FC236}">
                <a16:creationId xmlns:a16="http://schemas.microsoft.com/office/drawing/2014/main" id="{09B9A47A-20D0-49D1-A3BD-E80797634032}"/>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6" action="ppaction://hlinksldjump" tooltip="Til Oppfølging av egen helse"/>
            <a:extLst>
              <a:ext uri="{FF2B5EF4-FFF2-40B4-BE49-F238E27FC236}">
                <a16:creationId xmlns:a16="http://schemas.microsoft.com/office/drawing/2014/main" id="{FEAC2190-C0DA-4DE9-BCDA-2C98C05284B1}"/>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7" action="ppaction://hlinksldjump" tooltip="Til Tilpasse boligen min"/>
            <a:extLst>
              <a:ext uri="{FF2B5EF4-FFF2-40B4-BE49-F238E27FC236}">
                <a16:creationId xmlns:a16="http://schemas.microsoft.com/office/drawing/2014/main" id="{5B189C43-3F8E-40C5-8DE6-0629A41F2E10}"/>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AF149DDD-ACBB-47C6-8361-EBE6EB2660FF}"/>
              </a:ext>
            </a:extLst>
          </p:cNvPr>
          <p:cNvGrpSpPr/>
          <p:nvPr/>
        </p:nvGrpSpPr>
        <p:grpSpPr>
          <a:xfrm>
            <a:off x="379433" y="6324006"/>
            <a:ext cx="1795448" cy="408633"/>
            <a:chOff x="7307548" y="3507551"/>
            <a:chExt cx="1795448" cy="408633"/>
          </a:xfrm>
        </p:grpSpPr>
        <p:sp>
          <p:nvSpPr>
            <p:cNvPr id="19" name="Rektangel: avrundede hjørner 18" descr="Til startsiden">
              <a:hlinkClick r:id="rId8" action="ppaction://hlinksldjump" tooltip="Til startsiden"/>
              <a:extLst>
                <a:ext uri="{FF2B5EF4-FFF2-40B4-BE49-F238E27FC236}">
                  <a16:creationId xmlns:a16="http://schemas.microsoft.com/office/drawing/2014/main" id="{D79A1FE4-25E6-42C2-96B4-1CBC2C49C6A7}"/>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B99B44A4-134D-40A9-92BF-AAAE0B4021A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4" name="Rektangel 23">
            <a:extLst>
              <a:ext uri="{FF2B5EF4-FFF2-40B4-BE49-F238E27FC236}">
                <a16:creationId xmlns:a16="http://schemas.microsoft.com/office/drawing/2014/main" id="{6F66A9E2-C38A-4702-8972-73EB44EA7EA9}"/>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a:t>
            </a:r>
          </a:p>
        </p:txBody>
      </p:sp>
      <p:sp>
        <p:nvSpPr>
          <p:cNvPr id="25" name="Rektangel: avrundede hjørner 24">
            <a:hlinkClick r:id="rId11" action="ppaction://hlinksldjump"/>
            <a:extLst>
              <a:ext uri="{FF2B5EF4-FFF2-40B4-BE49-F238E27FC236}">
                <a16:creationId xmlns:a16="http://schemas.microsoft.com/office/drawing/2014/main" id="{3E78DD2C-0307-4FBB-81E9-B9134D3531EA}"/>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6" name="Grafikk 25" descr="Liste">
            <a:hlinkClick r:id="rId11" action="ppaction://hlinksldjump" tooltip="Liste over løsninger"/>
            <a:extLst>
              <a:ext uri="{FF2B5EF4-FFF2-40B4-BE49-F238E27FC236}">
                <a16:creationId xmlns:a16="http://schemas.microsoft.com/office/drawing/2014/main" id="{41B87CE3-7E3E-4A81-8A67-8F5422D0A377}"/>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36785702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46511E30-1DFB-4315-AFCE-193A4F53BA43}"/>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98CC1E0D-0EC6-4F1D-97DC-ED708AAF29AA}"/>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3BE7C635-0864-4D03-9975-526EABBC899A}"/>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601496" y="365125"/>
            <a:ext cx="6752303" cy="1325563"/>
          </a:xfrm>
        </p:spPr>
        <p:txBody>
          <a:bodyPr/>
          <a:lstStyle/>
          <a:p>
            <a:r>
              <a:rPr lang="nb-NO" dirty="0"/>
              <a:t>Støttestang</a:t>
            </a:r>
            <a:r>
              <a:rPr lang="nb-NO" baseline="0" dirty="0"/>
              <a:t> (</a:t>
            </a:r>
            <a:r>
              <a:rPr lang="nb-NO" baseline="0" dirty="0" err="1"/>
              <a:t>Gripo</a:t>
            </a:r>
            <a:r>
              <a:rPr lang="nb-NO" baseline="0" dirty="0"/>
              <a:t>)</a:t>
            </a:r>
            <a:endParaRPr lang="nb-NO" dirty="0"/>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601496" y="1825625"/>
            <a:ext cx="6752304" cy="4351338"/>
          </a:xfrm>
        </p:spPr>
        <p:txBody>
          <a:bodyPr/>
          <a:lstStyle/>
          <a:p>
            <a:r>
              <a:rPr lang="nb-NO" dirty="0" err="1"/>
              <a:t>Gripo</a:t>
            </a:r>
            <a:r>
              <a:rPr lang="nb-NO" dirty="0"/>
              <a:t> er en støtteredskap ved oppreising og forflytting, med utallige anvendelses-muligheter. Den kan også kompletteres med nyttig tilbehør.</a:t>
            </a:r>
          </a:p>
          <a:p>
            <a:r>
              <a:rPr lang="nb-NO" dirty="0"/>
              <a:t>Den er enkel å montere og festes ved at den blir satt i press mellom gulv og tak.</a:t>
            </a:r>
          </a:p>
          <a:p>
            <a:endParaRPr lang="nb-NO" dirty="0"/>
          </a:p>
        </p:txBody>
      </p:sp>
      <p:pic>
        <p:nvPicPr>
          <p:cNvPr id="17" name="Bilde 16" descr="Bilde av støttestang på bad">
            <a:extLst>
              <a:ext uri="{FF2B5EF4-FFF2-40B4-BE49-F238E27FC236}">
                <a16:creationId xmlns:a16="http://schemas.microsoft.com/office/drawing/2014/main" id="{C4F9AA19-9B20-4B9A-A591-EE6014E1D60D}"/>
              </a:ext>
            </a:extLst>
          </p:cNvPr>
          <p:cNvPicPr>
            <a:picLocks noChangeAspect="1"/>
          </p:cNvPicPr>
          <p:nvPr/>
        </p:nvPicPr>
        <p:blipFill>
          <a:blip r:embed="rId2"/>
          <a:stretch>
            <a:fillRect/>
          </a:stretch>
        </p:blipFill>
        <p:spPr>
          <a:xfrm>
            <a:off x="431475" y="660447"/>
            <a:ext cx="2930244" cy="4123936"/>
          </a:xfrm>
          <a:prstGeom prst="rect">
            <a:avLst/>
          </a:prstGeom>
        </p:spPr>
      </p:pic>
      <p:sp>
        <p:nvSpPr>
          <p:cNvPr id="12" name="Rektangel: avrundede hjørner 11" descr="Trygghet i hverdagen">
            <a:hlinkClick r:id="rId3" action="ppaction://hlinksldjump" tooltip="Til trygghet i hverdagen"/>
            <a:extLst>
              <a:ext uri="{FF2B5EF4-FFF2-40B4-BE49-F238E27FC236}">
                <a16:creationId xmlns:a16="http://schemas.microsoft.com/office/drawing/2014/main" id="{759830E2-9E5A-4744-84D6-6E6D21974357}"/>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4" action="ppaction://hlinksldjump" tooltip="Til Sosial deltakelse"/>
            <a:extLst>
              <a:ext uri="{FF2B5EF4-FFF2-40B4-BE49-F238E27FC236}">
                <a16:creationId xmlns:a16="http://schemas.microsoft.com/office/drawing/2014/main" id="{FBBFF2F9-01E5-4A5A-96EE-01473E4500D1}"/>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5" action="ppaction://hlinksldjump" tooltip="Til Daglige gjøremål og påminnelser"/>
            <a:extLst>
              <a:ext uri="{FF2B5EF4-FFF2-40B4-BE49-F238E27FC236}">
                <a16:creationId xmlns:a16="http://schemas.microsoft.com/office/drawing/2014/main" id="{892D22A3-AF28-49F2-BCD9-C1C3B5AD3C1E}"/>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6" action="ppaction://hlinksldjump" tooltip="Til Oppfølging av egen helse"/>
            <a:extLst>
              <a:ext uri="{FF2B5EF4-FFF2-40B4-BE49-F238E27FC236}">
                <a16:creationId xmlns:a16="http://schemas.microsoft.com/office/drawing/2014/main" id="{10D2CD98-E7EA-4B30-AB65-FA58A2A4FA5E}"/>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7" action="ppaction://hlinksldjump" tooltip="Til Tilpasse boligen min"/>
            <a:extLst>
              <a:ext uri="{FF2B5EF4-FFF2-40B4-BE49-F238E27FC236}">
                <a16:creationId xmlns:a16="http://schemas.microsoft.com/office/drawing/2014/main" id="{8F643C96-33F4-49B0-A11B-43ADE4AD2340}"/>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09591ECB-2938-43E7-93A8-0FF241BF97B2}"/>
              </a:ext>
            </a:extLst>
          </p:cNvPr>
          <p:cNvGrpSpPr/>
          <p:nvPr/>
        </p:nvGrpSpPr>
        <p:grpSpPr>
          <a:xfrm>
            <a:off x="379433" y="6324006"/>
            <a:ext cx="1795448" cy="408633"/>
            <a:chOff x="7307548" y="3507551"/>
            <a:chExt cx="1795448" cy="408633"/>
          </a:xfrm>
        </p:grpSpPr>
        <p:sp>
          <p:nvSpPr>
            <p:cNvPr id="19" name="Rektangel: avrundede hjørner 18" descr="Til startsiden">
              <a:hlinkClick r:id="rId8" action="ppaction://hlinksldjump" tooltip="Til startsiden"/>
              <a:extLst>
                <a:ext uri="{FF2B5EF4-FFF2-40B4-BE49-F238E27FC236}">
                  <a16:creationId xmlns:a16="http://schemas.microsoft.com/office/drawing/2014/main" id="{116AF887-0B19-40DE-9FBE-8398774E1613}"/>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1E7B0554-C042-46E4-B5BB-93CE61256AA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4" name="Rektangel 23">
            <a:extLst>
              <a:ext uri="{FF2B5EF4-FFF2-40B4-BE49-F238E27FC236}">
                <a16:creationId xmlns:a16="http://schemas.microsoft.com/office/drawing/2014/main" id="{4DFCCC80-B23B-4908-9A6A-B32CB50A862F}"/>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a:t>
            </a:r>
          </a:p>
        </p:txBody>
      </p:sp>
      <p:sp>
        <p:nvSpPr>
          <p:cNvPr id="25" name="Rektangel: avrundede hjørner 24">
            <a:hlinkClick r:id="rId11" action="ppaction://hlinksldjump"/>
            <a:extLst>
              <a:ext uri="{FF2B5EF4-FFF2-40B4-BE49-F238E27FC236}">
                <a16:creationId xmlns:a16="http://schemas.microsoft.com/office/drawing/2014/main" id="{0DA96298-252C-4C38-858E-3AE40F8296FE}"/>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6" name="Grafikk 25" descr="Liste">
            <a:hlinkClick r:id="rId11" action="ppaction://hlinksldjump" tooltip="Liste over løsninger"/>
            <a:extLst>
              <a:ext uri="{FF2B5EF4-FFF2-40B4-BE49-F238E27FC236}">
                <a16:creationId xmlns:a16="http://schemas.microsoft.com/office/drawing/2014/main" id="{D4C85FEE-1349-44B5-B695-B59FE01B6430}"/>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005979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A9790DA7-B54C-4084-93F0-D05D1C32FEB3}"/>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640BC5EF-305D-4344-890D-99DE12E9A207}"/>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D41E9782-3DE7-41A6-B5E8-3EFA4ADB6356}"/>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621160" y="365125"/>
            <a:ext cx="6732639" cy="1325563"/>
          </a:xfrm>
        </p:spPr>
        <p:txBody>
          <a:bodyPr/>
          <a:lstStyle/>
          <a:p>
            <a:r>
              <a:rPr lang="nb-NO" dirty="0" err="1"/>
              <a:t>Strømpepåtrekker</a:t>
            </a:r>
            <a:endParaRPr lang="nb-NO" dirty="0"/>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621160" y="1825625"/>
            <a:ext cx="6732640" cy="4351338"/>
          </a:xfrm>
        </p:spPr>
        <p:txBody>
          <a:bodyPr/>
          <a:lstStyle/>
          <a:p>
            <a:r>
              <a:rPr lang="nb-NO" dirty="0"/>
              <a:t>Mange har store utfordringer med å bøye seg langt ned mot gulvet. Dette gjør at det kan bli utfordrende å få på seg strømpene selv.</a:t>
            </a:r>
          </a:p>
          <a:p>
            <a:r>
              <a:rPr lang="nb-NO" dirty="0" err="1"/>
              <a:t>Strømpepåtrekkere</a:t>
            </a:r>
            <a:r>
              <a:rPr lang="nb-NO" dirty="0"/>
              <a:t> gjør det lettere å få på seg strømper uten at du trenger å bøyde deg langt ned</a:t>
            </a:r>
          </a:p>
          <a:p>
            <a:r>
              <a:rPr lang="nb-NO" dirty="0"/>
              <a:t>Det finnes modeller som egner seg spesielt godt for kompresjonsstrømper.</a:t>
            </a:r>
          </a:p>
        </p:txBody>
      </p:sp>
      <p:pic>
        <p:nvPicPr>
          <p:cNvPr id="17" name="Bilde 16" descr="Bilde av strømpepåtrekker">
            <a:extLst>
              <a:ext uri="{FF2B5EF4-FFF2-40B4-BE49-F238E27FC236}">
                <a16:creationId xmlns:a16="http://schemas.microsoft.com/office/drawing/2014/main" id="{8428E5F3-B23E-47BB-B38A-05F327285F64}"/>
              </a:ext>
            </a:extLst>
          </p:cNvPr>
          <p:cNvPicPr>
            <a:picLocks noChangeAspect="1"/>
          </p:cNvPicPr>
          <p:nvPr/>
        </p:nvPicPr>
        <p:blipFill>
          <a:blip r:embed="rId2"/>
          <a:stretch>
            <a:fillRect/>
          </a:stretch>
        </p:blipFill>
        <p:spPr>
          <a:xfrm>
            <a:off x="510233" y="733037"/>
            <a:ext cx="2789935" cy="3943466"/>
          </a:xfrm>
          <a:prstGeom prst="rect">
            <a:avLst/>
          </a:prstGeom>
        </p:spPr>
      </p:pic>
      <p:sp>
        <p:nvSpPr>
          <p:cNvPr id="12" name="Rektangel: avrundede hjørner 11" descr="Trygghet i hverdagen">
            <a:hlinkClick r:id="rId3" action="ppaction://hlinksldjump" tooltip="Til trygghet i hverdagen"/>
            <a:extLst>
              <a:ext uri="{FF2B5EF4-FFF2-40B4-BE49-F238E27FC236}">
                <a16:creationId xmlns:a16="http://schemas.microsoft.com/office/drawing/2014/main" id="{F662D48E-7564-4873-92EC-B27FDC207BB2}"/>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4" action="ppaction://hlinksldjump" tooltip="Til Sosial deltakelse"/>
            <a:extLst>
              <a:ext uri="{FF2B5EF4-FFF2-40B4-BE49-F238E27FC236}">
                <a16:creationId xmlns:a16="http://schemas.microsoft.com/office/drawing/2014/main" id="{09275889-4675-4E74-978B-5492732ACCE9}"/>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5" action="ppaction://hlinksldjump" tooltip="Til Daglige gjøremål og påminnelser"/>
            <a:extLst>
              <a:ext uri="{FF2B5EF4-FFF2-40B4-BE49-F238E27FC236}">
                <a16:creationId xmlns:a16="http://schemas.microsoft.com/office/drawing/2014/main" id="{CFC95FBD-EAA8-4484-BFBD-DE0CE5FD623B}"/>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6" action="ppaction://hlinksldjump" tooltip="Til Oppfølging av egen helse"/>
            <a:extLst>
              <a:ext uri="{FF2B5EF4-FFF2-40B4-BE49-F238E27FC236}">
                <a16:creationId xmlns:a16="http://schemas.microsoft.com/office/drawing/2014/main" id="{0AFD8131-076A-44E4-9A38-AB8D1E2D6F48}"/>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7" action="ppaction://hlinksldjump" tooltip="Til Tilpasse boligen min"/>
            <a:extLst>
              <a:ext uri="{FF2B5EF4-FFF2-40B4-BE49-F238E27FC236}">
                <a16:creationId xmlns:a16="http://schemas.microsoft.com/office/drawing/2014/main" id="{337904F0-B9EA-4458-9B7F-4E6C97F2C18A}"/>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328EC525-7340-478E-8AD2-63AF93B7CB19}"/>
              </a:ext>
            </a:extLst>
          </p:cNvPr>
          <p:cNvGrpSpPr/>
          <p:nvPr/>
        </p:nvGrpSpPr>
        <p:grpSpPr>
          <a:xfrm>
            <a:off x="379433" y="6324006"/>
            <a:ext cx="1795448" cy="408633"/>
            <a:chOff x="7307548" y="3507551"/>
            <a:chExt cx="1795448" cy="408633"/>
          </a:xfrm>
        </p:grpSpPr>
        <p:sp>
          <p:nvSpPr>
            <p:cNvPr id="19" name="Rektangel: avrundede hjørner 18" descr="Til startsiden">
              <a:hlinkClick r:id="rId8" action="ppaction://hlinksldjump" tooltip="Til startsiden"/>
              <a:extLst>
                <a:ext uri="{FF2B5EF4-FFF2-40B4-BE49-F238E27FC236}">
                  <a16:creationId xmlns:a16="http://schemas.microsoft.com/office/drawing/2014/main" id="{0ECE3544-5216-4ACF-99EB-F319164A697B}"/>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FD31E226-6F41-4667-8DD1-C7C64DAA849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4" name="Rektangel 23">
            <a:extLst>
              <a:ext uri="{FF2B5EF4-FFF2-40B4-BE49-F238E27FC236}">
                <a16:creationId xmlns:a16="http://schemas.microsoft.com/office/drawing/2014/main" id="{D8296AFD-8DD0-4DB4-B9B7-DD969BC5B091}"/>
              </a:ext>
              <a:ext uri="{C183D7F6-B498-43B3-948B-1728B52AA6E4}">
                <adec:decorative xmlns:adec="http://schemas.microsoft.com/office/drawing/2017/decorative" val="1"/>
              </a:ext>
            </a:extLst>
          </p:cNvPr>
          <p:cNvSpPr/>
          <p:nvPr/>
        </p:nvSpPr>
        <p:spPr>
          <a:xfrm>
            <a:off x="274681" y="5094662"/>
            <a:ext cx="3215489" cy="954107"/>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Dette kan du kjøpe selv. Kontakt kommunen for mer informasjon om dette.</a:t>
            </a:r>
          </a:p>
        </p:txBody>
      </p:sp>
      <p:sp>
        <p:nvSpPr>
          <p:cNvPr id="25" name="Rektangel: avrundede hjørner 24">
            <a:hlinkClick r:id="rId11" action="ppaction://hlinksldjump"/>
            <a:extLst>
              <a:ext uri="{FF2B5EF4-FFF2-40B4-BE49-F238E27FC236}">
                <a16:creationId xmlns:a16="http://schemas.microsoft.com/office/drawing/2014/main" id="{B6DABE49-1872-448F-8D29-0D4C9023B7E4}"/>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6" name="Grafikk 25" descr="Liste">
            <a:hlinkClick r:id="rId11" action="ppaction://hlinksldjump" tooltip="Liste over løsninger"/>
            <a:extLst>
              <a:ext uri="{FF2B5EF4-FFF2-40B4-BE49-F238E27FC236}">
                <a16:creationId xmlns:a16="http://schemas.microsoft.com/office/drawing/2014/main" id="{1097E42F-6592-4385-B19B-EEAF17176E0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37559260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E3B5D610-DD31-435E-B765-93B32B890DFE}"/>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B8D3E1B0-2791-4651-BA21-131521E67FE1}"/>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C3EFF26B-4FB5-4BCC-B131-F1051425F48E}"/>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611328" y="365125"/>
            <a:ext cx="6742471" cy="1325563"/>
          </a:xfrm>
        </p:spPr>
        <p:txBody>
          <a:bodyPr/>
          <a:lstStyle/>
          <a:p>
            <a:r>
              <a:rPr lang="nb-NO" dirty="0"/>
              <a:t>Elektroniske kalendere og tidshjelpemiddel</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611328" y="1825625"/>
            <a:ext cx="6742472" cy="3847588"/>
          </a:xfrm>
        </p:spPr>
        <p:txBody>
          <a:bodyPr>
            <a:normAutofit fontScale="62500" lnSpcReduction="20000"/>
          </a:bodyPr>
          <a:lstStyle/>
          <a:p>
            <a:pPr marL="0" indent="0">
              <a:buNone/>
            </a:pPr>
            <a:r>
              <a:rPr lang="nb-NO" b="1" dirty="0"/>
              <a:t>Kalendere og planleggingssystemer</a:t>
            </a:r>
          </a:p>
          <a:p>
            <a:pPr marL="0" indent="0">
              <a:buNone/>
            </a:pPr>
            <a:r>
              <a:rPr lang="nb-NO" dirty="0"/>
              <a:t>Mange mennesker har vanskelig for å holde rede på dager og/eller avtaler. </a:t>
            </a:r>
          </a:p>
          <a:p>
            <a:pPr marL="0" indent="0">
              <a:buNone/>
            </a:pPr>
            <a:r>
              <a:rPr lang="nb-NO" dirty="0"/>
              <a:t>Her finnes det forskjellige kalendere som kan være til stor hjelp. </a:t>
            </a:r>
          </a:p>
          <a:p>
            <a:pPr marL="0" indent="0">
              <a:buNone/>
            </a:pPr>
            <a:r>
              <a:rPr lang="nb-NO" dirty="0"/>
              <a:t>De kan vise riktig dag og dato automatisk og noen kan vise aktiviteter og avtaler.</a:t>
            </a:r>
          </a:p>
          <a:p>
            <a:pPr marL="0" indent="0">
              <a:buNone/>
            </a:pPr>
            <a:r>
              <a:rPr lang="nb-NO" dirty="0"/>
              <a:t>En magnetisk </a:t>
            </a:r>
            <a:r>
              <a:rPr lang="nb-NO" dirty="0" err="1"/>
              <a:t>whiteboardtavle</a:t>
            </a:r>
            <a:r>
              <a:rPr lang="nb-NO" dirty="0"/>
              <a:t> kan vise tiden og planlagte aktiviteter i løpet av døgnet. Aktiviteter kan skrives med tekst på tavlen eller med bilder/symboler. Påminnelser med lyd er mulig. </a:t>
            </a:r>
          </a:p>
          <a:p>
            <a:pPr marL="0" indent="0">
              <a:buNone/>
            </a:pPr>
            <a:r>
              <a:rPr lang="nb-NO" dirty="0"/>
              <a:t>Timestokken (nederst) viser tiden konkret ved hjelp av lys-prikker. Gir støtte når det er vanskelig å forstå tidsbegrepet, og når det er vanskelig å anslå hvor lang tid en aktivitet tar eller har problemer med å avslutte eller bytte aktivitet. </a:t>
            </a:r>
          </a:p>
          <a:p>
            <a:pPr marL="0" indent="0">
              <a:buNone/>
            </a:pPr>
            <a:r>
              <a:rPr lang="nb-NO" dirty="0"/>
              <a:t>For de som bruker smarttelefon så finnes det mange </a:t>
            </a:r>
            <a:r>
              <a:rPr lang="nb-NO" dirty="0" err="1"/>
              <a:t>APPer</a:t>
            </a:r>
            <a:r>
              <a:rPr lang="nb-NO" dirty="0"/>
              <a:t> som kan være til hjelp.</a:t>
            </a:r>
          </a:p>
          <a:p>
            <a:pPr marL="0" indent="0">
              <a:buNone/>
            </a:pPr>
            <a:endParaRPr lang="nb-NO" dirty="0"/>
          </a:p>
          <a:p>
            <a:pPr marL="0" indent="0">
              <a:buNone/>
            </a:pPr>
            <a:endParaRPr lang="nb-NO" dirty="0"/>
          </a:p>
          <a:p>
            <a:pPr marL="0" indent="0">
              <a:buNone/>
            </a:pPr>
            <a:endParaRPr lang="nb-NO" dirty="0"/>
          </a:p>
        </p:txBody>
      </p:sp>
      <p:pic>
        <p:nvPicPr>
          <p:cNvPr id="20" name="Bilde 19" descr="Bilde av elektronisk kalender">
            <a:extLst>
              <a:ext uri="{FF2B5EF4-FFF2-40B4-BE49-F238E27FC236}">
                <a16:creationId xmlns:a16="http://schemas.microsoft.com/office/drawing/2014/main" id="{87BF83D3-A44F-4A9A-BA6E-16E394953698}"/>
              </a:ext>
            </a:extLst>
          </p:cNvPr>
          <p:cNvPicPr>
            <a:picLocks noChangeAspect="1"/>
          </p:cNvPicPr>
          <p:nvPr/>
        </p:nvPicPr>
        <p:blipFill>
          <a:blip r:embed="rId2"/>
          <a:stretch>
            <a:fillRect/>
          </a:stretch>
        </p:blipFill>
        <p:spPr>
          <a:xfrm rot="409008">
            <a:off x="1704759" y="601312"/>
            <a:ext cx="1491982" cy="1139797"/>
          </a:xfrm>
          <a:prstGeom prst="rect">
            <a:avLst/>
          </a:prstGeom>
        </p:spPr>
      </p:pic>
      <p:pic>
        <p:nvPicPr>
          <p:cNvPr id="19" name="Bilde 18" descr="Bilde av whiteboard-tavle med elektronisk kalenderfunksjon">
            <a:extLst>
              <a:ext uri="{FF2B5EF4-FFF2-40B4-BE49-F238E27FC236}">
                <a16:creationId xmlns:a16="http://schemas.microsoft.com/office/drawing/2014/main" id="{96A64B12-5B06-4B97-8C1C-E9147047459D}"/>
              </a:ext>
            </a:extLst>
          </p:cNvPr>
          <p:cNvPicPr>
            <a:picLocks noChangeAspect="1"/>
          </p:cNvPicPr>
          <p:nvPr/>
        </p:nvPicPr>
        <p:blipFill>
          <a:blip r:embed="rId3"/>
          <a:stretch>
            <a:fillRect/>
          </a:stretch>
        </p:blipFill>
        <p:spPr>
          <a:xfrm>
            <a:off x="535762" y="1518198"/>
            <a:ext cx="1847105" cy="3074887"/>
          </a:xfrm>
          <a:prstGeom prst="rect">
            <a:avLst/>
          </a:prstGeom>
        </p:spPr>
      </p:pic>
      <p:pic>
        <p:nvPicPr>
          <p:cNvPr id="21" name="Bilde 20" descr="Bilde av Timestokken">
            <a:extLst>
              <a:ext uri="{FF2B5EF4-FFF2-40B4-BE49-F238E27FC236}">
                <a16:creationId xmlns:a16="http://schemas.microsoft.com/office/drawing/2014/main" id="{E7A6E338-2119-4E52-A416-8D89C992BCF3}"/>
              </a:ext>
            </a:extLst>
          </p:cNvPr>
          <p:cNvPicPr>
            <a:picLocks noChangeAspect="1"/>
          </p:cNvPicPr>
          <p:nvPr/>
        </p:nvPicPr>
        <p:blipFill>
          <a:blip r:embed="rId4"/>
          <a:stretch>
            <a:fillRect/>
          </a:stretch>
        </p:blipFill>
        <p:spPr>
          <a:xfrm rot="20680645">
            <a:off x="1661040" y="3888774"/>
            <a:ext cx="1679499" cy="857906"/>
          </a:xfrm>
          <a:prstGeom prst="rect">
            <a:avLst/>
          </a:prstGeom>
        </p:spPr>
      </p:pic>
      <p:sp>
        <p:nvSpPr>
          <p:cNvPr id="12" name="Rektangel: avrundede hjørner 11" descr="Trygghet i hverdagen">
            <a:hlinkClick r:id="rId5" action="ppaction://hlinksldjump" tooltip="Til trygghet i hverdagen"/>
            <a:extLst>
              <a:ext uri="{FF2B5EF4-FFF2-40B4-BE49-F238E27FC236}">
                <a16:creationId xmlns:a16="http://schemas.microsoft.com/office/drawing/2014/main" id="{3EF9009B-EEFE-4907-A5C7-4209A4A50A60}"/>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6" action="ppaction://hlinksldjump" tooltip="Til Sosial deltakelse"/>
            <a:extLst>
              <a:ext uri="{FF2B5EF4-FFF2-40B4-BE49-F238E27FC236}">
                <a16:creationId xmlns:a16="http://schemas.microsoft.com/office/drawing/2014/main" id="{91B702C9-0DB7-42A6-9B16-C2B6CD02A3E6}"/>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7" action="ppaction://hlinksldjump" tooltip="Til Daglige gjøremål og påminnelser"/>
            <a:extLst>
              <a:ext uri="{FF2B5EF4-FFF2-40B4-BE49-F238E27FC236}">
                <a16:creationId xmlns:a16="http://schemas.microsoft.com/office/drawing/2014/main" id="{FA4565CD-272C-4D8C-AF5B-233BC1B005F2}"/>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8" action="ppaction://hlinksldjump" tooltip="Til Oppfølging av egen helse"/>
            <a:extLst>
              <a:ext uri="{FF2B5EF4-FFF2-40B4-BE49-F238E27FC236}">
                <a16:creationId xmlns:a16="http://schemas.microsoft.com/office/drawing/2014/main" id="{18C603B3-F5D3-4BA8-8A9D-EF747D6F85C1}"/>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9" action="ppaction://hlinksldjump" tooltip="Til Tilpasse boligen min"/>
            <a:extLst>
              <a:ext uri="{FF2B5EF4-FFF2-40B4-BE49-F238E27FC236}">
                <a16:creationId xmlns:a16="http://schemas.microsoft.com/office/drawing/2014/main" id="{FCB6CEB7-9186-4E34-B90A-C0DAF3F2C2EB}"/>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2" name="Gruppe 21" descr="Til startsiden">
            <a:extLst>
              <a:ext uri="{FF2B5EF4-FFF2-40B4-BE49-F238E27FC236}">
                <a16:creationId xmlns:a16="http://schemas.microsoft.com/office/drawing/2014/main" id="{C5FE0170-3E0A-404F-BA05-E762EC5ECF32}"/>
              </a:ext>
            </a:extLst>
          </p:cNvPr>
          <p:cNvGrpSpPr/>
          <p:nvPr/>
        </p:nvGrpSpPr>
        <p:grpSpPr>
          <a:xfrm>
            <a:off x="379433" y="6324006"/>
            <a:ext cx="1795448" cy="408633"/>
            <a:chOff x="7307548" y="3507551"/>
            <a:chExt cx="1795448" cy="408633"/>
          </a:xfrm>
        </p:grpSpPr>
        <p:sp>
          <p:nvSpPr>
            <p:cNvPr id="23" name="Rektangel: avrundede hjørner 22" descr="Til startsiden">
              <a:hlinkClick r:id="rId10" action="ppaction://hlinksldjump" tooltip="Til startsiden"/>
              <a:extLst>
                <a:ext uri="{FF2B5EF4-FFF2-40B4-BE49-F238E27FC236}">
                  <a16:creationId xmlns:a16="http://schemas.microsoft.com/office/drawing/2014/main" id="{06DE201F-ABD4-4D7B-92D8-3DA47C7927E2}"/>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4" name="Grafikk 23" descr="Hus">
              <a:extLst>
                <a:ext uri="{FF2B5EF4-FFF2-40B4-BE49-F238E27FC236}">
                  <a16:creationId xmlns:a16="http://schemas.microsoft.com/office/drawing/2014/main" id="{9F19DC89-0E69-4708-854D-AF3FD2F974B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359590" y="3514850"/>
              <a:ext cx="338936" cy="371850"/>
            </a:xfrm>
            <a:prstGeom prst="rect">
              <a:avLst/>
            </a:prstGeom>
          </p:spPr>
        </p:pic>
      </p:grpSp>
      <p:sp>
        <p:nvSpPr>
          <p:cNvPr id="28" name="Rektangel 27">
            <a:extLst>
              <a:ext uri="{FF2B5EF4-FFF2-40B4-BE49-F238E27FC236}">
                <a16:creationId xmlns:a16="http://schemas.microsoft.com/office/drawing/2014/main" id="{9E676168-B104-465F-9DA3-1B7BAD9CA0BE}"/>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a:t>
            </a:r>
          </a:p>
        </p:txBody>
      </p:sp>
      <p:sp>
        <p:nvSpPr>
          <p:cNvPr id="29" name="Rektangel: avrundede hjørner 28">
            <a:hlinkClick r:id="rId13" action="ppaction://hlinksldjump"/>
            <a:extLst>
              <a:ext uri="{FF2B5EF4-FFF2-40B4-BE49-F238E27FC236}">
                <a16:creationId xmlns:a16="http://schemas.microsoft.com/office/drawing/2014/main" id="{8D84B456-BBD0-4B8C-85CE-CF0ADBDC7DDC}"/>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30" name="Grafikk 29" descr="Liste">
            <a:hlinkClick r:id="rId13" action="ppaction://hlinksldjump" tooltip="Liste over løsninger"/>
            <a:extLst>
              <a:ext uri="{FF2B5EF4-FFF2-40B4-BE49-F238E27FC236}">
                <a16:creationId xmlns:a16="http://schemas.microsoft.com/office/drawing/2014/main" id="{DFAFAFCE-35D9-498D-8D58-A9CE56A9EF4E}"/>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42406502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87C9DC31-47A8-43A8-8261-3F36AE0919AA}"/>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A2FF566F-DDA9-412A-A607-8178818687F1}"/>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E3931FD3-38E9-47C2-B2A9-6A52F252E871}"/>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552334" y="365125"/>
            <a:ext cx="6801465" cy="1325563"/>
          </a:xfrm>
        </p:spPr>
        <p:txBody>
          <a:bodyPr/>
          <a:lstStyle/>
          <a:p>
            <a:r>
              <a:rPr lang="nb-NO" dirty="0"/>
              <a:t>Spyl- og tørktoalett</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552334" y="1825625"/>
            <a:ext cx="6801466" cy="4351338"/>
          </a:xfrm>
        </p:spPr>
        <p:txBody>
          <a:bodyPr>
            <a:normAutofit/>
          </a:bodyPr>
          <a:lstStyle/>
          <a:p>
            <a:r>
              <a:rPr lang="nb-NO" sz="2400" dirty="0"/>
              <a:t>Med spyl- og tørktoalett skal du slippe å tørke deg med toalettpapir, i stedet spyles du ren etter at du har gjort ditt fornødne.</a:t>
            </a:r>
          </a:p>
          <a:p>
            <a:r>
              <a:rPr lang="nb-NO" sz="2400" dirty="0"/>
              <a:t>Spylingen foregår ved at det er en egen stråle som kommer frem når du starter spylefunksjonen. Da blir det spylt både foran og bak. I tillegg har toalettene en innebygget føner for å tørke baken.</a:t>
            </a:r>
          </a:p>
          <a:p>
            <a:r>
              <a:rPr lang="nb-NO" sz="2400" dirty="0"/>
              <a:t>Et slikt toalett er hygienisk, sparer miljøet for papir og kan lette toalettbesøk ved funksjonssvikt.</a:t>
            </a:r>
          </a:p>
        </p:txBody>
      </p:sp>
      <p:sp>
        <p:nvSpPr>
          <p:cNvPr id="13" name="Rektangel: avrundede hjørner 12" descr="Trygghet i hverdagen">
            <a:hlinkClick r:id="rId3" action="ppaction://hlinksldjump" tooltip="Til trygghet i hverdagen"/>
            <a:extLst>
              <a:ext uri="{FF2B5EF4-FFF2-40B4-BE49-F238E27FC236}">
                <a16:creationId xmlns:a16="http://schemas.microsoft.com/office/drawing/2014/main" id="{B9EE67A0-22B7-4A80-9349-6104DF7FC2F9}"/>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4" name="Rektangel: avrundede hjørner 13" descr="Sosial deltakelse">
            <a:hlinkClick r:id="rId4" action="ppaction://hlinksldjump" tooltip="Til Sosial deltakelse"/>
            <a:extLst>
              <a:ext uri="{FF2B5EF4-FFF2-40B4-BE49-F238E27FC236}">
                <a16:creationId xmlns:a16="http://schemas.microsoft.com/office/drawing/2014/main" id="{4B9864D4-2EC3-4495-BABB-243831D861AA}"/>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5" name="Rektangel: avrundede hjørner 14" descr="Daglige gjøremål og påminnelser">
            <a:hlinkClick r:id="rId5" action="ppaction://hlinksldjump" tooltip="Til Daglige gjøremål og påminnelser"/>
            <a:extLst>
              <a:ext uri="{FF2B5EF4-FFF2-40B4-BE49-F238E27FC236}">
                <a16:creationId xmlns:a16="http://schemas.microsoft.com/office/drawing/2014/main" id="{E8ADAE7E-12F6-4B06-8D23-67C029298576}"/>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6" name="Rektangel: avrundede hjørner 15" descr="Oppfølging av egen helse">
            <a:hlinkClick r:id="rId6" action="ppaction://hlinksldjump" tooltip="Til Oppfølging av egen helse"/>
            <a:extLst>
              <a:ext uri="{FF2B5EF4-FFF2-40B4-BE49-F238E27FC236}">
                <a16:creationId xmlns:a16="http://schemas.microsoft.com/office/drawing/2014/main" id="{0CA973CA-E61A-4C07-AB3E-585932BDFDE9}"/>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7" name="Rektangel: avrundede hjørner 16" descr="Tilpasse boligen min">
            <a:hlinkClick r:id="rId7" action="ppaction://hlinksldjump" tooltip="Til Tilpasse boligen min"/>
            <a:extLst>
              <a:ext uri="{FF2B5EF4-FFF2-40B4-BE49-F238E27FC236}">
                <a16:creationId xmlns:a16="http://schemas.microsoft.com/office/drawing/2014/main" id="{02A51765-1FFD-439D-A52A-FE3DFC861E89}"/>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CDBF6D84-8F61-45BE-AD6D-908BE48E646B}"/>
              </a:ext>
            </a:extLst>
          </p:cNvPr>
          <p:cNvGrpSpPr/>
          <p:nvPr/>
        </p:nvGrpSpPr>
        <p:grpSpPr>
          <a:xfrm>
            <a:off x="379433" y="6324006"/>
            <a:ext cx="1795448" cy="408633"/>
            <a:chOff x="7307548" y="3507551"/>
            <a:chExt cx="1795448" cy="408633"/>
          </a:xfrm>
        </p:grpSpPr>
        <p:sp>
          <p:nvSpPr>
            <p:cNvPr id="19" name="Rektangel: avrundede hjørner 18" descr="Til startsiden">
              <a:hlinkClick r:id="rId8" action="ppaction://hlinksldjump" tooltip="Til startsiden"/>
              <a:extLst>
                <a:ext uri="{FF2B5EF4-FFF2-40B4-BE49-F238E27FC236}">
                  <a16:creationId xmlns:a16="http://schemas.microsoft.com/office/drawing/2014/main" id="{4A8C2BC6-4E7A-4CD7-904B-348AF12FB065}"/>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A7666B32-F2C1-4E34-84D0-BA735C51857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4" name="Rektangel 23">
            <a:extLst>
              <a:ext uri="{FF2B5EF4-FFF2-40B4-BE49-F238E27FC236}">
                <a16:creationId xmlns:a16="http://schemas.microsoft.com/office/drawing/2014/main" id="{130BBBFE-9FC5-4D5F-BD61-A8361FFA010F}"/>
              </a:ext>
              <a:ext uri="{C183D7F6-B498-43B3-948B-1728B52AA6E4}">
                <adec:decorative xmlns:adec="http://schemas.microsoft.com/office/drawing/2017/decorative" val="1"/>
              </a:ext>
            </a:extLst>
          </p:cNvPr>
          <p:cNvSpPr/>
          <p:nvPr/>
        </p:nvSpPr>
        <p:spPr>
          <a:xfrm>
            <a:off x="274681" y="4781836"/>
            <a:ext cx="3215489" cy="1384995"/>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Dette er løsninger man kan kjøpe privat i rørleggerforretninger. </a:t>
            </a:r>
          </a:p>
          <a:p>
            <a:pPr marL="285750" indent="-285750">
              <a:buFont typeface="Arial" panose="020B0604020202020204" pitchFamily="34" charset="0"/>
              <a:buChar char="•"/>
            </a:pPr>
            <a:r>
              <a:rPr lang="nb-NO" sz="1400" dirty="0"/>
              <a:t>Hvis det handler om funksjonssvikt kan man ta kontakt kommunen for mer informasjon.</a:t>
            </a:r>
          </a:p>
        </p:txBody>
      </p:sp>
      <p:pic>
        <p:nvPicPr>
          <p:cNvPr id="11" name="Bilde 10" descr="Bilde av spyl- og tørktoalett">
            <a:extLst>
              <a:ext uri="{FF2B5EF4-FFF2-40B4-BE49-F238E27FC236}">
                <a16:creationId xmlns:a16="http://schemas.microsoft.com/office/drawing/2014/main" id="{3FF4A4E2-0E79-4728-A192-41EAE7AD881D}"/>
              </a:ext>
              <a:ext uri="{C183D7F6-B498-43B3-948B-1728B52AA6E4}">
                <adec:decorative xmlns:adec="http://schemas.microsoft.com/office/drawing/2017/decorative" val="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5400000">
            <a:off x="96641" y="931568"/>
            <a:ext cx="3448889" cy="2586667"/>
          </a:xfrm>
          <a:prstGeom prst="rect">
            <a:avLst/>
          </a:prstGeom>
        </p:spPr>
      </p:pic>
      <p:pic>
        <p:nvPicPr>
          <p:cNvPr id="25" name="Bilde 24" descr="Betjeningspanel til spyl- og tørktoalett">
            <a:extLst>
              <a:ext uri="{FF2B5EF4-FFF2-40B4-BE49-F238E27FC236}">
                <a16:creationId xmlns:a16="http://schemas.microsoft.com/office/drawing/2014/main" id="{6C447C3E-6D47-46A9-AD8C-8D983209363E}"/>
              </a:ext>
            </a:extLst>
          </p:cNvPr>
          <p:cNvPicPr>
            <a:picLocks noChangeAspect="1"/>
          </p:cNvPicPr>
          <p:nvPr/>
        </p:nvPicPr>
        <p:blipFill>
          <a:blip r:embed="rId12"/>
          <a:stretch>
            <a:fillRect/>
          </a:stretch>
        </p:blipFill>
        <p:spPr>
          <a:xfrm rot="676214">
            <a:off x="2422304" y="3201676"/>
            <a:ext cx="985619" cy="1599736"/>
          </a:xfrm>
          <a:prstGeom prst="rect">
            <a:avLst/>
          </a:prstGeom>
        </p:spPr>
      </p:pic>
      <p:sp>
        <p:nvSpPr>
          <p:cNvPr id="26" name="Rektangel: avrundede hjørner 25">
            <a:hlinkClick r:id="rId13" action="ppaction://hlinksldjump"/>
            <a:extLst>
              <a:ext uri="{FF2B5EF4-FFF2-40B4-BE49-F238E27FC236}">
                <a16:creationId xmlns:a16="http://schemas.microsoft.com/office/drawing/2014/main" id="{E8D81731-C3FC-4BF0-A6A6-DC92DBD8B44C}"/>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7" name="Grafikk 26" descr="Liste">
            <a:hlinkClick r:id="rId13" action="ppaction://hlinksldjump" tooltip="Liste over løsninger"/>
            <a:extLst>
              <a:ext uri="{FF2B5EF4-FFF2-40B4-BE49-F238E27FC236}">
                <a16:creationId xmlns:a16="http://schemas.microsoft.com/office/drawing/2014/main" id="{11843AAF-2B4C-4553-8A94-9227EC12855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4470241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844F558D-BE7B-4B62-ABE2-2811838BC80F}"/>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2A62ED22-80AE-4567-8ED2-FA456C886E0B}"/>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E0B3ECBE-8644-48A1-A732-ECEC160978B0}"/>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562168" y="365125"/>
            <a:ext cx="6791632" cy="1325563"/>
          </a:xfrm>
        </p:spPr>
        <p:txBody>
          <a:bodyPr/>
          <a:lstStyle/>
          <a:p>
            <a:r>
              <a:rPr lang="nb-NO" dirty="0"/>
              <a:t>Hjelpemidler til matlaging </a:t>
            </a:r>
            <a:br>
              <a:rPr lang="nb-NO" dirty="0"/>
            </a:br>
            <a:r>
              <a:rPr lang="nb-NO" dirty="0"/>
              <a:t>og måltider</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562168" y="1825625"/>
            <a:ext cx="6346043" cy="4007701"/>
          </a:xfrm>
        </p:spPr>
        <p:txBody>
          <a:bodyPr>
            <a:normAutofit fontScale="92500" lnSpcReduction="10000"/>
          </a:bodyPr>
          <a:lstStyle/>
          <a:p>
            <a:r>
              <a:rPr lang="nb-NO" dirty="0"/>
              <a:t>Det er mange forskjellige hjelpemidler som kan bidra til økt selvstendighet og mestring ved matlaging og til måltider. </a:t>
            </a:r>
          </a:p>
          <a:p>
            <a:r>
              <a:rPr lang="nb-NO" dirty="0"/>
              <a:t>Til matlaging finnes bl.a. kasseroller som har ergonomiske håndtak som er vinklet for å gjøre matlagingen enklere og tryggere</a:t>
            </a:r>
          </a:p>
          <a:p>
            <a:r>
              <a:rPr lang="nb-NO" dirty="0"/>
              <a:t>Til måltider finnes også ergonomisk utformede kjøkkenredskaper for redusert belastning på hånd, håndledd og arm. </a:t>
            </a:r>
          </a:p>
          <a:p>
            <a:r>
              <a:rPr lang="nb-NO" dirty="0"/>
              <a:t>Sklisikker tallerken eller tallerkenkant for de som bare klarer å spise med en hånd.</a:t>
            </a:r>
          </a:p>
        </p:txBody>
      </p:sp>
      <p:pic>
        <p:nvPicPr>
          <p:cNvPr id="17" name="Bilde 16" descr="Bilde av kjøkkenredskaper med godt grep">
            <a:extLst>
              <a:ext uri="{FF2B5EF4-FFF2-40B4-BE49-F238E27FC236}">
                <a16:creationId xmlns:a16="http://schemas.microsoft.com/office/drawing/2014/main" id="{AAB224C7-E18F-455B-8955-42CD2B8973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337" y="1082238"/>
            <a:ext cx="3248166" cy="2436124"/>
          </a:xfrm>
          <a:prstGeom prst="rect">
            <a:avLst/>
          </a:prstGeom>
        </p:spPr>
      </p:pic>
      <p:pic>
        <p:nvPicPr>
          <p:cNvPr id="18" name="Bilde 17" descr="Tallerken med sklisikring">
            <a:extLst>
              <a:ext uri="{FF2B5EF4-FFF2-40B4-BE49-F238E27FC236}">
                <a16:creationId xmlns:a16="http://schemas.microsoft.com/office/drawing/2014/main" id="{19A243A5-0410-4CA8-A70E-840BB740ACBF}"/>
              </a:ext>
            </a:extLst>
          </p:cNvPr>
          <p:cNvPicPr>
            <a:picLocks noChangeAspect="1"/>
          </p:cNvPicPr>
          <p:nvPr/>
        </p:nvPicPr>
        <p:blipFill>
          <a:blip r:embed="rId3"/>
          <a:stretch>
            <a:fillRect/>
          </a:stretch>
        </p:blipFill>
        <p:spPr>
          <a:xfrm>
            <a:off x="272534" y="3518362"/>
            <a:ext cx="1561312" cy="1456312"/>
          </a:xfrm>
          <a:prstGeom prst="rect">
            <a:avLst/>
          </a:prstGeom>
        </p:spPr>
      </p:pic>
      <p:pic>
        <p:nvPicPr>
          <p:cNvPr id="19" name="Bilde 18" descr="Tallerken med påsatt kant">
            <a:extLst>
              <a:ext uri="{FF2B5EF4-FFF2-40B4-BE49-F238E27FC236}">
                <a16:creationId xmlns:a16="http://schemas.microsoft.com/office/drawing/2014/main" id="{10F2AE15-2CE5-4F8B-A301-F634877517AF}"/>
              </a:ext>
            </a:extLst>
          </p:cNvPr>
          <p:cNvPicPr>
            <a:picLocks noChangeAspect="1"/>
          </p:cNvPicPr>
          <p:nvPr/>
        </p:nvPicPr>
        <p:blipFill>
          <a:blip r:embed="rId4"/>
          <a:stretch>
            <a:fillRect/>
          </a:stretch>
        </p:blipFill>
        <p:spPr>
          <a:xfrm>
            <a:off x="1786619" y="3518362"/>
            <a:ext cx="1745431" cy="1456312"/>
          </a:xfrm>
          <a:prstGeom prst="rect">
            <a:avLst/>
          </a:prstGeom>
        </p:spPr>
      </p:pic>
      <p:sp>
        <p:nvSpPr>
          <p:cNvPr id="12" name="Rektangel: avrundede hjørner 11" descr="Trygghet i hverdagen">
            <a:hlinkClick r:id="rId5" action="ppaction://hlinksldjump" tooltip="Til trygghet i hverdagen"/>
            <a:extLst>
              <a:ext uri="{FF2B5EF4-FFF2-40B4-BE49-F238E27FC236}">
                <a16:creationId xmlns:a16="http://schemas.microsoft.com/office/drawing/2014/main" id="{04FADAD3-DE85-4F0A-B256-3A62DA18F9B9}"/>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6" action="ppaction://hlinksldjump" tooltip="Til Sosial deltakelse"/>
            <a:extLst>
              <a:ext uri="{FF2B5EF4-FFF2-40B4-BE49-F238E27FC236}">
                <a16:creationId xmlns:a16="http://schemas.microsoft.com/office/drawing/2014/main" id="{600E3824-D022-4747-9BAB-77F587BB25DE}"/>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7" action="ppaction://hlinksldjump" tooltip="Til Daglige gjøremål og påminnelser"/>
            <a:extLst>
              <a:ext uri="{FF2B5EF4-FFF2-40B4-BE49-F238E27FC236}">
                <a16:creationId xmlns:a16="http://schemas.microsoft.com/office/drawing/2014/main" id="{13BF6B7A-46DC-49D9-8DB3-96AE75A04F87}"/>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8" action="ppaction://hlinksldjump" tooltip="Til Oppfølging av egen helse"/>
            <a:extLst>
              <a:ext uri="{FF2B5EF4-FFF2-40B4-BE49-F238E27FC236}">
                <a16:creationId xmlns:a16="http://schemas.microsoft.com/office/drawing/2014/main" id="{CBF36A23-F978-4243-AADC-F77ED3543FD3}"/>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9" action="ppaction://hlinksldjump" tooltip="Til Tilpasse boligen min"/>
            <a:extLst>
              <a:ext uri="{FF2B5EF4-FFF2-40B4-BE49-F238E27FC236}">
                <a16:creationId xmlns:a16="http://schemas.microsoft.com/office/drawing/2014/main" id="{69ABA101-D8FF-480A-AE08-93B15275C3F9}"/>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0" name="Gruppe 19" descr="Til startsiden">
            <a:extLst>
              <a:ext uri="{FF2B5EF4-FFF2-40B4-BE49-F238E27FC236}">
                <a16:creationId xmlns:a16="http://schemas.microsoft.com/office/drawing/2014/main" id="{1D530280-B1D2-4B2F-BB65-4B53A38A5E61}"/>
              </a:ext>
            </a:extLst>
          </p:cNvPr>
          <p:cNvGrpSpPr/>
          <p:nvPr/>
        </p:nvGrpSpPr>
        <p:grpSpPr>
          <a:xfrm>
            <a:off x="379433" y="6324006"/>
            <a:ext cx="1795448" cy="408633"/>
            <a:chOff x="7307548" y="3507551"/>
            <a:chExt cx="1795448" cy="408633"/>
          </a:xfrm>
        </p:grpSpPr>
        <p:sp>
          <p:nvSpPr>
            <p:cNvPr id="21" name="Rektangel: avrundede hjørner 20" descr="Til startsiden">
              <a:hlinkClick r:id="rId10" action="ppaction://hlinksldjump" tooltip="Til startsiden"/>
              <a:extLst>
                <a:ext uri="{FF2B5EF4-FFF2-40B4-BE49-F238E27FC236}">
                  <a16:creationId xmlns:a16="http://schemas.microsoft.com/office/drawing/2014/main" id="{1BC48F48-83B8-481E-83DD-9DB801D1651F}"/>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2" name="Grafikk 21" descr="Hus">
              <a:extLst>
                <a:ext uri="{FF2B5EF4-FFF2-40B4-BE49-F238E27FC236}">
                  <a16:creationId xmlns:a16="http://schemas.microsoft.com/office/drawing/2014/main" id="{1916B2CE-46EB-4D0F-9294-D8F6584EBEB2}"/>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359590" y="3514850"/>
              <a:ext cx="338936" cy="371850"/>
            </a:xfrm>
            <a:prstGeom prst="rect">
              <a:avLst/>
            </a:prstGeom>
          </p:spPr>
        </p:pic>
      </p:grpSp>
      <p:sp>
        <p:nvSpPr>
          <p:cNvPr id="26" name="Rektangel 25">
            <a:extLst>
              <a:ext uri="{FF2B5EF4-FFF2-40B4-BE49-F238E27FC236}">
                <a16:creationId xmlns:a16="http://schemas.microsoft.com/office/drawing/2014/main" id="{EB42B7EE-56F7-4844-B205-D7D403C51662}"/>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Ta kontakt med din kommune for mer informasjon.</a:t>
            </a:r>
          </a:p>
        </p:txBody>
      </p:sp>
      <p:sp>
        <p:nvSpPr>
          <p:cNvPr id="27" name="Rektangel: avrundede hjørner 26">
            <a:hlinkClick r:id="rId13" action="ppaction://hlinksldjump"/>
            <a:extLst>
              <a:ext uri="{FF2B5EF4-FFF2-40B4-BE49-F238E27FC236}">
                <a16:creationId xmlns:a16="http://schemas.microsoft.com/office/drawing/2014/main" id="{13235AE2-228C-4568-9433-E34EFC90396F}"/>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8" name="Grafikk 27" descr="Liste">
            <a:hlinkClick r:id="rId13" action="ppaction://hlinksldjump" tooltip="Liste over løsninger"/>
            <a:extLst>
              <a:ext uri="{FF2B5EF4-FFF2-40B4-BE49-F238E27FC236}">
                <a16:creationId xmlns:a16="http://schemas.microsoft.com/office/drawing/2014/main" id="{91638740-92AC-4EAC-9FA6-2822030AA25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7108078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AB1B0638-C33C-490B-BFD6-3E283918DCCE}"/>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C88465A1-C531-4A50-9586-96C8AABAD7C9}"/>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87EF9608-10D3-4C87-91A0-AE257EEBEC44}"/>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2D70B5BD-27DA-4D19-B671-91DE243C8A75}"/>
              </a:ext>
            </a:extLst>
          </p:cNvPr>
          <p:cNvSpPr>
            <a:spLocks noGrp="1"/>
          </p:cNvSpPr>
          <p:nvPr>
            <p:ph type="title"/>
          </p:nvPr>
        </p:nvSpPr>
        <p:spPr>
          <a:xfrm>
            <a:off x="4454012" y="365125"/>
            <a:ext cx="6899787" cy="1325563"/>
          </a:xfrm>
        </p:spPr>
        <p:txBody>
          <a:bodyPr/>
          <a:lstStyle/>
          <a:p>
            <a:r>
              <a:rPr lang="nb-NO" dirty="0"/>
              <a:t>Enkle sensorer og fjernkontroller</a:t>
            </a:r>
          </a:p>
        </p:txBody>
      </p:sp>
      <p:sp>
        <p:nvSpPr>
          <p:cNvPr id="3" name="Plassholder for innhold 2">
            <a:extLst>
              <a:ext uri="{FF2B5EF4-FFF2-40B4-BE49-F238E27FC236}">
                <a16:creationId xmlns:a16="http://schemas.microsoft.com/office/drawing/2014/main" id="{6DFB6789-3E69-4B3A-8585-54F7756FAC5C}"/>
              </a:ext>
            </a:extLst>
          </p:cNvPr>
          <p:cNvSpPr>
            <a:spLocks noGrp="1"/>
          </p:cNvSpPr>
          <p:nvPr>
            <p:ph idx="1"/>
          </p:nvPr>
        </p:nvSpPr>
        <p:spPr>
          <a:xfrm>
            <a:off x="4454012" y="1825625"/>
            <a:ext cx="6899788" cy="4351338"/>
          </a:xfrm>
        </p:spPr>
        <p:txBody>
          <a:bodyPr>
            <a:normAutofit fontScale="77500" lnSpcReduction="20000"/>
          </a:bodyPr>
          <a:lstStyle/>
          <a:p>
            <a:pPr marL="0" indent="0">
              <a:buNone/>
            </a:pPr>
            <a:r>
              <a:rPr lang="nb-NO" dirty="0"/>
              <a:t>Belysning som tenner og slukker automatisk ved bevegelse.</a:t>
            </a:r>
          </a:p>
          <a:p>
            <a:pPr marL="0" indent="0">
              <a:buNone/>
            </a:pPr>
            <a:r>
              <a:rPr lang="nb-NO" dirty="0"/>
              <a:t>Dette kan være til hjelp ved at lys slår seg automatisk på når man for eksempel står opp på natten for å gå på toalettet. Man slipper å famle rundt og kanskje falle. Lyset slukkes automatisk etter innstilt tid</a:t>
            </a:r>
          </a:p>
          <a:p>
            <a:r>
              <a:rPr lang="nb-NO" dirty="0"/>
              <a:t>Tips: bevegelssensor kan plasseres under seng eller på sengefot, slik at lys slår seg på i det bena beveger seg ned på gulvet. </a:t>
            </a:r>
          </a:p>
          <a:p>
            <a:pPr marL="0" indent="0">
              <a:buNone/>
            </a:pPr>
            <a:r>
              <a:rPr lang="nb-NO" dirty="0"/>
              <a:t>Tenn og slukk belysning, eller styr dine elektriske apparater ved hjelp av fjernkontroll. En dings settes inn som en forlengelse av kontakten. denne fungerer som en bryter og blir styrt av en fjernkontroll. Det finnes mange butikker som selger slike løsninger. Man slipper da å springe rundt i huset for å slå av og på lamper eller trekke ut støpsler. </a:t>
            </a:r>
          </a:p>
        </p:txBody>
      </p:sp>
      <p:pic>
        <p:nvPicPr>
          <p:cNvPr id="19" name="Bilde 18" descr="Bevegelsesstyrt strømbryter">
            <a:extLst>
              <a:ext uri="{FF2B5EF4-FFF2-40B4-BE49-F238E27FC236}">
                <a16:creationId xmlns:a16="http://schemas.microsoft.com/office/drawing/2014/main" id="{232C33F9-1C70-457D-8A92-48E1EE735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8883" y="1443239"/>
            <a:ext cx="2017361" cy="1513021"/>
          </a:xfrm>
          <a:prstGeom prst="rect">
            <a:avLst/>
          </a:prstGeom>
        </p:spPr>
      </p:pic>
      <p:pic>
        <p:nvPicPr>
          <p:cNvPr id="18" name="Bilde 17" descr="Strømbryter styrt med fjernkontroll">
            <a:extLst>
              <a:ext uri="{FF2B5EF4-FFF2-40B4-BE49-F238E27FC236}">
                <a16:creationId xmlns:a16="http://schemas.microsoft.com/office/drawing/2014/main" id="{963BF694-F0BE-4B1C-91B7-373B743E8923}"/>
              </a:ext>
            </a:extLst>
          </p:cNvPr>
          <p:cNvPicPr>
            <a:picLocks noChangeAspect="1"/>
          </p:cNvPicPr>
          <p:nvPr/>
        </p:nvPicPr>
        <p:blipFill>
          <a:blip r:embed="rId3"/>
          <a:stretch>
            <a:fillRect/>
          </a:stretch>
        </p:blipFill>
        <p:spPr>
          <a:xfrm>
            <a:off x="366778" y="2727399"/>
            <a:ext cx="2017360" cy="2101417"/>
          </a:xfrm>
          <a:prstGeom prst="rect">
            <a:avLst/>
          </a:prstGeom>
        </p:spPr>
      </p:pic>
      <p:sp>
        <p:nvSpPr>
          <p:cNvPr id="11" name="Rektangel: avrundede hjørner 10" descr="Trygghet i hverdagen">
            <a:hlinkClick r:id="rId4" action="ppaction://hlinksldjump" tooltip="Til trygghet i hverdagen"/>
            <a:extLst>
              <a:ext uri="{FF2B5EF4-FFF2-40B4-BE49-F238E27FC236}">
                <a16:creationId xmlns:a16="http://schemas.microsoft.com/office/drawing/2014/main" id="{B9024533-E4DA-4536-904C-06C25A4D1521}"/>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5" action="ppaction://hlinksldjump" tooltip="Til Sosial deltakelse"/>
            <a:extLst>
              <a:ext uri="{FF2B5EF4-FFF2-40B4-BE49-F238E27FC236}">
                <a16:creationId xmlns:a16="http://schemas.microsoft.com/office/drawing/2014/main" id="{29633F85-4D81-423E-84FB-F92FC7C6F8CD}"/>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6" action="ppaction://hlinksldjump" tooltip="Til Daglige gjøremål og påminnelser"/>
            <a:extLst>
              <a:ext uri="{FF2B5EF4-FFF2-40B4-BE49-F238E27FC236}">
                <a16:creationId xmlns:a16="http://schemas.microsoft.com/office/drawing/2014/main" id="{8B3EF6E7-B839-4E4A-B002-6C836550834F}"/>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7" action="ppaction://hlinksldjump" tooltip="Til Oppfølging av egen helse"/>
            <a:extLst>
              <a:ext uri="{FF2B5EF4-FFF2-40B4-BE49-F238E27FC236}">
                <a16:creationId xmlns:a16="http://schemas.microsoft.com/office/drawing/2014/main" id="{1DF0FAFF-E01F-4001-9827-2F103A1D2CC3}"/>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8" action="ppaction://hlinksldjump" tooltip="Til Tilpasse boligen min"/>
            <a:extLst>
              <a:ext uri="{FF2B5EF4-FFF2-40B4-BE49-F238E27FC236}">
                <a16:creationId xmlns:a16="http://schemas.microsoft.com/office/drawing/2014/main" id="{98934F5C-31EB-4702-A6EC-A37F93BEE31B}"/>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0" name="Gruppe 19" descr="Til startsiden">
            <a:extLst>
              <a:ext uri="{FF2B5EF4-FFF2-40B4-BE49-F238E27FC236}">
                <a16:creationId xmlns:a16="http://schemas.microsoft.com/office/drawing/2014/main" id="{EDDBB210-583F-40B4-A790-F7866BBC2DB2}"/>
              </a:ext>
            </a:extLst>
          </p:cNvPr>
          <p:cNvGrpSpPr/>
          <p:nvPr/>
        </p:nvGrpSpPr>
        <p:grpSpPr>
          <a:xfrm>
            <a:off x="379433" y="6324006"/>
            <a:ext cx="1795448" cy="408633"/>
            <a:chOff x="7307548" y="3507551"/>
            <a:chExt cx="1795448" cy="408633"/>
          </a:xfrm>
        </p:grpSpPr>
        <p:sp>
          <p:nvSpPr>
            <p:cNvPr id="21" name="Rektangel: avrundede hjørner 20" descr="Til startsiden">
              <a:hlinkClick r:id="rId9" action="ppaction://hlinksldjump" tooltip="Til startsiden"/>
              <a:extLst>
                <a:ext uri="{FF2B5EF4-FFF2-40B4-BE49-F238E27FC236}">
                  <a16:creationId xmlns:a16="http://schemas.microsoft.com/office/drawing/2014/main" id="{C4412093-884D-429C-A42C-603DB1EFC7EE}"/>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2" name="Grafikk 21" descr="Hus">
              <a:extLst>
                <a:ext uri="{FF2B5EF4-FFF2-40B4-BE49-F238E27FC236}">
                  <a16:creationId xmlns:a16="http://schemas.microsoft.com/office/drawing/2014/main" id="{A7FDD0E3-C0DA-40FB-B5D1-77ABC65326B3}"/>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359590" y="3514850"/>
              <a:ext cx="338936" cy="371850"/>
            </a:xfrm>
            <a:prstGeom prst="rect">
              <a:avLst/>
            </a:prstGeom>
          </p:spPr>
        </p:pic>
      </p:grpSp>
      <p:sp>
        <p:nvSpPr>
          <p:cNvPr id="26" name="Rektangel 25">
            <a:extLst>
              <a:ext uri="{FF2B5EF4-FFF2-40B4-BE49-F238E27FC236}">
                <a16:creationId xmlns:a16="http://schemas.microsoft.com/office/drawing/2014/main" id="{759C9963-11E7-4CE2-8407-FE0D85F7DA0C}"/>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Dette kan du kjøpe selv på nettet eller i lokale butikker.</a:t>
            </a:r>
          </a:p>
        </p:txBody>
      </p:sp>
      <p:sp>
        <p:nvSpPr>
          <p:cNvPr id="27" name="Rektangel: avrundede hjørner 26">
            <a:hlinkClick r:id="rId12" action="ppaction://hlinksldjump"/>
            <a:extLst>
              <a:ext uri="{FF2B5EF4-FFF2-40B4-BE49-F238E27FC236}">
                <a16:creationId xmlns:a16="http://schemas.microsoft.com/office/drawing/2014/main" id="{1967A1F7-F738-41D2-AC8E-F9FDB180FB74}"/>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8" name="Grafikk 27" descr="Liste">
            <a:hlinkClick r:id="rId12" action="ppaction://hlinksldjump" tooltip="Liste over løsninger"/>
            <a:extLst>
              <a:ext uri="{FF2B5EF4-FFF2-40B4-BE49-F238E27FC236}">
                <a16:creationId xmlns:a16="http://schemas.microsoft.com/office/drawing/2014/main" id="{6421C52C-E56D-47E0-BFA8-A2D03B591D29}"/>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22099049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B6A82FBB-206D-41DE-B3EA-41BD96F97520}"/>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A4A65F6E-D5A7-40C3-95B9-E3886FBB1082}"/>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B9073F4C-B35C-4618-9D48-607D6FFD870A}"/>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581832" y="365125"/>
            <a:ext cx="6115665" cy="1325563"/>
          </a:xfrm>
        </p:spPr>
        <p:txBody>
          <a:bodyPr/>
          <a:lstStyle/>
          <a:p>
            <a:r>
              <a:rPr lang="nb-NO" dirty="0"/>
              <a:t>Brikker til å finne nøkler og andre gjenstander</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581832" y="1825625"/>
            <a:ext cx="6771968" cy="4351338"/>
          </a:xfrm>
        </p:spPr>
        <p:txBody>
          <a:bodyPr/>
          <a:lstStyle/>
          <a:p>
            <a:r>
              <a:rPr lang="nb-NO" dirty="0"/>
              <a:t>Nøkkelfinner og lignende som for eksempel ved hjelp av mobiltelefon finner gjenstanden som du har forlagt. </a:t>
            </a:r>
          </a:p>
          <a:p>
            <a:r>
              <a:rPr lang="nb-NO" dirty="0"/>
              <a:t>Disse kan festes til gjenstander og brukes til å finne og beskytte bagger, lommebøker og mye mer . </a:t>
            </a:r>
          </a:p>
          <a:p>
            <a:r>
              <a:rPr lang="nb-NO" dirty="0"/>
              <a:t>Noen finnes også med alarm funksjon.</a:t>
            </a:r>
          </a:p>
          <a:p>
            <a:endParaRPr lang="nb-NO" dirty="0"/>
          </a:p>
        </p:txBody>
      </p:sp>
      <p:pic>
        <p:nvPicPr>
          <p:cNvPr id="17" name="Bilde 16" descr="Brikke til gjennfinning">
            <a:extLst>
              <a:ext uri="{FF2B5EF4-FFF2-40B4-BE49-F238E27FC236}">
                <a16:creationId xmlns:a16="http://schemas.microsoft.com/office/drawing/2014/main" id="{0EEBA97B-FACE-481A-A2D8-4F3703E23369}"/>
              </a:ext>
            </a:extLst>
          </p:cNvPr>
          <p:cNvPicPr>
            <a:picLocks noChangeAspect="1"/>
          </p:cNvPicPr>
          <p:nvPr/>
        </p:nvPicPr>
        <p:blipFill>
          <a:blip r:embed="rId2"/>
          <a:stretch>
            <a:fillRect/>
          </a:stretch>
        </p:blipFill>
        <p:spPr>
          <a:xfrm>
            <a:off x="1078405" y="1174072"/>
            <a:ext cx="1642030" cy="1303106"/>
          </a:xfrm>
          <a:prstGeom prst="rect">
            <a:avLst/>
          </a:prstGeom>
        </p:spPr>
      </p:pic>
      <p:pic>
        <p:nvPicPr>
          <p:cNvPr id="18" name="Bilde 17" descr="Diverse brikker til gjennfinning">
            <a:extLst>
              <a:ext uri="{FF2B5EF4-FFF2-40B4-BE49-F238E27FC236}">
                <a16:creationId xmlns:a16="http://schemas.microsoft.com/office/drawing/2014/main" id="{B6A993D9-F906-4A58-AF13-2AD90836FF96}"/>
              </a:ext>
            </a:extLst>
          </p:cNvPr>
          <p:cNvPicPr/>
          <p:nvPr/>
        </p:nvPicPr>
        <p:blipFill>
          <a:blip r:embed="rId3"/>
          <a:stretch>
            <a:fillRect/>
          </a:stretch>
        </p:blipFill>
        <p:spPr>
          <a:xfrm>
            <a:off x="453155" y="3016856"/>
            <a:ext cx="3007427" cy="1104775"/>
          </a:xfrm>
          <a:prstGeom prst="rect">
            <a:avLst/>
          </a:prstGeom>
        </p:spPr>
      </p:pic>
      <p:sp>
        <p:nvSpPr>
          <p:cNvPr id="11" name="Rektangel: avrundede hjørner 10" descr="Trygghet i hverdagen">
            <a:hlinkClick r:id="rId4" action="ppaction://hlinksldjump" tooltip="Til trygghet i hverdagen"/>
            <a:extLst>
              <a:ext uri="{FF2B5EF4-FFF2-40B4-BE49-F238E27FC236}">
                <a16:creationId xmlns:a16="http://schemas.microsoft.com/office/drawing/2014/main" id="{11B17640-A5D3-4320-BED8-0325D467E71B}"/>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5" action="ppaction://hlinksldjump" tooltip="Til Sosial deltakelse"/>
            <a:extLst>
              <a:ext uri="{FF2B5EF4-FFF2-40B4-BE49-F238E27FC236}">
                <a16:creationId xmlns:a16="http://schemas.microsoft.com/office/drawing/2014/main" id="{6FF40784-40E9-43C3-9E8F-282465C88552}"/>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6" action="ppaction://hlinksldjump" tooltip="Til Daglige gjøremål og påminnelser"/>
            <a:extLst>
              <a:ext uri="{FF2B5EF4-FFF2-40B4-BE49-F238E27FC236}">
                <a16:creationId xmlns:a16="http://schemas.microsoft.com/office/drawing/2014/main" id="{BC74AF09-045B-4CE8-825A-97A3039ECFD8}"/>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7" action="ppaction://hlinksldjump" tooltip="Til Oppfølging av egen helse"/>
            <a:extLst>
              <a:ext uri="{FF2B5EF4-FFF2-40B4-BE49-F238E27FC236}">
                <a16:creationId xmlns:a16="http://schemas.microsoft.com/office/drawing/2014/main" id="{5BDDA85A-45C9-4E0E-9DBC-ADC297BB6928}"/>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8" action="ppaction://hlinksldjump" tooltip="Til Tilpasse boligen min"/>
            <a:extLst>
              <a:ext uri="{FF2B5EF4-FFF2-40B4-BE49-F238E27FC236}">
                <a16:creationId xmlns:a16="http://schemas.microsoft.com/office/drawing/2014/main" id="{0A17BBD7-5428-48CE-9257-A3A3A724832E}"/>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9" name="Gruppe 18" descr="Til startsiden">
            <a:extLst>
              <a:ext uri="{FF2B5EF4-FFF2-40B4-BE49-F238E27FC236}">
                <a16:creationId xmlns:a16="http://schemas.microsoft.com/office/drawing/2014/main" id="{0C0EED35-34ED-4DBF-81B7-B411B96AAD24}"/>
              </a:ext>
            </a:extLst>
          </p:cNvPr>
          <p:cNvGrpSpPr/>
          <p:nvPr/>
        </p:nvGrpSpPr>
        <p:grpSpPr>
          <a:xfrm>
            <a:off x="379433" y="6324006"/>
            <a:ext cx="1795448" cy="408633"/>
            <a:chOff x="7307548" y="3507551"/>
            <a:chExt cx="1795448" cy="408633"/>
          </a:xfrm>
        </p:grpSpPr>
        <p:sp>
          <p:nvSpPr>
            <p:cNvPr id="20" name="Rektangel: avrundede hjørner 19" descr="Til startsiden">
              <a:hlinkClick r:id="rId9" action="ppaction://hlinksldjump" tooltip="Til startsiden"/>
              <a:extLst>
                <a:ext uri="{FF2B5EF4-FFF2-40B4-BE49-F238E27FC236}">
                  <a16:creationId xmlns:a16="http://schemas.microsoft.com/office/drawing/2014/main" id="{7CCC5F9E-C5EA-49DF-81AB-EAF73B00FC40}"/>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1" name="Grafikk 20" descr="Hus">
              <a:extLst>
                <a:ext uri="{FF2B5EF4-FFF2-40B4-BE49-F238E27FC236}">
                  <a16:creationId xmlns:a16="http://schemas.microsoft.com/office/drawing/2014/main" id="{FC00E332-1335-4BE6-9E5C-ABB816BE6BF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359590" y="3514850"/>
              <a:ext cx="338936" cy="371850"/>
            </a:xfrm>
            <a:prstGeom prst="rect">
              <a:avLst/>
            </a:prstGeom>
          </p:spPr>
        </p:pic>
      </p:grpSp>
      <p:sp>
        <p:nvSpPr>
          <p:cNvPr id="25" name="Rektangel 24">
            <a:extLst>
              <a:ext uri="{FF2B5EF4-FFF2-40B4-BE49-F238E27FC236}">
                <a16:creationId xmlns:a16="http://schemas.microsoft.com/office/drawing/2014/main" id="{B1C3FC37-4637-4508-AF27-38D1580E04B5}"/>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Dette kan du kjøpe selv på nettet eller i lokale butikker.</a:t>
            </a:r>
          </a:p>
        </p:txBody>
      </p:sp>
      <p:sp>
        <p:nvSpPr>
          <p:cNvPr id="26" name="Rektangel: avrundede hjørner 25">
            <a:hlinkClick r:id="rId12" action="ppaction://hlinksldjump"/>
            <a:extLst>
              <a:ext uri="{FF2B5EF4-FFF2-40B4-BE49-F238E27FC236}">
                <a16:creationId xmlns:a16="http://schemas.microsoft.com/office/drawing/2014/main" id="{FAD0571A-6FF6-40C7-946D-192A4B2FC1E8}"/>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7" name="Grafikk 26" descr="Liste">
            <a:hlinkClick r:id="rId12" action="ppaction://hlinksldjump" tooltip="Liste over løsninger"/>
            <a:extLst>
              <a:ext uri="{FF2B5EF4-FFF2-40B4-BE49-F238E27FC236}">
                <a16:creationId xmlns:a16="http://schemas.microsoft.com/office/drawing/2014/main" id="{D6873B3D-9F72-4E80-8DC2-53511B0EFC27}"/>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6603531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A3226E7E-2EED-43ED-A224-759C5DF20BF6}"/>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47AB3262-9C92-478A-A719-7664FFB87349}"/>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80F1636C-DCEE-4765-9183-75F43D3F5885}"/>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532670" y="365125"/>
            <a:ext cx="6821129" cy="1325563"/>
          </a:xfrm>
        </p:spPr>
        <p:txBody>
          <a:bodyPr/>
          <a:lstStyle/>
          <a:p>
            <a:r>
              <a:rPr lang="nb-NO" dirty="0"/>
              <a:t>Enkle fjernkontroller for TV</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532670" y="1825625"/>
            <a:ext cx="6821130" cy="4351338"/>
          </a:xfrm>
        </p:spPr>
        <p:txBody>
          <a:bodyPr>
            <a:normAutofit fontScale="92500" lnSpcReduction="10000"/>
          </a:bodyPr>
          <a:lstStyle/>
          <a:p>
            <a:r>
              <a:rPr lang="nb-NO" dirty="0">
                <a:solidFill>
                  <a:srgbClr val="595959"/>
                </a:solidFill>
                <a:latin typeface="Arial" panose="020B0604020202020204" pitchFamily="34" charset="0"/>
              </a:rPr>
              <a:t>Enkle fjernkontroller med få knapper begrenset til blant annet</a:t>
            </a:r>
          </a:p>
          <a:p>
            <a:pPr lvl="1"/>
            <a:r>
              <a:rPr lang="nb-NO" dirty="0">
                <a:solidFill>
                  <a:srgbClr val="595959"/>
                </a:solidFill>
                <a:latin typeface="Arial" panose="020B0604020202020204" pitchFamily="34" charset="0"/>
              </a:rPr>
              <a:t>på/av, </a:t>
            </a:r>
          </a:p>
          <a:p>
            <a:pPr lvl="1"/>
            <a:r>
              <a:rPr lang="nb-NO" dirty="0">
                <a:solidFill>
                  <a:srgbClr val="595959"/>
                </a:solidFill>
                <a:latin typeface="Arial" panose="020B0604020202020204" pitchFamily="34" charset="0"/>
              </a:rPr>
              <a:t>kanalvalg opp/ned og </a:t>
            </a:r>
          </a:p>
          <a:p>
            <a:pPr lvl="1"/>
            <a:r>
              <a:rPr lang="nb-NO" dirty="0">
                <a:solidFill>
                  <a:srgbClr val="595959"/>
                </a:solidFill>
                <a:latin typeface="Arial" panose="020B0604020202020204" pitchFamily="34" charset="0"/>
              </a:rPr>
              <a:t>volum opp/ned.</a:t>
            </a:r>
          </a:p>
          <a:p>
            <a:endParaRPr lang="nb-NO" dirty="0">
              <a:solidFill>
                <a:srgbClr val="595959"/>
              </a:solidFill>
              <a:latin typeface="Arial" panose="020B0604020202020204" pitchFamily="34" charset="0"/>
            </a:endParaRPr>
          </a:p>
          <a:p>
            <a:r>
              <a:rPr lang="nb-NO" dirty="0">
                <a:solidFill>
                  <a:srgbClr val="595959"/>
                </a:solidFill>
                <a:latin typeface="Arial" panose="020B0604020202020204" pitchFamily="34" charset="0"/>
              </a:rPr>
              <a:t>Utformet for personer som vil ha, eller trenger, en enkel fjernkontroll. </a:t>
            </a:r>
          </a:p>
          <a:p>
            <a:endParaRPr lang="nb-NO" dirty="0">
              <a:solidFill>
                <a:srgbClr val="595959"/>
              </a:solidFill>
              <a:latin typeface="Arial" panose="020B0604020202020204" pitchFamily="34" charset="0"/>
            </a:endParaRPr>
          </a:p>
          <a:p>
            <a:r>
              <a:rPr lang="nb-NO" dirty="0">
                <a:solidFill>
                  <a:srgbClr val="595959"/>
                </a:solidFill>
                <a:latin typeface="Arial" panose="020B0604020202020204" pitchFamily="34" charset="0"/>
              </a:rPr>
              <a:t>Programmeres ved bruk av TV-apparatets opprinnelige fjernkontroll.</a:t>
            </a:r>
            <a:r>
              <a:rPr lang="nb-NO" dirty="0"/>
              <a:t> </a:t>
            </a:r>
          </a:p>
        </p:txBody>
      </p:sp>
      <p:pic>
        <p:nvPicPr>
          <p:cNvPr id="22" name="Bilde 21" descr="Fjernkontroll for TV">
            <a:extLst>
              <a:ext uri="{FF2B5EF4-FFF2-40B4-BE49-F238E27FC236}">
                <a16:creationId xmlns:a16="http://schemas.microsoft.com/office/drawing/2014/main" id="{F3EB180B-83C9-4DE9-919B-C0BDE5F738EE}"/>
              </a:ext>
            </a:extLst>
          </p:cNvPr>
          <p:cNvPicPr>
            <a:picLocks noChangeAspect="1"/>
          </p:cNvPicPr>
          <p:nvPr/>
        </p:nvPicPr>
        <p:blipFill>
          <a:blip r:embed="rId2"/>
          <a:stretch>
            <a:fillRect/>
          </a:stretch>
        </p:blipFill>
        <p:spPr>
          <a:xfrm>
            <a:off x="1277157" y="1512107"/>
            <a:ext cx="2302692" cy="2811078"/>
          </a:xfrm>
          <a:prstGeom prst="rect">
            <a:avLst/>
          </a:prstGeom>
        </p:spPr>
      </p:pic>
      <p:pic>
        <p:nvPicPr>
          <p:cNvPr id="23" name="Bilde 22" descr="Fjernkontroll for TV">
            <a:extLst>
              <a:ext uri="{FF2B5EF4-FFF2-40B4-BE49-F238E27FC236}">
                <a16:creationId xmlns:a16="http://schemas.microsoft.com/office/drawing/2014/main" id="{A0C02976-4026-4162-90D0-A7EC17B3908A}"/>
              </a:ext>
            </a:extLst>
          </p:cNvPr>
          <p:cNvPicPr>
            <a:picLocks noChangeAspect="1"/>
          </p:cNvPicPr>
          <p:nvPr/>
        </p:nvPicPr>
        <p:blipFill>
          <a:blip r:embed="rId3"/>
          <a:stretch>
            <a:fillRect/>
          </a:stretch>
        </p:blipFill>
        <p:spPr>
          <a:xfrm rot="1818548">
            <a:off x="988382" y="753053"/>
            <a:ext cx="809621" cy="2782867"/>
          </a:xfrm>
          <a:prstGeom prst="rect">
            <a:avLst/>
          </a:prstGeom>
        </p:spPr>
      </p:pic>
      <p:sp>
        <p:nvSpPr>
          <p:cNvPr id="11" name="Rektangel: avrundede hjørner 10" descr="Trygghet i hverdagen">
            <a:hlinkClick r:id="rId4" action="ppaction://hlinksldjump" tooltip="Til trygghet i hverdagen"/>
            <a:extLst>
              <a:ext uri="{FF2B5EF4-FFF2-40B4-BE49-F238E27FC236}">
                <a16:creationId xmlns:a16="http://schemas.microsoft.com/office/drawing/2014/main" id="{F32D6A71-5AA7-4E63-9489-6021F6015F7A}"/>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5" action="ppaction://hlinksldjump" tooltip="Til Sosial deltakelse"/>
            <a:extLst>
              <a:ext uri="{FF2B5EF4-FFF2-40B4-BE49-F238E27FC236}">
                <a16:creationId xmlns:a16="http://schemas.microsoft.com/office/drawing/2014/main" id="{18017088-5B7C-4D32-A4D4-01BDB720858E}"/>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6" action="ppaction://hlinksldjump" tooltip="Til Daglige gjøremål og påminnelser"/>
            <a:extLst>
              <a:ext uri="{FF2B5EF4-FFF2-40B4-BE49-F238E27FC236}">
                <a16:creationId xmlns:a16="http://schemas.microsoft.com/office/drawing/2014/main" id="{89849096-6D12-4AE2-B2A7-7AEDB69AC8A2}"/>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7" action="ppaction://hlinksldjump" tooltip="Til Oppfølging av egen helse"/>
            <a:extLst>
              <a:ext uri="{FF2B5EF4-FFF2-40B4-BE49-F238E27FC236}">
                <a16:creationId xmlns:a16="http://schemas.microsoft.com/office/drawing/2014/main" id="{412FCD43-1076-4BA6-AA0C-5E4029E4A545}"/>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8" action="ppaction://hlinksldjump" tooltip="Til Tilpasse boligen min"/>
            <a:extLst>
              <a:ext uri="{FF2B5EF4-FFF2-40B4-BE49-F238E27FC236}">
                <a16:creationId xmlns:a16="http://schemas.microsoft.com/office/drawing/2014/main" id="{7E2730C7-DEA7-46E5-9511-CAA2B601EB25}"/>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30931860-FA32-4897-997A-25BD673437F6}"/>
              </a:ext>
            </a:extLst>
          </p:cNvPr>
          <p:cNvGrpSpPr/>
          <p:nvPr/>
        </p:nvGrpSpPr>
        <p:grpSpPr>
          <a:xfrm>
            <a:off x="379433" y="6324006"/>
            <a:ext cx="1795448" cy="408633"/>
            <a:chOff x="7307548" y="3507551"/>
            <a:chExt cx="1795448" cy="408633"/>
          </a:xfrm>
        </p:grpSpPr>
        <p:sp>
          <p:nvSpPr>
            <p:cNvPr id="19" name="Rektangel: avrundede hjørner 18" descr="Til startsiden">
              <a:hlinkClick r:id="rId9" action="ppaction://hlinksldjump" tooltip="Til startsiden"/>
              <a:extLst>
                <a:ext uri="{FF2B5EF4-FFF2-40B4-BE49-F238E27FC236}">
                  <a16:creationId xmlns:a16="http://schemas.microsoft.com/office/drawing/2014/main" id="{CC12BF1D-18AC-4D4B-9EF9-821EFF9AA61A}"/>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F5B39347-55B1-4DB6-AF61-5AFABAFC4C95}"/>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359590" y="3514850"/>
              <a:ext cx="338936" cy="371850"/>
            </a:xfrm>
            <a:prstGeom prst="rect">
              <a:avLst/>
            </a:prstGeom>
          </p:spPr>
        </p:pic>
      </p:grpSp>
      <p:sp>
        <p:nvSpPr>
          <p:cNvPr id="26" name="Rektangel 25">
            <a:extLst>
              <a:ext uri="{FF2B5EF4-FFF2-40B4-BE49-F238E27FC236}">
                <a16:creationId xmlns:a16="http://schemas.microsoft.com/office/drawing/2014/main" id="{E50CDDC2-4C3D-41EF-A0EF-C1BA7EE58AD1}"/>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Dette kan du kjøpe selv på nettet eller lokale butikker.</a:t>
            </a:r>
          </a:p>
        </p:txBody>
      </p:sp>
      <p:sp>
        <p:nvSpPr>
          <p:cNvPr id="27" name="Rektangel: avrundede hjørner 26">
            <a:hlinkClick r:id="rId12" action="ppaction://hlinksldjump"/>
            <a:extLst>
              <a:ext uri="{FF2B5EF4-FFF2-40B4-BE49-F238E27FC236}">
                <a16:creationId xmlns:a16="http://schemas.microsoft.com/office/drawing/2014/main" id="{1C8B6727-3EEE-4F31-AF7A-8748D93BAB59}"/>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8" name="Grafikk 27" descr="Liste">
            <a:hlinkClick r:id="rId12" action="ppaction://hlinksldjump" tooltip="Liste over løsninger"/>
            <a:extLst>
              <a:ext uri="{FF2B5EF4-FFF2-40B4-BE49-F238E27FC236}">
                <a16:creationId xmlns:a16="http://schemas.microsoft.com/office/drawing/2014/main" id="{1A7F02D4-1B99-49A1-A867-B1692C893CCD}"/>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21388502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592899C0-E3DB-4BF4-9532-AAEF4D38A7E6}"/>
              </a:ext>
              <a:ext uri="{C183D7F6-B498-43B3-948B-1728B52AA6E4}">
                <adec:decorative xmlns:adec="http://schemas.microsoft.com/office/drawing/2017/decorative" val="1"/>
              </a:ext>
            </a:extLst>
          </p:cNvPr>
          <p:cNvSpPr/>
          <p:nvPr/>
        </p:nvSpPr>
        <p:spPr>
          <a:xfrm>
            <a:off x="179197" y="107979"/>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80D25351-824D-45F5-AC78-E5B4B6B4C73C}"/>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181B2C94-6C0D-40D4-B92E-7F12301FEC5D}"/>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493342" y="365126"/>
            <a:ext cx="6860458" cy="810532"/>
          </a:xfrm>
        </p:spPr>
        <p:txBody>
          <a:bodyPr/>
          <a:lstStyle/>
          <a:p>
            <a:r>
              <a:rPr lang="nb-NO" dirty="0"/>
              <a:t>Mobil trygghetsalarm</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493342" y="1348948"/>
            <a:ext cx="6860458" cy="4351338"/>
          </a:xfrm>
        </p:spPr>
        <p:txBody>
          <a:bodyPr>
            <a:normAutofit fontScale="62500" lnSpcReduction="20000"/>
          </a:bodyPr>
          <a:lstStyle/>
          <a:p>
            <a:pPr marL="0" indent="0">
              <a:buNone/>
            </a:pPr>
            <a:r>
              <a:rPr lang="nb-NO" dirty="0"/>
              <a:t>Privat bruk </a:t>
            </a:r>
          </a:p>
          <a:p>
            <a:r>
              <a:rPr lang="nb-NO" dirty="0"/>
              <a:t>Ved hjelp av DORO-telefon og tilhørende alarmknapp har man en mobil trygghetsalarm. Med knappen festet til håndleddet kan man varsle pårørende bare ved å trykke på knappen.</a:t>
            </a:r>
          </a:p>
          <a:p>
            <a:r>
              <a:rPr lang="nb-NO" dirty="0"/>
              <a:t>Telefonen vil først sende en SMS med hvem som er avsender, deretter vil telefonen søke opp posisjonen og sende en ny SMS med lenke til kart-posisjon. </a:t>
            </a:r>
          </a:p>
          <a:p>
            <a:r>
              <a:rPr lang="nb-NO" dirty="0"/>
              <a:t>Til slutt vil telefonen automatisk forsøke å ringe opp de personene som er oppført som mottakere (pårørende) inntil en svarer. Man får da automatisk satt opp en høyttalende to-veis samtale.</a:t>
            </a:r>
          </a:p>
          <a:p>
            <a:pPr marL="0" indent="0">
              <a:buNone/>
            </a:pPr>
            <a:r>
              <a:rPr lang="nb-NO" dirty="0"/>
              <a:t>Muligheter knyttet til kommunale tjenester</a:t>
            </a:r>
          </a:p>
          <a:p>
            <a:r>
              <a:rPr lang="nb-NO" dirty="0"/>
              <a:t>Det vil komme nye trygghetsalarmer i handelen som fungerer for både inne- og utendørsbruk. Når man forlater hjemmet vil alarmknappen være tilkoblet mobilnettet og vil ha mulighet til å sende utløste varsler og posisjon til alarmmottaker. Enkelte av disse vil også ha mulighet for toveis tale. Når man er hjemme fungerer løsningen som en vanlig trygghetsalarm. </a:t>
            </a:r>
          </a:p>
        </p:txBody>
      </p:sp>
      <p:pic>
        <p:nvPicPr>
          <p:cNvPr id="16" name="Bilde 15" descr="Doro-telefon som mobil trygghetsalarm, sender kartreferanse ved utløst alarm">
            <a:extLst>
              <a:ext uri="{FF2B5EF4-FFF2-40B4-BE49-F238E27FC236}">
                <a16:creationId xmlns:a16="http://schemas.microsoft.com/office/drawing/2014/main" id="{579EBA71-06A7-4FC8-9C3A-02B95F3EAC0F}"/>
              </a:ext>
            </a:extLst>
          </p:cNvPr>
          <p:cNvPicPr>
            <a:picLocks noChangeAspect="1"/>
          </p:cNvPicPr>
          <p:nvPr/>
        </p:nvPicPr>
        <p:blipFill>
          <a:blip r:embed="rId3"/>
          <a:stretch>
            <a:fillRect/>
          </a:stretch>
        </p:blipFill>
        <p:spPr>
          <a:xfrm>
            <a:off x="1177413" y="139092"/>
            <a:ext cx="2073883" cy="3503181"/>
          </a:xfrm>
          <a:prstGeom prst="rect">
            <a:avLst/>
          </a:prstGeom>
        </p:spPr>
      </p:pic>
      <p:pic>
        <p:nvPicPr>
          <p:cNvPr id="7" name="Bilde 6" descr="Bilde av mobil trygghetsalarm Trigger Four">
            <a:extLst>
              <a:ext uri="{FF2B5EF4-FFF2-40B4-BE49-F238E27FC236}">
                <a16:creationId xmlns:a16="http://schemas.microsoft.com/office/drawing/2014/main" id="{D229E952-696E-4A1F-B593-B96FF5D95511}"/>
              </a:ext>
            </a:extLst>
          </p:cNvPr>
          <p:cNvPicPr>
            <a:picLocks noChangeAspect="1"/>
          </p:cNvPicPr>
          <p:nvPr/>
        </p:nvPicPr>
        <p:blipFill>
          <a:blip r:embed="rId4"/>
          <a:stretch>
            <a:fillRect/>
          </a:stretch>
        </p:blipFill>
        <p:spPr>
          <a:xfrm>
            <a:off x="455220" y="2978132"/>
            <a:ext cx="937303" cy="1138032"/>
          </a:xfrm>
          <a:prstGeom prst="rect">
            <a:avLst/>
          </a:prstGeom>
        </p:spPr>
      </p:pic>
      <p:pic>
        <p:nvPicPr>
          <p:cNvPr id="23" name="Plassholder for bilde 21" descr="Bilde av mobil trygghetsalarm Novo Go">
            <a:extLst>
              <a:ext uri="{FF2B5EF4-FFF2-40B4-BE49-F238E27FC236}">
                <a16:creationId xmlns:a16="http://schemas.microsoft.com/office/drawing/2014/main" id="{D6F2BE99-30A2-3E56-A5B5-9B23B5CA96A7}"/>
              </a:ext>
            </a:extLst>
          </p:cNvPr>
          <p:cNvPicPr>
            <a:picLocks noGrp="1" noChangeAspect="1"/>
          </p:cNvPicPr>
          <p:nvPr/>
        </p:nvPicPr>
        <p:blipFill>
          <a:blip r:embed="rId5"/>
          <a:srcRect t="18750" b="18750"/>
          <a:stretch>
            <a:fillRect/>
          </a:stretch>
        </p:blipFill>
        <p:spPr>
          <a:xfrm>
            <a:off x="1853810" y="3329375"/>
            <a:ext cx="1573576" cy="1573578"/>
          </a:xfrm>
          <a:prstGeom prst="rect">
            <a:avLst/>
          </a:prstGeom>
        </p:spPr>
      </p:pic>
      <p:sp>
        <p:nvSpPr>
          <p:cNvPr id="11" name="Rektangel: avrundede hjørner 10" descr="Trygghet i hverdagen">
            <a:hlinkClick r:id="rId6" action="ppaction://hlinksldjump" tooltip="Til trygghet i hverdagen"/>
            <a:extLst>
              <a:ext uri="{FF2B5EF4-FFF2-40B4-BE49-F238E27FC236}">
                <a16:creationId xmlns:a16="http://schemas.microsoft.com/office/drawing/2014/main" id="{596EEDDB-1E0D-4309-9F56-3249648188C0}"/>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7" action="ppaction://hlinksldjump" tooltip="Til Sosial deltakelse"/>
            <a:extLst>
              <a:ext uri="{FF2B5EF4-FFF2-40B4-BE49-F238E27FC236}">
                <a16:creationId xmlns:a16="http://schemas.microsoft.com/office/drawing/2014/main" id="{95AAC2BD-FEDA-4F08-8072-66036FCFEA54}"/>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8" action="ppaction://hlinksldjump" tooltip="Til Daglige gjøremål og påminnelser"/>
            <a:extLst>
              <a:ext uri="{FF2B5EF4-FFF2-40B4-BE49-F238E27FC236}">
                <a16:creationId xmlns:a16="http://schemas.microsoft.com/office/drawing/2014/main" id="{8FFA8649-2FCB-4CB2-8A2E-B9490C270E74}"/>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9" action="ppaction://hlinksldjump" tooltip="Til Oppfølging av egen helse"/>
            <a:extLst>
              <a:ext uri="{FF2B5EF4-FFF2-40B4-BE49-F238E27FC236}">
                <a16:creationId xmlns:a16="http://schemas.microsoft.com/office/drawing/2014/main" id="{A292EF92-096F-4656-9ED8-934D4C695F5B}"/>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10" action="ppaction://hlinksldjump" tooltip="Til Tilpasse boligen min"/>
            <a:extLst>
              <a:ext uri="{FF2B5EF4-FFF2-40B4-BE49-F238E27FC236}">
                <a16:creationId xmlns:a16="http://schemas.microsoft.com/office/drawing/2014/main" id="{64A6460E-6A10-4778-AB6B-91A8A22E23CB}"/>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7" name="Gruppe 16" descr="Til startsiden">
            <a:extLst>
              <a:ext uri="{FF2B5EF4-FFF2-40B4-BE49-F238E27FC236}">
                <a16:creationId xmlns:a16="http://schemas.microsoft.com/office/drawing/2014/main" id="{59C11164-1B0C-4177-8031-7312E238D2BB}"/>
              </a:ext>
            </a:extLst>
          </p:cNvPr>
          <p:cNvGrpSpPr/>
          <p:nvPr/>
        </p:nvGrpSpPr>
        <p:grpSpPr>
          <a:xfrm>
            <a:off x="379433" y="6324006"/>
            <a:ext cx="1795448" cy="408633"/>
            <a:chOff x="7307548" y="3507551"/>
            <a:chExt cx="1795448" cy="408633"/>
          </a:xfrm>
        </p:grpSpPr>
        <p:sp>
          <p:nvSpPr>
            <p:cNvPr id="18" name="Rektangel: avrundede hjørner 17" descr="Til startsiden">
              <a:hlinkClick r:id="rId11" action="ppaction://hlinksldjump" tooltip="Til startsiden"/>
              <a:extLst>
                <a:ext uri="{FF2B5EF4-FFF2-40B4-BE49-F238E27FC236}">
                  <a16:creationId xmlns:a16="http://schemas.microsoft.com/office/drawing/2014/main" id="{EEE265D4-2C2A-4FED-ADA1-4A90C3BA48CA}"/>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19" name="Grafikk 18" descr="Hus">
              <a:extLst>
                <a:ext uri="{FF2B5EF4-FFF2-40B4-BE49-F238E27FC236}">
                  <a16:creationId xmlns:a16="http://schemas.microsoft.com/office/drawing/2014/main" id="{A2CB5763-34F8-4A59-9874-DD9FC39A81E8}"/>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359590" y="3514850"/>
              <a:ext cx="338936" cy="371850"/>
            </a:xfrm>
            <a:prstGeom prst="rect">
              <a:avLst/>
            </a:prstGeom>
          </p:spPr>
        </p:pic>
      </p:grpSp>
      <p:sp>
        <p:nvSpPr>
          <p:cNvPr id="24" name="Rektangel 23">
            <a:extLst>
              <a:ext uri="{FF2B5EF4-FFF2-40B4-BE49-F238E27FC236}">
                <a16:creationId xmlns:a16="http://schemas.microsoft.com/office/drawing/2014/main" id="{7FBAC4E1-6175-4002-8770-C332FF43AD89}"/>
              </a:ext>
              <a:ext uri="{C183D7F6-B498-43B3-948B-1728B52AA6E4}">
                <adec:decorative xmlns:adec="http://schemas.microsoft.com/office/drawing/2017/decorative" val="1"/>
              </a:ext>
            </a:extLst>
          </p:cNvPr>
          <p:cNvSpPr/>
          <p:nvPr/>
        </p:nvSpPr>
        <p:spPr>
          <a:xfrm>
            <a:off x="309017" y="4684683"/>
            <a:ext cx="3215489" cy="1169551"/>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err="1"/>
              <a:t>Dorotelefon</a:t>
            </a:r>
            <a:r>
              <a:rPr lang="nb-NO" sz="1400" dirty="0"/>
              <a:t> kan du kjøpe selv på nettet eller i lokal butikker.</a:t>
            </a:r>
          </a:p>
          <a:p>
            <a:pPr marL="285750" indent="-285750">
              <a:buFont typeface="Arial" panose="020B0604020202020204" pitchFamily="34" charset="0"/>
              <a:buChar char="•"/>
            </a:pPr>
            <a:r>
              <a:rPr lang="nb-NO" sz="1400" dirty="0"/>
              <a:t>Enkelte kommuner har allerede mobil trygghetsalarm et tjenestetilbud</a:t>
            </a:r>
          </a:p>
        </p:txBody>
      </p:sp>
      <p:sp>
        <p:nvSpPr>
          <p:cNvPr id="25" name="Rektangel 24">
            <a:extLst>
              <a:ext uri="{FF2B5EF4-FFF2-40B4-BE49-F238E27FC236}">
                <a16:creationId xmlns:a16="http://schemas.microsoft.com/office/drawing/2014/main" id="{3EE44312-09C7-4712-8DDE-22F09BD0B7D5}"/>
              </a:ext>
              <a:ext uri="{C183D7F6-B498-43B3-948B-1728B52AA6E4}">
                <adec:decorative xmlns:adec="http://schemas.microsoft.com/office/drawing/2017/decorative" val="1"/>
              </a:ext>
            </a:extLst>
          </p:cNvPr>
          <p:cNvSpPr/>
          <p:nvPr/>
        </p:nvSpPr>
        <p:spPr>
          <a:xfrm>
            <a:off x="2207689" y="4544325"/>
            <a:ext cx="1234633" cy="261610"/>
          </a:xfrm>
          <a:prstGeom prst="rect">
            <a:avLst/>
          </a:prstGeom>
        </p:spPr>
        <p:txBody>
          <a:bodyPr wrap="none">
            <a:spAutoFit/>
          </a:bodyPr>
          <a:lstStyle/>
          <a:p>
            <a:r>
              <a:rPr lang="nb-NO" sz="1100" dirty="0">
                <a:solidFill>
                  <a:schemeClr val="tx1">
                    <a:lumMod val="65000"/>
                    <a:lumOff val="35000"/>
                  </a:schemeClr>
                </a:solidFill>
              </a:rPr>
              <a:t>Novo Og (tellu.no)</a:t>
            </a:r>
          </a:p>
        </p:txBody>
      </p:sp>
      <p:sp>
        <p:nvSpPr>
          <p:cNvPr id="26" name="Rektangel 25">
            <a:extLst>
              <a:ext uri="{FF2B5EF4-FFF2-40B4-BE49-F238E27FC236}">
                <a16:creationId xmlns:a16="http://schemas.microsoft.com/office/drawing/2014/main" id="{46EC4463-1411-497F-8CE0-3F51E47BFB7B}"/>
              </a:ext>
              <a:ext uri="{C183D7F6-B498-43B3-948B-1728B52AA6E4}">
                <adec:decorative xmlns:adec="http://schemas.microsoft.com/office/drawing/2017/decorative" val="1"/>
              </a:ext>
            </a:extLst>
          </p:cNvPr>
          <p:cNvSpPr/>
          <p:nvPr/>
        </p:nvSpPr>
        <p:spPr>
          <a:xfrm>
            <a:off x="339039" y="4090948"/>
            <a:ext cx="1713931" cy="261610"/>
          </a:xfrm>
          <a:prstGeom prst="rect">
            <a:avLst/>
          </a:prstGeom>
        </p:spPr>
        <p:txBody>
          <a:bodyPr wrap="none">
            <a:spAutoFit/>
          </a:bodyPr>
          <a:lstStyle/>
          <a:p>
            <a:r>
              <a:rPr lang="nb-NO" sz="1100" dirty="0">
                <a:solidFill>
                  <a:schemeClr val="tx1">
                    <a:lumMod val="65000"/>
                    <a:lumOff val="35000"/>
                  </a:schemeClr>
                </a:solidFill>
              </a:rPr>
              <a:t>Trigger Four (safemate.no)</a:t>
            </a:r>
          </a:p>
        </p:txBody>
      </p:sp>
      <p:sp>
        <p:nvSpPr>
          <p:cNvPr id="27" name="Rektangel 26">
            <a:extLst>
              <a:ext uri="{FF2B5EF4-FFF2-40B4-BE49-F238E27FC236}">
                <a16:creationId xmlns:a16="http://schemas.microsoft.com/office/drawing/2014/main" id="{B303BEED-5802-48BB-874E-96DF77593C23}"/>
              </a:ext>
              <a:ext uri="{C183D7F6-B498-43B3-948B-1728B52AA6E4}">
                <adec:decorative xmlns:adec="http://schemas.microsoft.com/office/drawing/2017/decorative" val="1"/>
              </a:ext>
            </a:extLst>
          </p:cNvPr>
          <p:cNvSpPr/>
          <p:nvPr/>
        </p:nvSpPr>
        <p:spPr>
          <a:xfrm>
            <a:off x="439625" y="915830"/>
            <a:ext cx="1624163" cy="261610"/>
          </a:xfrm>
          <a:prstGeom prst="rect">
            <a:avLst/>
          </a:prstGeom>
        </p:spPr>
        <p:txBody>
          <a:bodyPr wrap="none">
            <a:spAutoFit/>
          </a:bodyPr>
          <a:lstStyle/>
          <a:p>
            <a:r>
              <a:rPr lang="nb-NO" sz="1100" dirty="0" err="1">
                <a:solidFill>
                  <a:schemeClr val="tx1">
                    <a:lumMod val="65000"/>
                    <a:lumOff val="35000"/>
                  </a:schemeClr>
                </a:solidFill>
              </a:rPr>
              <a:t>Doro</a:t>
            </a:r>
            <a:r>
              <a:rPr lang="nb-NO" sz="1100" dirty="0">
                <a:solidFill>
                  <a:schemeClr val="tx1">
                    <a:lumMod val="65000"/>
                    <a:lumOff val="35000"/>
                  </a:schemeClr>
                </a:solidFill>
              </a:rPr>
              <a:t>- telefon (doro.com)</a:t>
            </a:r>
          </a:p>
        </p:txBody>
      </p:sp>
      <p:sp>
        <p:nvSpPr>
          <p:cNvPr id="28" name="Rektangel: avrundede hjørner 27">
            <a:hlinkClick r:id="rId14" action="ppaction://hlinksldjump"/>
            <a:extLst>
              <a:ext uri="{FF2B5EF4-FFF2-40B4-BE49-F238E27FC236}">
                <a16:creationId xmlns:a16="http://schemas.microsoft.com/office/drawing/2014/main" id="{DAFE6CF1-AFC4-44F5-9954-F5A6718DB95E}"/>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9" name="Grafikk 28" descr="Liste">
            <a:hlinkClick r:id="rId14" action="ppaction://hlinksldjump" tooltip="Liste over løsninger"/>
            <a:extLst>
              <a:ext uri="{FF2B5EF4-FFF2-40B4-BE49-F238E27FC236}">
                <a16:creationId xmlns:a16="http://schemas.microsoft.com/office/drawing/2014/main" id="{F2A634E3-CDEF-428F-88EF-9120FE29171C}"/>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5951217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B12B558B-79F8-4C63-88D1-B4D4B088369E}"/>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84F54C25-FB47-4C9C-A8F4-034889D7AB7D}"/>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AB4ADDF5-53D5-4417-84F5-78E9877C93FC}"/>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444180" y="365125"/>
            <a:ext cx="6909619" cy="1325563"/>
          </a:xfrm>
        </p:spPr>
        <p:txBody>
          <a:bodyPr/>
          <a:lstStyle/>
          <a:p>
            <a:r>
              <a:rPr lang="nb-NO" dirty="0"/>
              <a:t>Robotstøvsuger</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444180" y="1825625"/>
            <a:ext cx="6909620" cy="4351338"/>
          </a:xfrm>
        </p:spPr>
        <p:txBody>
          <a:bodyPr>
            <a:normAutofit fontScale="77500" lnSpcReduction="20000"/>
          </a:bodyPr>
          <a:lstStyle/>
          <a:p>
            <a:pPr marL="457200" indent="-457200"/>
            <a:r>
              <a:rPr lang="nb-NO" dirty="0"/>
              <a:t>Få hjelp til rengjøring mens du sitter i godstolen eller mens du er ute. </a:t>
            </a:r>
          </a:p>
          <a:p>
            <a:pPr marL="457200" indent="-457200"/>
            <a:r>
              <a:rPr lang="nb-NO" dirty="0"/>
              <a:t>Robotstøvsugeren fyker rundt på gulvet og støvsuger. Noen modeller har også moppefunksjon som tillegg. </a:t>
            </a:r>
          </a:p>
          <a:p>
            <a:pPr marL="457200" indent="-457200"/>
            <a:r>
              <a:rPr lang="nb-NO" dirty="0"/>
              <a:t>Den skal bare ha litt strøm og så må den tømmes av og til. Den klager aldri og når den er ferdig tasser den tilbake til ladestasjonen sin og gjør seg klar til neste runde. </a:t>
            </a:r>
          </a:p>
          <a:p>
            <a:pPr marL="457200" indent="-457200"/>
            <a:r>
              <a:rPr lang="nb-NO" dirty="0"/>
              <a:t>Det kan være at du må trå til selv en gang i mellom hvis du vil ha det helt rent. </a:t>
            </a:r>
          </a:p>
          <a:p>
            <a:pPr marL="457200" indent="-457200"/>
            <a:r>
              <a:rPr lang="nb-NO" dirty="0"/>
              <a:t>Har du i tillegg lave møbler, høye terskler, ledninger eller tykke tepper sliter </a:t>
            </a:r>
            <a:r>
              <a:rPr lang="nb-NO" dirty="0" err="1"/>
              <a:t>robotene</a:t>
            </a:r>
            <a:r>
              <a:rPr lang="nb-NO" dirty="0"/>
              <a:t> med å komme til. Da må du rydde og ordne før du slipper til støvsugeren </a:t>
            </a:r>
          </a:p>
        </p:txBody>
      </p:sp>
      <p:graphicFrame>
        <p:nvGraphicFramePr>
          <p:cNvPr id="7" name="Objekt 6" descr="Bilde av robotstøvsuger">
            <a:extLst>
              <a:ext uri="{FF2B5EF4-FFF2-40B4-BE49-F238E27FC236}">
                <a16:creationId xmlns:a16="http://schemas.microsoft.com/office/drawing/2014/main" id="{1D81AE06-18B0-4C66-B9D0-141A95FB3DD3}"/>
              </a:ext>
            </a:extLst>
          </p:cNvPr>
          <p:cNvGraphicFramePr>
            <a:graphicFrameLocks noChangeAspect="1"/>
          </p:cNvGraphicFramePr>
          <p:nvPr>
            <p:extLst>
              <p:ext uri="{D42A27DB-BD31-4B8C-83A1-F6EECF244321}">
                <p14:modId xmlns:p14="http://schemas.microsoft.com/office/powerpoint/2010/main" val="2220157999"/>
              </p:ext>
            </p:extLst>
          </p:nvPr>
        </p:nvGraphicFramePr>
        <p:xfrm>
          <a:off x="361945" y="980693"/>
          <a:ext cx="3043113" cy="2448307"/>
        </p:xfrm>
        <a:graphic>
          <a:graphicData uri="http://schemas.openxmlformats.org/presentationml/2006/ole">
            <mc:AlternateContent xmlns:mc="http://schemas.openxmlformats.org/markup-compatibility/2006">
              <mc:Choice xmlns:v="urn:schemas-microsoft-com:vml" Requires="v">
                <p:oleObj name="Punktgrafikkbilde" r:id="rId3" imgW="2866295" imgH="2306921" progId="Paint.Picture">
                  <p:embed/>
                </p:oleObj>
              </mc:Choice>
              <mc:Fallback>
                <p:oleObj name="Punktgrafikkbilde" r:id="rId3" imgW="2866295" imgH="2306921" progId="Paint.Picture">
                  <p:embed/>
                  <p:pic>
                    <p:nvPicPr>
                      <p:cNvPr id="7" name="Objekt 6" descr="Bilde av robotstøvsuger">
                        <a:extLst>
                          <a:ext uri="{FF2B5EF4-FFF2-40B4-BE49-F238E27FC236}">
                            <a16:creationId xmlns:a16="http://schemas.microsoft.com/office/drawing/2014/main" id="{1D81AE06-18B0-4C66-B9D0-141A95FB3DD3}"/>
                          </a:ext>
                        </a:extLst>
                      </p:cNvPr>
                      <p:cNvPicPr/>
                      <p:nvPr/>
                    </p:nvPicPr>
                    <p:blipFill>
                      <a:blip r:embed="rId4"/>
                      <a:stretch>
                        <a:fillRect/>
                      </a:stretch>
                    </p:blipFill>
                    <p:spPr>
                      <a:xfrm>
                        <a:off x="361945" y="980693"/>
                        <a:ext cx="3043113" cy="2448307"/>
                      </a:xfrm>
                      <a:prstGeom prst="rect">
                        <a:avLst/>
                      </a:prstGeom>
                    </p:spPr>
                  </p:pic>
                </p:oleObj>
              </mc:Fallback>
            </mc:AlternateContent>
          </a:graphicData>
        </a:graphic>
      </p:graphicFrame>
      <p:sp>
        <p:nvSpPr>
          <p:cNvPr id="11" name="Rektangel: avrundede hjørner 10" descr="Trygghet i hverdagen">
            <a:hlinkClick r:id="rId5" action="ppaction://hlinksldjump" tooltip="Til trygghet i hverdagen"/>
            <a:extLst>
              <a:ext uri="{FF2B5EF4-FFF2-40B4-BE49-F238E27FC236}">
                <a16:creationId xmlns:a16="http://schemas.microsoft.com/office/drawing/2014/main" id="{15318D6C-B2E1-42C9-B859-347802B15DC2}"/>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6" action="ppaction://hlinksldjump" tooltip="Til Sosial deltakelse"/>
            <a:extLst>
              <a:ext uri="{FF2B5EF4-FFF2-40B4-BE49-F238E27FC236}">
                <a16:creationId xmlns:a16="http://schemas.microsoft.com/office/drawing/2014/main" id="{EE72480C-561C-42E4-A4FB-6D532B24F484}"/>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7" action="ppaction://hlinksldjump" tooltip="Til Daglige gjøremål og påminnelser"/>
            <a:extLst>
              <a:ext uri="{FF2B5EF4-FFF2-40B4-BE49-F238E27FC236}">
                <a16:creationId xmlns:a16="http://schemas.microsoft.com/office/drawing/2014/main" id="{4E71E8AC-1035-4D79-8D1A-A04F2CA31C51}"/>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8" action="ppaction://hlinksldjump" tooltip="Til Oppfølging av egen helse"/>
            <a:extLst>
              <a:ext uri="{FF2B5EF4-FFF2-40B4-BE49-F238E27FC236}">
                <a16:creationId xmlns:a16="http://schemas.microsoft.com/office/drawing/2014/main" id="{5F00F480-001C-414E-946C-D95E29A848D9}"/>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9" action="ppaction://hlinksldjump" tooltip="Til Tilpasse boligen min"/>
            <a:extLst>
              <a:ext uri="{FF2B5EF4-FFF2-40B4-BE49-F238E27FC236}">
                <a16:creationId xmlns:a16="http://schemas.microsoft.com/office/drawing/2014/main" id="{0B463C52-DBBB-4194-A0E6-F581C3857B6D}"/>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B3CB3C67-63C6-4AFC-9960-5776DA3ADBB2}"/>
              </a:ext>
            </a:extLst>
          </p:cNvPr>
          <p:cNvGrpSpPr/>
          <p:nvPr/>
        </p:nvGrpSpPr>
        <p:grpSpPr>
          <a:xfrm>
            <a:off x="379433" y="6324006"/>
            <a:ext cx="1795448" cy="408633"/>
            <a:chOff x="7307548" y="3507551"/>
            <a:chExt cx="1795448" cy="408633"/>
          </a:xfrm>
        </p:grpSpPr>
        <p:sp>
          <p:nvSpPr>
            <p:cNvPr id="19" name="Rektangel: avrundede hjørner 18" descr="Til startsiden">
              <a:hlinkClick r:id="rId10" action="ppaction://hlinksldjump" tooltip="Til startsiden"/>
              <a:extLst>
                <a:ext uri="{FF2B5EF4-FFF2-40B4-BE49-F238E27FC236}">
                  <a16:creationId xmlns:a16="http://schemas.microsoft.com/office/drawing/2014/main" id="{48A36E05-83EA-4C0E-A287-5B5FE059BB29}"/>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199E6C41-84F1-47D4-B32F-51D71794E8BB}"/>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359590" y="3514850"/>
              <a:ext cx="338936" cy="371850"/>
            </a:xfrm>
            <a:prstGeom prst="rect">
              <a:avLst/>
            </a:prstGeom>
          </p:spPr>
        </p:pic>
      </p:grpSp>
      <p:sp>
        <p:nvSpPr>
          <p:cNvPr id="24" name="Rektangel 23">
            <a:extLst>
              <a:ext uri="{FF2B5EF4-FFF2-40B4-BE49-F238E27FC236}">
                <a16:creationId xmlns:a16="http://schemas.microsoft.com/office/drawing/2014/main" id="{C132901F-B24E-42C4-BD8E-1D194FECE4D9}"/>
              </a:ext>
              <a:ext uri="{C183D7F6-B498-43B3-948B-1728B52AA6E4}">
                <adec:decorative xmlns:adec="http://schemas.microsoft.com/office/drawing/2017/decorative" val="1"/>
              </a:ext>
            </a:extLst>
          </p:cNvPr>
          <p:cNvSpPr/>
          <p:nvPr/>
        </p:nvSpPr>
        <p:spPr>
          <a:xfrm>
            <a:off x="275756" y="479354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Dette kan du kjøpe selv på nettet eller i lokale butikker.</a:t>
            </a:r>
          </a:p>
        </p:txBody>
      </p:sp>
      <p:sp>
        <p:nvSpPr>
          <p:cNvPr id="25" name="Rektangel: avrundede hjørner 24">
            <a:hlinkClick r:id="rId13" action="ppaction://hlinksldjump"/>
            <a:extLst>
              <a:ext uri="{FF2B5EF4-FFF2-40B4-BE49-F238E27FC236}">
                <a16:creationId xmlns:a16="http://schemas.microsoft.com/office/drawing/2014/main" id="{AB3FD668-8983-4FFE-B956-44DBCDE5A1A3}"/>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6" name="Grafikk 25" descr="Liste">
            <a:hlinkClick r:id="rId13" action="ppaction://hlinksldjump" tooltip="Liste over løsninger"/>
            <a:extLst>
              <a:ext uri="{FF2B5EF4-FFF2-40B4-BE49-F238E27FC236}">
                <a16:creationId xmlns:a16="http://schemas.microsoft.com/office/drawing/2014/main" id="{A6A58578-CF8F-4A19-BB34-21C402ADD171}"/>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000932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C4F79684-7827-4B2A-ADCD-D5784912B6DD}"/>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15C575CD-7F85-4F1E-96E2-CF63A3BFC056}"/>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95C2B44F-6A42-4304-B10B-771A7284C044}"/>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503174" y="365125"/>
            <a:ext cx="6850626" cy="1325563"/>
          </a:xfrm>
        </p:spPr>
        <p:txBody>
          <a:bodyPr/>
          <a:lstStyle/>
          <a:p>
            <a:r>
              <a:rPr lang="nb-NO" dirty="0"/>
              <a:t>Robotgressklipper</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503174" y="1825625"/>
            <a:ext cx="6850626" cy="4351338"/>
          </a:xfrm>
        </p:spPr>
        <p:txBody>
          <a:bodyPr/>
          <a:lstStyle/>
          <a:p>
            <a:r>
              <a:rPr lang="nb-NO" dirty="0"/>
              <a:t>En robotklipper vil føre til at du slipper å bruke tiden på å klippe plenen selv. </a:t>
            </a:r>
          </a:p>
          <a:p>
            <a:r>
              <a:rPr lang="nb-NO" dirty="0"/>
              <a:t>Normalt er det svært lite vedlikehold som kreves og det finnes robotklippere som passer til alle typer gressplener.</a:t>
            </a:r>
          </a:p>
          <a:p>
            <a:r>
              <a:rPr lang="nb-NO" dirty="0"/>
              <a:t>Med en robotklipper kan plenen til enhver tid klippes på lik høyde, og det kan bidra til en friskere og penere gressplen.</a:t>
            </a:r>
          </a:p>
        </p:txBody>
      </p:sp>
      <p:pic>
        <p:nvPicPr>
          <p:cNvPr id="7" name="Bilde 6" descr="Bilde av robotgressklipper">
            <a:extLst>
              <a:ext uri="{FF2B5EF4-FFF2-40B4-BE49-F238E27FC236}">
                <a16:creationId xmlns:a16="http://schemas.microsoft.com/office/drawing/2014/main" id="{030EE65E-F0D2-4325-BD13-BE0CD16A77FB}"/>
              </a:ext>
            </a:extLst>
          </p:cNvPr>
          <p:cNvPicPr>
            <a:picLocks noChangeAspect="1"/>
          </p:cNvPicPr>
          <p:nvPr/>
        </p:nvPicPr>
        <p:blipFill>
          <a:blip r:embed="rId3"/>
          <a:stretch>
            <a:fillRect/>
          </a:stretch>
        </p:blipFill>
        <p:spPr>
          <a:xfrm>
            <a:off x="349216" y="1267616"/>
            <a:ext cx="3100408" cy="3053635"/>
          </a:xfrm>
          <a:prstGeom prst="rect">
            <a:avLst/>
          </a:prstGeom>
        </p:spPr>
      </p:pic>
      <p:sp>
        <p:nvSpPr>
          <p:cNvPr id="11" name="Rektangel: avrundede hjørner 10" descr="Trygghet i hverdagen">
            <a:hlinkClick r:id="rId4" action="ppaction://hlinksldjump" tooltip="Til trygghet i hverdagen"/>
            <a:extLst>
              <a:ext uri="{FF2B5EF4-FFF2-40B4-BE49-F238E27FC236}">
                <a16:creationId xmlns:a16="http://schemas.microsoft.com/office/drawing/2014/main" id="{D0FE8F76-DA3D-4F20-908D-8F05028E9A76}"/>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5" action="ppaction://hlinksldjump" tooltip="Til Sosial deltakelse"/>
            <a:extLst>
              <a:ext uri="{FF2B5EF4-FFF2-40B4-BE49-F238E27FC236}">
                <a16:creationId xmlns:a16="http://schemas.microsoft.com/office/drawing/2014/main" id="{04EAE73D-7F3B-4AE9-A68F-E358698E9541}"/>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6" action="ppaction://hlinksldjump" tooltip="Til Daglige gjøremål og påminnelser"/>
            <a:extLst>
              <a:ext uri="{FF2B5EF4-FFF2-40B4-BE49-F238E27FC236}">
                <a16:creationId xmlns:a16="http://schemas.microsoft.com/office/drawing/2014/main" id="{5AD87FF7-84F6-4C46-AD43-67891BF09725}"/>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7" action="ppaction://hlinksldjump" tooltip="Til Oppfølging av egen helse"/>
            <a:extLst>
              <a:ext uri="{FF2B5EF4-FFF2-40B4-BE49-F238E27FC236}">
                <a16:creationId xmlns:a16="http://schemas.microsoft.com/office/drawing/2014/main" id="{DD8D508F-76D6-40F8-B755-FAA44D85B204}"/>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8" action="ppaction://hlinksldjump" tooltip="Til Tilpasse boligen min"/>
            <a:extLst>
              <a:ext uri="{FF2B5EF4-FFF2-40B4-BE49-F238E27FC236}">
                <a16:creationId xmlns:a16="http://schemas.microsoft.com/office/drawing/2014/main" id="{00990D7B-0757-4C46-A74F-4204788CA17C}"/>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94C46D5D-B5E0-42BE-8F45-23C40D8C2EB3}"/>
              </a:ext>
            </a:extLst>
          </p:cNvPr>
          <p:cNvGrpSpPr/>
          <p:nvPr/>
        </p:nvGrpSpPr>
        <p:grpSpPr>
          <a:xfrm>
            <a:off x="379433" y="6324006"/>
            <a:ext cx="1795448" cy="408633"/>
            <a:chOff x="7307548" y="3507551"/>
            <a:chExt cx="1795448" cy="408633"/>
          </a:xfrm>
        </p:grpSpPr>
        <p:sp>
          <p:nvSpPr>
            <p:cNvPr id="19" name="Rektangel: avrundede hjørner 18" descr="Til startsiden">
              <a:hlinkClick r:id="rId9" action="ppaction://hlinksldjump" tooltip="Til startsiden"/>
              <a:extLst>
                <a:ext uri="{FF2B5EF4-FFF2-40B4-BE49-F238E27FC236}">
                  <a16:creationId xmlns:a16="http://schemas.microsoft.com/office/drawing/2014/main" id="{54CDDB38-6746-468C-AE47-015902B2F119}"/>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9FABD05E-44DF-45ED-92BB-6A19225E1F49}"/>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359590" y="3514850"/>
              <a:ext cx="338936" cy="371850"/>
            </a:xfrm>
            <a:prstGeom prst="rect">
              <a:avLst/>
            </a:prstGeom>
          </p:spPr>
        </p:pic>
      </p:grpSp>
      <p:sp>
        <p:nvSpPr>
          <p:cNvPr id="24" name="Rektangel 23">
            <a:extLst>
              <a:ext uri="{FF2B5EF4-FFF2-40B4-BE49-F238E27FC236}">
                <a16:creationId xmlns:a16="http://schemas.microsoft.com/office/drawing/2014/main" id="{3763DC0D-13C6-47BE-95B3-B2894BAF41FA}"/>
              </a:ext>
              <a:ext uri="{C183D7F6-B498-43B3-948B-1728B52AA6E4}">
                <adec:decorative xmlns:adec="http://schemas.microsoft.com/office/drawing/2017/decorative" val="1"/>
              </a:ext>
            </a:extLst>
          </p:cNvPr>
          <p:cNvSpPr/>
          <p:nvPr/>
        </p:nvSpPr>
        <p:spPr>
          <a:xfrm>
            <a:off x="274681" y="5094662"/>
            <a:ext cx="3215489" cy="738664"/>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Dette kan du kjøpe selv på byggevare-forretninger.</a:t>
            </a:r>
          </a:p>
        </p:txBody>
      </p:sp>
      <p:sp>
        <p:nvSpPr>
          <p:cNvPr id="25" name="Rektangel: avrundede hjørner 24">
            <a:hlinkClick r:id="rId12" action="ppaction://hlinksldjump"/>
            <a:extLst>
              <a:ext uri="{FF2B5EF4-FFF2-40B4-BE49-F238E27FC236}">
                <a16:creationId xmlns:a16="http://schemas.microsoft.com/office/drawing/2014/main" id="{D132EB97-1971-48EB-9455-2F0E7D146844}"/>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6" name="Grafikk 25" descr="Liste">
            <a:hlinkClick r:id="rId12" action="ppaction://hlinksldjump" tooltip="Liste over løsninger"/>
            <a:extLst>
              <a:ext uri="{FF2B5EF4-FFF2-40B4-BE49-F238E27FC236}">
                <a16:creationId xmlns:a16="http://schemas.microsoft.com/office/drawing/2014/main" id="{50F7DB1D-ECC1-4A0D-8EF7-A9E3BCA2FE85}"/>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25114302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62BE12B4-DC2C-4F23-84B3-258F2CAB8FD1}"/>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7BC81ABE-E686-4E71-85E5-2AD64B7EEBEB}"/>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D9B4B6A4-7F52-4CE6-A19E-8A58213A6A0E}"/>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444180" y="365125"/>
            <a:ext cx="7370020" cy="1325563"/>
          </a:xfrm>
        </p:spPr>
        <p:txBody>
          <a:bodyPr>
            <a:normAutofit fontScale="90000"/>
          </a:bodyPr>
          <a:lstStyle/>
          <a:p>
            <a:r>
              <a:rPr lang="nb-NO" dirty="0"/>
              <a:t>Kommunikasjon med pårørende ved bruk av nettbrett og lignende</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444180" y="1825625"/>
            <a:ext cx="6909620" cy="4351338"/>
          </a:xfrm>
        </p:spPr>
        <p:txBody>
          <a:bodyPr>
            <a:normAutofit fontScale="70000" lnSpcReduction="20000"/>
          </a:bodyPr>
          <a:lstStyle/>
          <a:p>
            <a:r>
              <a:rPr lang="nb-NO" dirty="0"/>
              <a:t>Nettbrett</a:t>
            </a:r>
          </a:p>
          <a:p>
            <a:pPr lvl="1"/>
            <a:r>
              <a:rPr lang="nb-NO" dirty="0"/>
              <a:t>Med et nettbrett kan du treffe venner og familie, både de som bor i nærheten og de som bor på en helt annen kant av landet eller annen kant av verden. Det er mange APP-er som gir denne muligheten, det kan f.eks. være </a:t>
            </a:r>
            <a:r>
              <a:rPr lang="nb-NO" dirty="0" err="1"/>
              <a:t>Facetime</a:t>
            </a:r>
            <a:r>
              <a:rPr lang="nb-NO" dirty="0"/>
              <a:t>, Skype, Teams, Messenger og lignende.</a:t>
            </a:r>
          </a:p>
          <a:p>
            <a:r>
              <a:rPr lang="nb-NO" dirty="0"/>
              <a:t>Komp </a:t>
            </a:r>
          </a:p>
          <a:p>
            <a:pPr lvl="1"/>
            <a:r>
              <a:rPr lang="nb-NO" dirty="0"/>
              <a:t>Dette er en skjerm for videosamtaler og bildedeling fra venner og familie. Den kan gi trygghet og selskap, spesielt til de som ikke mestrer moderne teknologi.</a:t>
            </a:r>
          </a:p>
          <a:p>
            <a:pPr lvl="1"/>
            <a:r>
              <a:rPr lang="nb-NO" dirty="0"/>
              <a:t>Komp knytter personer sammen med familie og venner. Skjermen har innebygget kamera og kun én knapp for på/av og volum. Komp-skjermen er koblet opp til en app på telefonene til personens familie og venner. Det er en veldig enkel å sette opp, og det er en sikker løsning som bare inviterte har tilgang til.</a:t>
            </a:r>
          </a:p>
          <a:p>
            <a:pPr lvl="1"/>
            <a:r>
              <a:rPr lang="nb-NO" dirty="0"/>
              <a:t>De som inviteres må laste ned Komp-appen. Gjennom appen kan du enkelt sende bilder, meldinger og gjennomføre toveis videosamtaler med Komp. Invitasjon av familiemedlemmer og venner gjøres i appen.</a:t>
            </a:r>
          </a:p>
          <a:p>
            <a:pPr lvl="1"/>
            <a:r>
              <a:rPr lang="nb-NO" dirty="0"/>
              <a:t>Med Komp har det blitt enklere for alle generasjoner i storfamilien å kommunisere med hverandre.</a:t>
            </a:r>
          </a:p>
        </p:txBody>
      </p:sp>
      <p:pic>
        <p:nvPicPr>
          <p:cNvPr id="21" name="Bilde 20" descr="Bilde av nettbrett">
            <a:extLst>
              <a:ext uri="{FF2B5EF4-FFF2-40B4-BE49-F238E27FC236}">
                <a16:creationId xmlns:a16="http://schemas.microsoft.com/office/drawing/2014/main" id="{E038ACDB-DD8A-43F4-A091-0C8B07F077BE}"/>
              </a:ext>
              <a:ext uri="{C183D7F6-B498-43B3-948B-1728B52AA6E4}">
                <adec:decorative xmlns:adec="http://schemas.microsoft.com/office/drawing/2017/decorative" val="0"/>
              </a:ext>
            </a:extLst>
          </p:cNvPr>
          <p:cNvPicPr>
            <a:picLocks noChangeAspect="1"/>
          </p:cNvPicPr>
          <p:nvPr/>
        </p:nvPicPr>
        <p:blipFill>
          <a:blip r:embed="rId2"/>
          <a:stretch>
            <a:fillRect/>
          </a:stretch>
        </p:blipFill>
        <p:spPr>
          <a:xfrm rot="326945">
            <a:off x="683527" y="414266"/>
            <a:ext cx="2364845" cy="1851863"/>
          </a:xfrm>
          <a:prstGeom prst="rect">
            <a:avLst/>
          </a:prstGeom>
        </p:spPr>
      </p:pic>
      <p:pic>
        <p:nvPicPr>
          <p:cNvPr id="16" name="Bilde 15" descr="Komp -  Videokomunikasjon">
            <a:extLst>
              <a:ext uri="{FF2B5EF4-FFF2-40B4-BE49-F238E27FC236}">
                <a16:creationId xmlns:a16="http://schemas.microsoft.com/office/drawing/2014/main" id="{BCE12D39-C0CA-4055-B406-5A07C24C78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8784" y="2458976"/>
            <a:ext cx="3001272" cy="2250954"/>
          </a:xfrm>
          <a:prstGeom prst="rect">
            <a:avLst/>
          </a:prstGeom>
        </p:spPr>
      </p:pic>
      <p:pic>
        <p:nvPicPr>
          <p:cNvPr id="17" name="Bilde 16" descr="Telefon med Komp APP">
            <a:extLst>
              <a:ext uri="{FF2B5EF4-FFF2-40B4-BE49-F238E27FC236}">
                <a16:creationId xmlns:a16="http://schemas.microsoft.com/office/drawing/2014/main" id="{7B36C6E1-AD50-4420-B330-30FB33D5DEE8}"/>
              </a:ext>
            </a:extLst>
          </p:cNvPr>
          <p:cNvPicPr>
            <a:picLocks noChangeAspect="1"/>
          </p:cNvPicPr>
          <p:nvPr/>
        </p:nvPicPr>
        <p:blipFill>
          <a:blip r:embed="rId4"/>
          <a:stretch>
            <a:fillRect/>
          </a:stretch>
        </p:blipFill>
        <p:spPr>
          <a:xfrm rot="627799">
            <a:off x="2325033" y="3358847"/>
            <a:ext cx="855813" cy="1860687"/>
          </a:xfrm>
          <a:prstGeom prst="rect">
            <a:avLst/>
          </a:prstGeom>
        </p:spPr>
      </p:pic>
      <p:sp>
        <p:nvSpPr>
          <p:cNvPr id="11" name="Rektangel: avrundede hjørner 10" descr="Trygghet i hverdagen">
            <a:hlinkClick r:id="rId5" action="ppaction://hlinksldjump" tooltip="Til trygghet i hverdagen"/>
            <a:extLst>
              <a:ext uri="{FF2B5EF4-FFF2-40B4-BE49-F238E27FC236}">
                <a16:creationId xmlns:a16="http://schemas.microsoft.com/office/drawing/2014/main" id="{80435854-2362-40E8-AA44-5ADF0E535D5C}"/>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6" action="ppaction://hlinksldjump" tooltip="Til Sosial deltakelse"/>
            <a:extLst>
              <a:ext uri="{FF2B5EF4-FFF2-40B4-BE49-F238E27FC236}">
                <a16:creationId xmlns:a16="http://schemas.microsoft.com/office/drawing/2014/main" id="{F2C80066-A7D5-40D3-95AA-D301E4E08BEF}"/>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7" action="ppaction://hlinksldjump" tooltip="Til Daglige gjøremål og påminnelser"/>
            <a:extLst>
              <a:ext uri="{FF2B5EF4-FFF2-40B4-BE49-F238E27FC236}">
                <a16:creationId xmlns:a16="http://schemas.microsoft.com/office/drawing/2014/main" id="{EDCCD617-8B29-45AF-BEC2-E85DFC2CC598}"/>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8" action="ppaction://hlinksldjump" tooltip="Til Oppfølging av egen helse"/>
            <a:extLst>
              <a:ext uri="{FF2B5EF4-FFF2-40B4-BE49-F238E27FC236}">
                <a16:creationId xmlns:a16="http://schemas.microsoft.com/office/drawing/2014/main" id="{F5534E7F-9D8D-48F9-9230-F8045F057460}"/>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9" action="ppaction://hlinksldjump" tooltip="Til Tilpasse boligen min"/>
            <a:extLst>
              <a:ext uri="{FF2B5EF4-FFF2-40B4-BE49-F238E27FC236}">
                <a16:creationId xmlns:a16="http://schemas.microsoft.com/office/drawing/2014/main" id="{CC515255-1FD7-41F1-91E5-39CA045459D8}"/>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5FFF3ECF-2DBB-4CEE-96AA-761C2E469AAF}"/>
              </a:ext>
            </a:extLst>
          </p:cNvPr>
          <p:cNvGrpSpPr/>
          <p:nvPr/>
        </p:nvGrpSpPr>
        <p:grpSpPr>
          <a:xfrm>
            <a:off x="379433" y="6324006"/>
            <a:ext cx="1795448" cy="408633"/>
            <a:chOff x="7307548" y="3507551"/>
            <a:chExt cx="1795448" cy="408633"/>
          </a:xfrm>
        </p:grpSpPr>
        <p:sp>
          <p:nvSpPr>
            <p:cNvPr id="19" name="Rektangel: avrundede hjørner 18" descr="Til startsiden">
              <a:hlinkClick r:id="rId10" action="ppaction://hlinksldjump" tooltip="Til startsiden"/>
              <a:extLst>
                <a:ext uri="{FF2B5EF4-FFF2-40B4-BE49-F238E27FC236}">
                  <a16:creationId xmlns:a16="http://schemas.microsoft.com/office/drawing/2014/main" id="{D9051FD8-3440-475C-9861-B1C92A64B9A8}"/>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CD6936C0-E479-4772-A7F0-805F58711A1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359590" y="3514850"/>
              <a:ext cx="338936" cy="371850"/>
            </a:xfrm>
            <a:prstGeom prst="rect">
              <a:avLst/>
            </a:prstGeom>
          </p:spPr>
        </p:pic>
      </p:grpSp>
      <p:sp>
        <p:nvSpPr>
          <p:cNvPr id="25" name="Rektangel 24">
            <a:extLst>
              <a:ext uri="{FF2B5EF4-FFF2-40B4-BE49-F238E27FC236}">
                <a16:creationId xmlns:a16="http://schemas.microsoft.com/office/drawing/2014/main" id="{E4F23017-E9E0-4B21-8C3C-F3FB7AA2E78B}"/>
              </a:ext>
              <a:ext uri="{C183D7F6-B498-43B3-948B-1728B52AA6E4}">
                <adec:decorative xmlns:adec="http://schemas.microsoft.com/office/drawing/2017/decorative" val="1"/>
              </a:ext>
            </a:extLst>
          </p:cNvPr>
          <p:cNvSpPr/>
          <p:nvPr/>
        </p:nvSpPr>
        <p:spPr>
          <a:xfrm>
            <a:off x="274681" y="5094662"/>
            <a:ext cx="3215489" cy="954107"/>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Dette kan du kjøpe selv på nettet evt. ta kontakt med kommunen for mer informasjon.</a:t>
            </a:r>
          </a:p>
        </p:txBody>
      </p:sp>
      <p:sp>
        <p:nvSpPr>
          <p:cNvPr id="26" name="Rektangel 25">
            <a:extLst>
              <a:ext uri="{FF2B5EF4-FFF2-40B4-BE49-F238E27FC236}">
                <a16:creationId xmlns:a16="http://schemas.microsoft.com/office/drawing/2014/main" id="{26479B87-AF3F-4454-9B54-BB2D5C7ED10D}"/>
              </a:ext>
              <a:ext uri="{C183D7F6-B498-43B3-948B-1728B52AA6E4}">
                <adec:decorative xmlns:adec="http://schemas.microsoft.com/office/drawing/2017/decorative" val="1"/>
              </a:ext>
            </a:extLst>
          </p:cNvPr>
          <p:cNvSpPr/>
          <p:nvPr/>
        </p:nvSpPr>
        <p:spPr>
          <a:xfrm>
            <a:off x="367791" y="4676553"/>
            <a:ext cx="1625766" cy="261610"/>
          </a:xfrm>
          <a:prstGeom prst="rect">
            <a:avLst/>
          </a:prstGeom>
        </p:spPr>
        <p:txBody>
          <a:bodyPr wrap="none">
            <a:spAutoFit/>
          </a:bodyPr>
          <a:lstStyle/>
          <a:p>
            <a:r>
              <a:rPr lang="nb-NO" sz="1100" dirty="0">
                <a:solidFill>
                  <a:schemeClr val="tx1">
                    <a:lumMod val="65000"/>
                    <a:lumOff val="35000"/>
                  </a:schemeClr>
                </a:solidFill>
              </a:rPr>
              <a:t>Komp - (noisolation.com)</a:t>
            </a:r>
          </a:p>
        </p:txBody>
      </p:sp>
      <p:sp>
        <p:nvSpPr>
          <p:cNvPr id="27" name="Rektangel: avrundede hjørner 26">
            <a:hlinkClick r:id="rId13" action="ppaction://hlinksldjump"/>
            <a:extLst>
              <a:ext uri="{FF2B5EF4-FFF2-40B4-BE49-F238E27FC236}">
                <a16:creationId xmlns:a16="http://schemas.microsoft.com/office/drawing/2014/main" id="{23025E24-68A4-4E37-8065-BBE528771885}"/>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8" name="Grafikk 27" descr="Liste">
            <a:hlinkClick r:id="rId13" action="ppaction://hlinksldjump" tooltip="Liste over løsninger"/>
            <a:extLst>
              <a:ext uri="{FF2B5EF4-FFF2-40B4-BE49-F238E27FC236}">
                <a16:creationId xmlns:a16="http://schemas.microsoft.com/office/drawing/2014/main" id="{7CEAD971-4DD3-49C9-8937-85572CF24F2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6581373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5" name="Rektangel: avrundede hjørner 4">
            <a:extLst>
              <a:ext uri="{FF2B5EF4-FFF2-40B4-BE49-F238E27FC236}">
                <a16:creationId xmlns:a16="http://schemas.microsoft.com/office/drawing/2014/main" id="{AF659499-1C06-4EBB-B661-D272E57BD4B3}"/>
              </a:ext>
              <a:ext uri="{C183D7F6-B498-43B3-948B-1728B52AA6E4}">
                <adec:decorative xmlns:adec="http://schemas.microsoft.com/office/drawing/2017/decorative" val="1"/>
              </a:ext>
            </a:extLst>
          </p:cNvPr>
          <p:cNvSpPr/>
          <p:nvPr/>
        </p:nvSpPr>
        <p:spPr>
          <a:xfrm>
            <a:off x="192083" y="66288"/>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CEC907BD-2C58-4236-998E-4606FF070D66}"/>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F63C5D2-B0F8-4009-9C7D-EDB91F950B6F}"/>
              </a:ext>
            </a:extLst>
          </p:cNvPr>
          <p:cNvSpPr>
            <a:spLocks noGrp="1"/>
          </p:cNvSpPr>
          <p:nvPr>
            <p:ph type="title"/>
          </p:nvPr>
        </p:nvSpPr>
        <p:spPr/>
        <p:txBody>
          <a:bodyPr/>
          <a:lstStyle/>
          <a:p>
            <a:r>
              <a:rPr lang="nb-NO" dirty="0"/>
              <a:t>Enkle tiltak å gjøre i boligen</a:t>
            </a:r>
          </a:p>
        </p:txBody>
      </p:sp>
      <p:sp>
        <p:nvSpPr>
          <p:cNvPr id="3" name="Plassholder for innhold 2">
            <a:extLst>
              <a:ext uri="{FF2B5EF4-FFF2-40B4-BE49-F238E27FC236}">
                <a16:creationId xmlns:a16="http://schemas.microsoft.com/office/drawing/2014/main" id="{D10123B6-05A2-448F-8D31-E6BAFE1CDA29}"/>
              </a:ext>
            </a:extLst>
          </p:cNvPr>
          <p:cNvSpPr>
            <a:spLocks noGrp="1"/>
          </p:cNvSpPr>
          <p:nvPr>
            <p:ph idx="1"/>
          </p:nvPr>
        </p:nvSpPr>
        <p:spPr>
          <a:xfrm>
            <a:off x="1524001" y="1825625"/>
            <a:ext cx="6904166" cy="4351338"/>
          </a:xfrm>
        </p:spPr>
        <p:txBody>
          <a:bodyPr>
            <a:normAutofit fontScale="62500" lnSpcReduction="20000"/>
          </a:bodyPr>
          <a:lstStyle/>
          <a:p>
            <a:r>
              <a:rPr lang="nb-NO" dirty="0"/>
              <a:t>Belysning</a:t>
            </a:r>
          </a:p>
          <a:p>
            <a:pPr lvl="1"/>
            <a:r>
              <a:rPr lang="nb-NO" dirty="0"/>
              <a:t>Med økende alder skjer det naturlige endringer i øyet og med synet som gjør at de aller fleste trenger mer lys for å se det samme som før. En person på 60 år trenger derfor 3-5 ganger så mye lys for å se det samme som en på 20 år.</a:t>
            </a:r>
          </a:p>
          <a:p>
            <a:pPr lvl="1"/>
            <a:r>
              <a:rPr lang="nb-NO" dirty="0"/>
              <a:t>Belysningen bør være jevn og god slik at man slipper å tilpasse seg for store variasjoner. Bevisst bruk av kontraster og skygger i lyset kan gjøre det lettere å orientere deg rundt i rommet. For eksempel en mørk sofa mot hvit vegg eller hvit vegg mot mørke dørkarmer. </a:t>
            </a:r>
          </a:p>
          <a:p>
            <a:pPr lvl="1"/>
            <a:r>
              <a:rPr lang="nb-NO" dirty="0"/>
              <a:t>Det er en fordel med dimmebare lamper slik at du kan justere belysningen til ditt behov. </a:t>
            </a:r>
          </a:p>
          <a:p>
            <a:pPr lvl="1"/>
            <a:r>
              <a:rPr lang="nb-NO" dirty="0"/>
              <a:t>Mørke kroker og områder kan føre til ulykker og bør unngås.</a:t>
            </a:r>
          </a:p>
          <a:p>
            <a:r>
              <a:rPr lang="nb-NO" dirty="0"/>
              <a:t>Ryddige omgivelser</a:t>
            </a:r>
          </a:p>
          <a:p>
            <a:pPr lvl="1"/>
            <a:r>
              <a:rPr lang="nb-NO" dirty="0"/>
              <a:t>Det er enklere å orientere seg i omgivelser som er ryddige og ikke inneholder for mange gjenstander. Det er også lurt at ting har faste plasser. Man bør også unngå bruk av gulvmatter da de kan forårsake fall.</a:t>
            </a:r>
          </a:p>
          <a:p>
            <a:r>
              <a:rPr lang="nb-NO" dirty="0"/>
              <a:t>Farger og kontraster</a:t>
            </a:r>
          </a:p>
          <a:p>
            <a:pPr lvl="1"/>
            <a:r>
              <a:rPr lang="nb-NO" dirty="0"/>
              <a:t>Bevisst bruk av farger og kontraster kan gjøre det enklere å skille gjenstander fra hverandre og fra bakgrunnen. </a:t>
            </a:r>
          </a:p>
          <a:p>
            <a:pPr lvl="1"/>
            <a:r>
              <a:rPr lang="nb-NO" dirty="0"/>
              <a:t>Det kan også gjøre det lettere å finne fram i leiligheten. Det kan for eksempel være lettere å se en hvit lysbryter mot en farget vegg eller mot en farget ramme rundt lysbryteren.</a:t>
            </a:r>
          </a:p>
          <a:p>
            <a:endParaRPr lang="nb-NO" dirty="0"/>
          </a:p>
        </p:txBody>
      </p:sp>
      <p:pic>
        <p:nvPicPr>
          <p:cNvPr id="4" name="Bilde 3" descr="Bilde av bryter med kontrast">
            <a:extLst>
              <a:ext uri="{FF2B5EF4-FFF2-40B4-BE49-F238E27FC236}">
                <a16:creationId xmlns:a16="http://schemas.microsoft.com/office/drawing/2014/main" id="{91798E63-3D9B-488B-9FCA-61D03FFD2DF1}"/>
              </a:ext>
            </a:extLst>
          </p:cNvPr>
          <p:cNvPicPr>
            <a:picLocks noChangeAspect="1"/>
          </p:cNvPicPr>
          <p:nvPr/>
        </p:nvPicPr>
        <p:blipFill>
          <a:blip r:embed="rId2"/>
          <a:stretch>
            <a:fillRect/>
          </a:stretch>
        </p:blipFill>
        <p:spPr>
          <a:xfrm>
            <a:off x="8466203" y="5030375"/>
            <a:ext cx="814036" cy="877140"/>
          </a:xfrm>
          <a:prstGeom prst="rect">
            <a:avLst/>
          </a:prstGeom>
        </p:spPr>
      </p:pic>
      <p:pic>
        <p:nvPicPr>
          <p:cNvPr id="22" name="Bilde 21" descr="Bilde av klokke, hvite tall på sort bakgrunn">
            <a:extLst>
              <a:ext uri="{FF2B5EF4-FFF2-40B4-BE49-F238E27FC236}">
                <a16:creationId xmlns:a16="http://schemas.microsoft.com/office/drawing/2014/main" id="{98A40E75-AE8A-4B44-BEA3-271AA34657DE}"/>
              </a:ext>
            </a:extLst>
          </p:cNvPr>
          <p:cNvPicPr>
            <a:picLocks noChangeAspect="1"/>
          </p:cNvPicPr>
          <p:nvPr/>
        </p:nvPicPr>
        <p:blipFill>
          <a:blip r:embed="rId3"/>
          <a:stretch>
            <a:fillRect/>
          </a:stretch>
        </p:blipFill>
        <p:spPr>
          <a:xfrm>
            <a:off x="9257275" y="5030375"/>
            <a:ext cx="908189" cy="877140"/>
          </a:xfrm>
          <a:prstGeom prst="rect">
            <a:avLst/>
          </a:prstGeom>
        </p:spPr>
      </p:pic>
      <p:pic>
        <p:nvPicPr>
          <p:cNvPr id="23" name="Bilde 22" descr="Bilde: Bruk av kontraster på bad">
            <a:extLst>
              <a:ext uri="{FF2B5EF4-FFF2-40B4-BE49-F238E27FC236}">
                <a16:creationId xmlns:a16="http://schemas.microsoft.com/office/drawing/2014/main" id="{6EAAB75C-986A-447F-81FE-D3CCECE6A74A}"/>
              </a:ext>
            </a:extLst>
          </p:cNvPr>
          <p:cNvPicPr>
            <a:picLocks noChangeAspect="1"/>
          </p:cNvPicPr>
          <p:nvPr/>
        </p:nvPicPr>
        <p:blipFill>
          <a:blip r:embed="rId4"/>
          <a:stretch>
            <a:fillRect/>
          </a:stretch>
        </p:blipFill>
        <p:spPr>
          <a:xfrm>
            <a:off x="10146186" y="5030375"/>
            <a:ext cx="584760" cy="877140"/>
          </a:xfrm>
          <a:prstGeom prst="rect">
            <a:avLst/>
          </a:prstGeom>
        </p:spPr>
      </p:pic>
      <p:sp>
        <p:nvSpPr>
          <p:cNvPr id="12" name="Rektangel: avrundede hjørner 11" descr="Trygghet i hverdagen">
            <a:hlinkClick r:id="rId5" action="ppaction://hlinksldjump" tooltip="Til trygghet i hverdagen"/>
            <a:extLst>
              <a:ext uri="{FF2B5EF4-FFF2-40B4-BE49-F238E27FC236}">
                <a16:creationId xmlns:a16="http://schemas.microsoft.com/office/drawing/2014/main" id="{B580AE53-3DF6-49A0-AFD9-AF69B4668276}"/>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6" action="ppaction://hlinksldjump" tooltip="Til Sosial deltakelse"/>
            <a:extLst>
              <a:ext uri="{FF2B5EF4-FFF2-40B4-BE49-F238E27FC236}">
                <a16:creationId xmlns:a16="http://schemas.microsoft.com/office/drawing/2014/main" id="{D4E50D6E-08CB-4023-8FD0-00DFE9D50697}"/>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7" action="ppaction://hlinksldjump" tooltip="Til Daglige gjøremål og påminnelser"/>
            <a:extLst>
              <a:ext uri="{FF2B5EF4-FFF2-40B4-BE49-F238E27FC236}">
                <a16:creationId xmlns:a16="http://schemas.microsoft.com/office/drawing/2014/main" id="{4DFBD9DB-7434-4E7A-B51C-53AFBC0A9F29}"/>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8" action="ppaction://hlinksldjump" tooltip="Til Oppfølging av egen helse"/>
            <a:extLst>
              <a:ext uri="{FF2B5EF4-FFF2-40B4-BE49-F238E27FC236}">
                <a16:creationId xmlns:a16="http://schemas.microsoft.com/office/drawing/2014/main" id="{12B1C9C7-51D5-4F65-8CE4-90116DF4D107}"/>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9" action="ppaction://hlinksldjump" tooltip="Til Tilpasse boligen min"/>
            <a:extLst>
              <a:ext uri="{FF2B5EF4-FFF2-40B4-BE49-F238E27FC236}">
                <a16:creationId xmlns:a16="http://schemas.microsoft.com/office/drawing/2014/main" id="{961DC5AC-B7E9-4023-B49A-FC1ED632D64E}"/>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pic>
        <p:nvPicPr>
          <p:cNvPr id="17" name="Bilde 16">
            <a:extLst>
              <a:ext uri="{FF2B5EF4-FFF2-40B4-BE49-F238E27FC236}">
                <a16:creationId xmlns:a16="http://schemas.microsoft.com/office/drawing/2014/main" id="{8A11FF66-D81F-48F3-89FD-836861F72688}"/>
              </a:ext>
              <a:ext uri="{C183D7F6-B498-43B3-948B-1728B52AA6E4}">
                <adec:decorative xmlns:adec="http://schemas.microsoft.com/office/drawing/2017/decorative" val="1"/>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8387227" y="1596950"/>
            <a:ext cx="2884131" cy="2320196"/>
          </a:xfrm>
          <a:prstGeom prst="rect">
            <a:avLst/>
          </a:prstGeom>
        </p:spPr>
      </p:pic>
      <p:grpSp>
        <p:nvGrpSpPr>
          <p:cNvPr id="18" name="Gruppe 17" descr="Til startsiden">
            <a:extLst>
              <a:ext uri="{FF2B5EF4-FFF2-40B4-BE49-F238E27FC236}">
                <a16:creationId xmlns:a16="http://schemas.microsoft.com/office/drawing/2014/main" id="{8F62D598-2B57-41DC-9186-66E41E323015}"/>
              </a:ext>
            </a:extLst>
          </p:cNvPr>
          <p:cNvGrpSpPr/>
          <p:nvPr/>
        </p:nvGrpSpPr>
        <p:grpSpPr>
          <a:xfrm>
            <a:off x="379433" y="6324006"/>
            <a:ext cx="1795448" cy="408633"/>
            <a:chOff x="7307548" y="3507551"/>
            <a:chExt cx="1795448" cy="408633"/>
          </a:xfrm>
        </p:grpSpPr>
        <p:sp>
          <p:nvSpPr>
            <p:cNvPr id="19" name="Rektangel: avrundede hjørner 18" descr="Til startsiden">
              <a:hlinkClick r:id="rId12" action="ppaction://hlinksldjump" tooltip="Til startsiden"/>
              <a:extLst>
                <a:ext uri="{FF2B5EF4-FFF2-40B4-BE49-F238E27FC236}">
                  <a16:creationId xmlns:a16="http://schemas.microsoft.com/office/drawing/2014/main" id="{7A887C3D-DC34-4079-B2CD-CCBC0482D266}"/>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8D2B2971-5DFA-46D5-943A-F04C901109EC}"/>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359590" y="3514850"/>
              <a:ext cx="338936" cy="371850"/>
            </a:xfrm>
            <a:prstGeom prst="rect">
              <a:avLst/>
            </a:prstGeom>
          </p:spPr>
        </p:pic>
      </p:grpSp>
      <p:sp>
        <p:nvSpPr>
          <p:cNvPr id="26" name="Rektangel: avrundede hjørner 25">
            <a:hlinkClick r:id="rId15" action="ppaction://hlinksldjump"/>
            <a:extLst>
              <a:ext uri="{FF2B5EF4-FFF2-40B4-BE49-F238E27FC236}">
                <a16:creationId xmlns:a16="http://schemas.microsoft.com/office/drawing/2014/main" id="{D482C283-1958-4ED2-826A-5DD277C6CDD6}"/>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7" name="Grafikk 26" descr="Liste">
            <a:hlinkClick r:id="rId15" action="ppaction://hlinksldjump" tooltip="Liste over løsninger"/>
            <a:extLst>
              <a:ext uri="{FF2B5EF4-FFF2-40B4-BE49-F238E27FC236}">
                <a16:creationId xmlns:a16="http://schemas.microsoft.com/office/drawing/2014/main" id="{21D4ED64-C7CF-4CC0-B409-52D2D3942F5D}"/>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24988665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A2368FF2-8230-4B50-BE49-3565B941A9AF}"/>
              </a:ext>
              <a:ext uri="{C183D7F6-B498-43B3-948B-1728B52AA6E4}">
                <adec:decorative xmlns:adec="http://schemas.microsoft.com/office/drawing/2017/decorative" val="1"/>
              </a:ext>
            </a:extLst>
          </p:cNvPr>
          <p:cNvSpPr/>
          <p:nvPr/>
        </p:nvSpPr>
        <p:spPr>
          <a:xfrm>
            <a:off x="196966" y="65809"/>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96D358E7-ADB6-4057-A037-0C1157B151EA}"/>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838200" y="365125"/>
            <a:ext cx="10515600" cy="660111"/>
          </a:xfrm>
        </p:spPr>
        <p:txBody>
          <a:bodyPr>
            <a:normAutofit fontScale="90000"/>
          </a:bodyPr>
          <a:lstStyle/>
          <a:p>
            <a:r>
              <a:rPr lang="nb-NO" dirty="0"/>
              <a:t>Hvilke muligheter har jeg som huseier?</a:t>
            </a:r>
          </a:p>
        </p:txBody>
      </p:sp>
      <p:sp>
        <p:nvSpPr>
          <p:cNvPr id="11" name="Rektangel: avrundede hjørner 10" descr="Trygghet i hverdagen">
            <a:hlinkClick r:id="rId3" action="ppaction://hlinksldjump" tooltip="Til trygghet i hverdagen"/>
            <a:extLst>
              <a:ext uri="{FF2B5EF4-FFF2-40B4-BE49-F238E27FC236}">
                <a16:creationId xmlns:a16="http://schemas.microsoft.com/office/drawing/2014/main" id="{E659F564-1305-4158-9B19-B731E5C3769C}"/>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4" action="ppaction://hlinksldjump" tooltip="Til Sosial deltakelse"/>
            <a:extLst>
              <a:ext uri="{FF2B5EF4-FFF2-40B4-BE49-F238E27FC236}">
                <a16:creationId xmlns:a16="http://schemas.microsoft.com/office/drawing/2014/main" id="{90FE2271-42C7-4D5C-B0FD-72461B0066A9}"/>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5" action="ppaction://hlinksldjump" tooltip="Til Daglige gjøremål og påminnelser"/>
            <a:extLst>
              <a:ext uri="{FF2B5EF4-FFF2-40B4-BE49-F238E27FC236}">
                <a16:creationId xmlns:a16="http://schemas.microsoft.com/office/drawing/2014/main" id="{21EBE66A-7F05-45B3-913E-434E247C941B}"/>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6" action="ppaction://hlinksldjump" tooltip="Til Oppfølging av egen helse"/>
            <a:extLst>
              <a:ext uri="{FF2B5EF4-FFF2-40B4-BE49-F238E27FC236}">
                <a16:creationId xmlns:a16="http://schemas.microsoft.com/office/drawing/2014/main" id="{60708270-EFB5-4B0A-9C96-F6253EEB8EF8}"/>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7" action="ppaction://hlinksldjump" tooltip="Til Tilpasse boligen min"/>
            <a:extLst>
              <a:ext uri="{FF2B5EF4-FFF2-40B4-BE49-F238E27FC236}">
                <a16:creationId xmlns:a16="http://schemas.microsoft.com/office/drawing/2014/main" id="{23AB3151-9F67-451B-82FB-1CBC3F82DF8C}"/>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6" name="Gruppe 15" descr="Til startsiden">
            <a:extLst>
              <a:ext uri="{FF2B5EF4-FFF2-40B4-BE49-F238E27FC236}">
                <a16:creationId xmlns:a16="http://schemas.microsoft.com/office/drawing/2014/main" id="{6639B867-1904-4DD2-9076-B321D08C24A4}"/>
              </a:ext>
            </a:extLst>
          </p:cNvPr>
          <p:cNvGrpSpPr/>
          <p:nvPr/>
        </p:nvGrpSpPr>
        <p:grpSpPr>
          <a:xfrm>
            <a:off x="379433" y="6324006"/>
            <a:ext cx="1795448" cy="408633"/>
            <a:chOff x="7307548" y="3507551"/>
            <a:chExt cx="1795448" cy="408633"/>
          </a:xfrm>
        </p:grpSpPr>
        <p:sp>
          <p:nvSpPr>
            <p:cNvPr id="17" name="Rektangel: avrundede hjørner 16" descr="Til startsiden">
              <a:hlinkClick r:id="rId8" action="ppaction://hlinksldjump" tooltip="Til startsiden"/>
              <a:extLst>
                <a:ext uri="{FF2B5EF4-FFF2-40B4-BE49-F238E27FC236}">
                  <a16:creationId xmlns:a16="http://schemas.microsoft.com/office/drawing/2014/main" id="{03DC10EB-22D9-4783-BB4C-36AEC53D6ADF}"/>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18" name="Grafikk 17" descr="Hus">
              <a:extLst>
                <a:ext uri="{FF2B5EF4-FFF2-40B4-BE49-F238E27FC236}">
                  <a16:creationId xmlns:a16="http://schemas.microsoft.com/office/drawing/2014/main" id="{47AAFD07-8DA9-4869-82D3-D14016D3E45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pic>
        <p:nvPicPr>
          <p:cNvPr id="8" name="Bilde 7">
            <a:extLst>
              <a:ext uri="{FF2B5EF4-FFF2-40B4-BE49-F238E27FC236}">
                <a16:creationId xmlns:a16="http://schemas.microsoft.com/office/drawing/2014/main" id="{DB777A52-55E2-4020-9CDE-FACB82C2C2D8}"/>
              </a:ext>
              <a:ext uri="{C183D7F6-B498-43B3-948B-1728B52AA6E4}">
                <adec:decorative xmlns:adec="http://schemas.microsoft.com/office/drawing/2017/decorative" val="1"/>
              </a:ext>
            </a:extLst>
          </p:cNvPr>
          <p:cNvPicPr>
            <a:picLocks noChangeAspect="1"/>
          </p:cNvPicPr>
          <p:nvPr/>
        </p:nvPicPr>
        <p:blipFill>
          <a:blip r:embed="rId11"/>
          <a:stretch>
            <a:fillRect/>
          </a:stretch>
        </p:blipFill>
        <p:spPr>
          <a:xfrm>
            <a:off x="1057678" y="1025236"/>
            <a:ext cx="6674905" cy="3768436"/>
          </a:xfrm>
          <a:prstGeom prst="rect">
            <a:avLst/>
          </a:prstGeom>
        </p:spPr>
      </p:pic>
      <p:sp>
        <p:nvSpPr>
          <p:cNvPr id="22" name="Plassholder for innhold 2">
            <a:extLst>
              <a:ext uri="{FF2B5EF4-FFF2-40B4-BE49-F238E27FC236}">
                <a16:creationId xmlns:a16="http://schemas.microsoft.com/office/drawing/2014/main" id="{A2D40E90-3C38-4E6F-A490-5B4B4B8EE2D6}"/>
              </a:ext>
            </a:extLst>
          </p:cNvPr>
          <p:cNvSpPr>
            <a:spLocks noGrp="1"/>
          </p:cNvSpPr>
          <p:nvPr>
            <p:ph idx="1"/>
          </p:nvPr>
        </p:nvSpPr>
        <p:spPr>
          <a:xfrm>
            <a:off x="8201831" y="1515967"/>
            <a:ext cx="3603522" cy="4452917"/>
          </a:xfrm>
        </p:spPr>
        <p:txBody>
          <a:bodyPr>
            <a:noAutofit/>
          </a:bodyPr>
          <a:lstStyle/>
          <a:p>
            <a:pPr marL="0" indent="0">
              <a:buNone/>
            </a:pPr>
            <a:r>
              <a:rPr lang="nb-NO" sz="1800" b="1" dirty="0"/>
              <a:t>Endring av bolig</a:t>
            </a:r>
          </a:p>
          <a:p>
            <a:pPr marL="0" indent="0">
              <a:buNone/>
            </a:pPr>
            <a:r>
              <a:rPr lang="nb-NO" sz="1800" dirty="0"/>
              <a:t>Skal man bygge om eller bygge på bolig så kan det være lurt å få samlet nødvendige rom i samme etasje. Ved å gjøre dette kan man oppnå en varig og god løsning tross endringer i funksjon og helse. </a:t>
            </a:r>
          </a:p>
          <a:p>
            <a:pPr marL="0" indent="0">
              <a:buNone/>
            </a:pPr>
            <a:r>
              <a:rPr lang="nb-NO" sz="1800" dirty="0"/>
              <a:t>Viktige og nødvendige rom i denne sammenhengen vil være:</a:t>
            </a:r>
          </a:p>
          <a:p>
            <a:r>
              <a:rPr lang="nb-NO" sz="1800" dirty="0">
                <a:hlinkClick r:id="rId12" action="ppaction://hlinksldjump"/>
              </a:rPr>
              <a:t>Inngangsparti</a:t>
            </a:r>
            <a:endParaRPr lang="nb-NO" sz="1800" dirty="0"/>
          </a:p>
          <a:p>
            <a:r>
              <a:rPr lang="nb-NO" sz="1800" dirty="0">
                <a:hlinkClick r:id="rId13" action="ppaction://hlinksldjump"/>
              </a:rPr>
              <a:t>Bad</a:t>
            </a:r>
            <a:endParaRPr lang="nb-NO" sz="1800" dirty="0"/>
          </a:p>
          <a:p>
            <a:r>
              <a:rPr lang="nb-NO" sz="1800" dirty="0">
                <a:hlinkClick r:id="rId14" action="ppaction://hlinksldjump"/>
              </a:rPr>
              <a:t>Kjøkken</a:t>
            </a:r>
            <a:endParaRPr lang="nb-NO" sz="1800" dirty="0"/>
          </a:p>
          <a:p>
            <a:r>
              <a:rPr lang="nb-NO" sz="1800" dirty="0">
                <a:hlinkClick r:id="rId15" action="ppaction://hlinksldjump"/>
              </a:rPr>
              <a:t>Soverom</a:t>
            </a:r>
            <a:endParaRPr lang="nb-NO" sz="1800" dirty="0"/>
          </a:p>
        </p:txBody>
      </p:sp>
      <p:sp>
        <p:nvSpPr>
          <p:cNvPr id="23" name="Plassholder for innhold 2">
            <a:extLst>
              <a:ext uri="{FF2B5EF4-FFF2-40B4-BE49-F238E27FC236}">
                <a16:creationId xmlns:a16="http://schemas.microsoft.com/office/drawing/2014/main" id="{79203047-A383-4751-8904-8B1893492D76}"/>
              </a:ext>
            </a:extLst>
          </p:cNvPr>
          <p:cNvSpPr txBox="1">
            <a:spLocks/>
          </p:cNvSpPr>
          <p:nvPr/>
        </p:nvSpPr>
        <p:spPr>
          <a:xfrm>
            <a:off x="1057678" y="4105710"/>
            <a:ext cx="6030127" cy="19565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b-NO" sz="1400" b="1" dirty="0"/>
              <a:t>Tilskudd og lån</a:t>
            </a:r>
          </a:p>
          <a:p>
            <a:r>
              <a:rPr lang="nb-NO" sz="1400" dirty="0"/>
              <a:t>Har du eller andre i husstanden nedsatt funksjonsevne, og behov for å bygge om boligen? Da kan du søke om finansiering til små eller store ombygginger og tilpasninger. Finansieringen kan bestå av startlån og/eller tilskudd.</a:t>
            </a:r>
          </a:p>
          <a:p>
            <a:r>
              <a:rPr lang="nb-NO" sz="1400" dirty="0"/>
              <a:t>Du kan også søke om tilskudd til profesjonell prosjekteringshjelp utført av for eksempel arkitekt i forkant av en eventuell ombygging.</a:t>
            </a:r>
          </a:p>
          <a:p>
            <a:r>
              <a:rPr lang="nb-NO" sz="1400" dirty="0"/>
              <a:t>Ta kontakt med kommunen om du har behov for å finne ut mer om dette.</a:t>
            </a:r>
          </a:p>
          <a:p>
            <a:pPr marL="0" indent="0">
              <a:buNone/>
            </a:pPr>
            <a:endParaRPr lang="nb-NO" sz="1400" dirty="0"/>
          </a:p>
        </p:txBody>
      </p:sp>
      <p:sp>
        <p:nvSpPr>
          <p:cNvPr id="20" name="Rektangel: avrundede hjørner 19" descr="Knapp for Liste over løsninger">
            <a:hlinkClick r:id="rId16" action="ppaction://hlinksldjump"/>
            <a:extLst>
              <a:ext uri="{FF2B5EF4-FFF2-40B4-BE49-F238E27FC236}">
                <a16:creationId xmlns:a16="http://schemas.microsoft.com/office/drawing/2014/main" id="{B0B16E4C-9F81-4467-B0D9-739C59199319}"/>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1" name="Grafikk 20" descr="Liste">
            <a:hlinkClick r:id="rId16" action="ppaction://hlinksldjump" tooltip="Liste over løsninger"/>
            <a:extLst>
              <a:ext uri="{FF2B5EF4-FFF2-40B4-BE49-F238E27FC236}">
                <a16:creationId xmlns:a16="http://schemas.microsoft.com/office/drawing/2014/main" id="{8C744289-7B8E-4FDC-B6B7-5696BFBF6A9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6959481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A2368FF2-8230-4B50-BE49-3565B941A9AF}"/>
              </a:ext>
              <a:ext uri="{C183D7F6-B498-43B3-948B-1728B52AA6E4}">
                <adec:decorative xmlns:adec="http://schemas.microsoft.com/office/drawing/2017/decorative" val="1"/>
              </a:ext>
            </a:extLst>
          </p:cNvPr>
          <p:cNvSpPr/>
          <p:nvPr/>
        </p:nvSpPr>
        <p:spPr>
          <a:xfrm>
            <a:off x="180429" y="94532"/>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96D358E7-ADB6-4057-A037-0C1157B151EA}"/>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p:txBody>
          <a:bodyPr>
            <a:normAutofit/>
          </a:bodyPr>
          <a:lstStyle/>
          <a:p>
            <a:r>
              <a:rPr lang="nb-NO" dirty="0"/>
              <a:t>Adkomst til - og i bolig</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1542108" y="1582737"/>
            <a:ext cx="6886058" cy="4093394"/>
          </a:xfrm>
        </p:spPr>
        <p:txBody>
          <a:bodyPr>
            <a:normAutofit fontScale="62500" lnSpcReduction="20000"/>
          </a:bodyPr>
          <a:lstStyle/>
          <a:p>
            <a:r>
              <a:rPr lang="nb-NO" dirty="0"/>
              <a:t>Fysiske hindre til - og i egen bolig kan gjøre det vanskelig å kunne bo hjemme lenge så lenge man ønsker. Det påvirker blant annet muligheten til å være aktiv og opprettholde egne sosiale nettverk og relasjoner.</a:t>
            </a:r>
          </a:p>
          <a:p>
            <a:r>
              <a:rPr lang="nb-NO" dirty="0"/>
              <a:t>Ved for eksempel å fylle på med masse på gårdsplassen og kanskje legge betongheller kan det bli lettere å komme inn og ut av boligen. Man kan også vurdere å skifte inngangsdør for å få lavere terskel og bedre isolering. Hvis mellomgangsdør er til hinder, så kan man kanskje fjerne denne eller bare terskelen til denne.</a:t>
            </a:r>
          </a:p>
          <a:p>
            <a:r>
              <a:rPr lang="nb-NO" dirty="0"/>
              <a:t>Det kan i noen tilfeller også være mulig å søke om tilskudd til dette fremfor eventuelle hjelpemidler fra folketrygden. </a:t>
            </a:r>
          </a:p>
          <a:p>
            <a:r>
              <a:rPr lang="nb-NO" dirty="0"/>
              <a:t>Hjelpemidler gjennom folketrygden kan for eksempel være ramper, løfteplattformer eller trappeheiser, men disse er nødløsninger og ofte omfattende. Disse løsningene kan også ha bygningstekniske konsekvenser.</a:t>
            </a:r>
          </a:p>
          <a:p>
            <a:r>
              <a:rPr lang="nb-NO" dirty="0"/>
              <a:t>Her kan det være lurt å rådføre seg med kommunens ergoterapeut.</a:t>
            </a:r>
          </a:p>
          <a:p>
            <a:endParaRPr lang="nb-NO" dirty="0"/>
          </a:p>
        </p:txBody>
      </p:sp>
      <p:sp>
        <p:nvSpPr>
          <p:cNvPr id="11" name="Rektangel: avrundede hjørner 10" descr="Trygghet i hverdagen">
            <a:hlinkClick r:id="rId3" action="ppaction://hlinksldjump" tooltip="Til trygghet i hverdagen"/>
            <a:extLst>
              <a:ext uri="{FF2B5EF4-FFF2-40B4-BE49-F238E27FC236}">
                <a16:creationId xmlns:a16="http://schemas.microsoft.com/office/drawing/2014/main" id="{E659F564-1305-4158-9B19-B731E5C3769C}"/>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4" action="ppaction://hlinksldjump" tooltip="Til Sosial deltakelse"/>
            <a:extLst>
              <a:ext uri="{FF2B5EF4-FFF2-40B4-BE49-F238E27FC236}">
                <a16:creationId xmlns:a16="http://schemas.microsoft.com/office/drawing/2014/main" id="{90FE2271-42C7-4D5C-B0FD-72461B0066A9}"/>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5" action="ppaction://hlinksldjump" tooltip="Til Daglige gjøremål og påminnelser"/>
            <a:extLst>
              <a:ext uri="{FF2B5EF4-FFF2-40B4-BE49-F238E27FC236}">
                <a16:creationId xmlns:a16="http://schemas.microsoft.com/office/drawing/2014/main" id="{21EBE66A-7F05-45B3-913E-434E247C941B}"/>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6" action="ppaction://hlinksldjump" tooltip="Til Oppfølging av egen helse"/>
            <a:extLst>
              <a:ext uri="{FF2B5EF4-FFF2-40B4-BE49-F238E27FC236}">
                <a16:creationId xmlns:a16="http://schemas.microsoft.com/office/drawing/2014/main" id="{60708270-EFB5-4B0A-9C96-F6253EEB8EF8}"/>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7" action="ppaction://hlinksldjump" tooltip="Til Tilpasse boligen min"/>
            <a:extLst>
              <a:ext uri="{FF2B5EF4-FFF2-40B4-BE49-F238E27FC236}">
                <a16:creationId xmlns:a16="http://schemas.microsoft.com/office/drawing/2014/main" id="{23AB3151-9F67-451B-82FB-1CBC3F82DF8C}"/>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6" name="Gruppe 15" descr="Til startsiden">
            <a:extLst>
              <a:ext uri="{FF2B5EF4-FFF2-40B4-BE49-F238E27FC236}">
                <a16:creationId xmlns:a16="http://schemas.microsoft.com/office/drawing/2014/main" id="{6639B867-1904-4DD2-9076-B321D08C24A4}"/>
              </a:ext>
            </a:extLst>
          </p:cNvPr>
          <p:cNvGrpSpPr/>
          <p:nvPr/>
        </p:nvGrpSpPr>
        <p:grpSpPr>
          <a:xfrm>
            <a:off x="379433" y="6324006"/>
            <a:ext cx="1795448" cy="408633"/>
            <a:chOff x="7307548" y="3507551"/>
            <a:chExt cx="1795448" cy="408633"/>
          </a:xfrm>
        </p:grpSpPr>
        <p:sp>
          <p:nvSpPr>
            <p:cNvPr id="17" name="Rektangel: avrundede hjørner 16" descr="Til startsiden">
              <a:hlinkClick r:id="rId8" action="ppaction://hlinksldjump" tooltip="Til startsiden"/>
              <a:extLst>
                <a:ext uri="{FF2B5EF4-FFF2-40B4-BE49-F238E27FC236}">
                  <a16:creationId xmlns:a16="http://schemas.microsoft.com/office/drawing/2014/main" id="{03DC10EB-22D9-4783-BB4C-36AEC53D6ADF}"/>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18" name="Grafikk 17" descr="Hus">
              <a:extLst>
                <a:ext uri="{FF2B5EF4-FFF2-40B4-BE49-F238E27FC236}">
                  <a16:creationId xmlns:a16="http://schemas.microsoft.com/office/drawing/2014/main" id="{47AAFD07-8DA9-4869-82D3-D14016D3E45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2" name="Rektangel: avrundede hjørner 21">
            <a:hlinkClick r:id="rId11" action="ppaction://hlinksldjump"/>
            <a:extLst>
              <a:ext uri="{FF2B5EF4-FFF2-40B4-BE49-F238E27FC236}">
                <a16:creationId xmlns:a16="http://schemas.microsoft.com/office/drawing/2014/main" id="{7DCAA458-C5C2-458C-BC82-423E92A76E6F}"/>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3" name="Grafikk 22" descr="Liste">
            <a:hlinkClick r:id="rId11" action="ppaction://hlinksldjump" tooltip="Liste over løsninger"/>
            <a:extLst>
              <a:ext uri="{FF2B5EF4-FFF2-40B4-BE49-F238E27FC236}">
                <a16:creationId xmlns:a16="http://schemas.microsoft.com/office/drawing/2014/main" id="{3D55C75C-813E-4BD6-A777-BF5B3D2017B8}"/>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0317406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A9727989-1E5F-4F25-9AEB-073F0798F719}"/>
              </a:ext>
              <a:ext uri="{C183D7F6-B498-43B3-948B-1728B52AA6E4}">
                <adec:decorative xmlns:adec="http://schemas.microsoft.com/office/drawing/2017/decorative" val="1"/>
              </a:ext>
            </a:extLst>
          </p:cNvPr>
          <p:cNvSpPr/>
          <p:nvPr/>
        </p:nvSpPr>
        <p:spPr>
          <a:xfrm>
            <a:off x="180429" y="94532"/>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934AFFD5-A304-4B68-9D69-8D6EC7BC29B5}"/>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p:txBody>
          <a:bodyPr/>
          <a:lstStyle/>
          <a:p>
            <a:r>
              <a:rPr lang="nb-NO" dirty="0"/>
              <a:t>Bad og toalett</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1570719" y="1504950"/>
            <a:ext cx="6626946" cy="4351338"/>
          </a:xfrm>
        </p:spPr>
        <p:txBody>
          <a:bodyPr>
            <a:normAutofit fontScale="92500" lnSpcReduction="20000"/>
          </a:bodyPr>
          <a:lstStyle/>
          <a:p>
            <a:pPr marL="0" indent="0">
              <a:buNone/>
            </a:pPr>
            <a:r>
              <a:rPr lang="nb-NO" sz="2000" i="1" dirty="0"/>
              <a:t>«Ett godt bad forlenger livet (i egen bolig)» </a:t>
            </a:r>
            <a:r>
              <a:rPr lang="nb-NO" sz="1400" dirty="0"/>
              <a:t>[Vista Analyse, 2018/24]</a:t>
            </a:r>
          </a:p>
          <a:p>
            <a:r>
              <a:rPr lang="nb-NO" sz="2000" dirty="0"/>
              <a:t>De fleste ulykker skjer i hjemmet, og fall skjer ofte på badet. Du kan få økt sikkerhet på badet ved bruk av enkle hjelpemidler. </a:t>
            </a:r>
          </a:p>
          <a:p>
            <a:r>
              <a:rPr lang="nb-NO" sz="2000" dirty="0"/>
              <a:t>Å kunne fungere på eget bad er vesentlig for å kunne fungere i hjemmet. Badet kan i noen tilfeller være en arbeidsplass for kommunalt ansatte. Da må det være plass til hjelper ved både dusj, toalett og servant.</a:t>
            </a:r>
          </a:p>
          <a:p>
            <a:r>
              <a:rPr lang="nb-NO" sz="2000" dirty="0"/>
              <a:t>Vanlige utfordringer er høy terskel og smal dør inn til badet, liten plass, badekar, dusjkabinett og lavt toalett. Her kan det være problemer med å benytte dusj eller badekar, å komme godt inntil servant og benytte toalettet. Bruk av antisklimatte vil kunne forebygge fall i og utenom dusj.</a:t>
            </a:r>
          </a:p>
          <a:p>
            <a:r>
              <a:rPr lang="nb-NO" sz="2000" dirty="0"/>
              <a:t>Man har som huseier eller beboer et selvstendig ansvar for tilrettelegging av bad. Det kan blant annet være å tilrettelegge med god belysning og kontraster. Hvis mulig fjerne terskel inn til bad og/eller skifte til bred nok dør for å komme inn med rullestol/rullator.</a:t>
            </a:r>
          </a:p>
        </p:txBody>
      </p:sp>
      <p:pic>
        <p:nvPicPr>
          <p:cNvPr id="17" name="Bilde 16" descr="Bilde av baderom">
            <a:extLst>
              <a:ext uri="{FF2B5EF4-FFF2-40B4-BE49-F238E27FC236}">
                <a16:creationId xmlns:a16="http://schemas.microsoft.com/office/drawing/2014/main" id="{EEC22E27-944F-4FE3-A148-9C6BC5D05DC7}"/>
              </a:ext>
            </a:extLst>
          </p:cNvPr>
          <p:cNvPicPr>
            <a:picLocks noChangeAspect="1"/>
          </p:cNvPicPr>
          <p:nvPr/>
        </p:nvPicPr>
        <p:blipFill>
          <a:blip r:embed="rId2"/>
          <a:stretch>
            <a:fillRect/>
          </a:stretch>
        </p:blipFill>
        <p:spPr>
          <a:xfrm>
            <a:off x="8428166" y="1504950"/>
            <a:ext cx="3240310" cy="2328751"/>
          </a:xfrm>
          <a:prstGeom prst="rect">
            <a:avLst/>
          </a:prstGeom>
        </p:spPr>
      </p:pic>
      <p:sp>
        <p:nvSpPr>
          <p:cNvPr id="11" name="Rektangel: avrundede hjørner 10" descr="Trygghet i hverdagen">
            <a:hlinkClick r:id="rId3" action="ppaction://hlinksldjump" tooltip="Til trygghet i hverdagen"/>
            <a:extLst>
              <a:ext uri="{FF2B5EF4-FFF2-40B4-BE49-F238E27FC236}">
                <a16:creationId xmlns:a16="http://schemas.microsoft.com/office/drawing/2014/main" id="{F9375B05-D382-47A6-9D96-C0BB06D02152}"/>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4" action="ppaction://hlinksldjump" tooltip="Til Sosial deltakelse"/>
            <a:extLst>
              <a:ext uri="{FF2B5EF4-FFF2-40B4-BE49-F238E27FC236}">
                <a16:creationId xmlns:a16="http://schemas.microsoft.com/office/drawing/2014/main" id="{5FA14041-C5FF-4F65-90BB-102065D49ADC}"/>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5" action="ppaction://hlinksldjump" tooltip="Til Daglige gjøremål og påminnelser"/>
            <a:extLst>
              <a:ext uri="{FF2B5EF4-FFF2-40B4-BE49-F238E27FC236}">
                <a16:creationId xmlns:a16="http://schemas.microsoft.com/office/drawing/2014/main" id="{9A635D8E-DBE6-4008-9A75-1D37E0FF1CDD}"/>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6" action="ppaction://hlinksldjump" tooltip="Til Oppfølging av egen helse"/>
            <a:extLst>
              <a:ext uri="{FF2B5EF4-FFF2-40B4-BE49-F238E27FC236}">
                <a16:creationId xmlns:a16="http://schemas.microsoft.com/office/drawing/2014/main" id="{131C8E0A-5C2F-4680-9074-49B0DD7F716E}"/>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7" action="ppaction://hlinksldjump" tooltip="Til Tilpasse boligen min"/>
            <a:extLst>
              <a:ext uri="{FF2B5EF4-FFF2-40B4-BE49-F238E27FC236}">
                <a16:creationId xmlns:a16="http://schemas.microsoft.com/office/drawing/2014/main" id="{B861E8E7-EE54-407E-A331-F07BAFFFB1CD}"/>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E560186A-BD61-4740-94BB-E30470C324BA}"/>
              </a:ext>
            </a:extLst>
          </p:cNvPr>
          <p:cNvGrpSpPr/>
          <p:nvPr/>
        </p:nvGrpSpPr>
        <p:grpSpPr>
          <a:xfrm>
            <a:off x="379433" y="6324006"/>
            <a:ext cx="1795448" cy="408633"/>
            <a:chOff x="7307548" y="3507551"/>
            <a:chExt cx="1795448" cy="408633"/>
          </a:xfrm>
        </p:grpSpPr>
        <p:sp>
          <p:nvSpPr>
            <p:cNvPr id="19" name="Rektangel: avrundede hjørner 18" descr="Til startsiden">
              <a:hlinkClick r:id="rId8" action="ppaction://hlinksldjump" tooltip="Til startsiden"/>
              <a:extLst>
                <a:ext uri="{FF2B5EF4-FFF2-40B4-BE49-F238E27FC236}">
                  <a16:creationId xmlns:a16="http://schemas.microsoft.com/office/drawing/2014/main" id="{F302F88C-A8C3-4EC8-BCEF-89369434E7D5}"/>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081BE615-2FFA-4750-A29F-91A57DDF643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3" name="Rektangel: avrundede hjørner 22">
            <a:hlinkClick r:id="rId11" action="ppaction://hlinksldjump"/>
            <a:extLst>
              <a:ext uri="{FF2B5EF4-FFF2-40B4-BE49-F238E27FC236}">
                <a16:creationId xmlns:a16="http://schemas.microsoft.com/office/drawing/2014/main" id="{4BD1FB71-7B78-41D6-8E6E-B734D25E51F7}"/>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4" name="Grafikk 23" descr="Liste">
            <a:hlinkClick r:id="rId11" action="ppaction://hlinksldjump" tooltip="Liste over løsninger"/>
            <a:extLst>
              <a:ext uri="{FF2B5EF4-FFF2-40B4-BE49-F238E27FC236}">
                <a16:creationId xmlns:a16="http://schemas.microsoft.com/office/drawing/2014/main" id="{6846627D-2506-4823-8CB2-3BFBD34AD3AD}"/>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28635745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70F8330E-F860-41FD-AD9F-1C688CB1F0F6}"/>
              </a:ext>
              <a:ext uri="{C183D7F6-B498-43B3-948B-1728B52AA6E4}">
                <adec:decorative xmlns:adec="http://schemas.microsoft.com/office/drawing/2017/decorative" val="1"/>
              </a:ext>
            </a:extLst>
          </p:cNvPr>
          <p:cNvSpPr/>
          <p:nvPr/>
        </p:nvSpPr>
        <p:spPr>
          <a:xfrm>
            <a:off x="180429" y="94532"/>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2B09EA91-59D5-4BFC-8363-017ACAE70FD2}"/>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p:txBody>
          <a:bodyPr/>
          <a:lstStyle/>
          <a:p>
            <a:r>
              <a:rPr lang="nb-NO" dirty="0"/>
              <a:t>Kjøkken</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1732935" y="1775435"/>
            <a:ext cx="6468090" cy="3759098"/>
          </a:xfrm>
        </p:spPr>
        <p:txBody>
          <a:bodyPr>
            <a:normAutofit fontScale="85000" lnSpcReduction="10000"/>
          </a:bodyPr>
          <a:lstStyle/>
          <a:p>
            <a:pPr marL="0" indent="0">
              <a:buNone/>
            </a:pPr>
            <a:r>
              <a:rPr lang="nb-NO" dirty="0"/>
              <a:t>Tilrettelegging</a:t>
            </a:r>
          </a:p>
          <a:p>
            <a:r>
              <a:rPr lang="nb-NO" dirty="0"/>
              <a:t>I tilfeller hvor det er behov for tilrettelegging av kjøkken vil det ofte være et mål om å tilrettelegge for at personer skal kunne utføre aktivitetene der i sittende arbeidsstilling. </a:t>
            </a:r>
          </a:p>
          <a:p>
            <a:r>
              <a:rPr lang="nb-NO" dirty="0"/>
              <a:t>Da trenger man også å avklare hvilke aktiviteter personen skal utføre på kjøkkenet før store utbedringer settes i gang. </a:t>
            </a:r>
          </a:p>
          <a:p>
            <a:r>
              <a:rPr lang="nb-NO" dirty="0"/>
              <a:t>Det må også kartlegges hvordan aktivitetene skal utføres. Ofte kommer man langt med enkle tiltak.</a:t>
            </a:r>
          </a:p>
        </p:txBody>
      </p:sp>
      <p:pic>
        <p:nvPicPr>
          <p:cNvPr id="16" name="Bilde 15" descr="Bilde av kjøkken">
            <a:extLst>
              <a:ext uri="{FF2B5EF4-FFF2-40B4-BE49-F238E27FC236}">
                <a16:creationId xmlns:a16="http://schemas.microsoft.com/office/drawing/2014/main" id="{BE6E6D59-CDE7-4088-933B-5D8BC3D22037}"/>
              </a:ext>
            </a:extLst>
          </p:cNvPr>
          <p:cNvPicPr>
            <a:picLocks noChangeAspect="1"/>
          </p:cNvPicPr>
          <p:nvPr/>
        </p:nvPicPr>
        <p:blipFill>
          <a:blip r:embed="rId2"/>
          <a:stretch>
            <a:fillRect/>
          </a:stretch>
        </p:blipFill>
        <p:spPr>
          <a:xfrm>
            <a:off x="8331882" y="2213262"/>
            <a:ext cx="3021918" cy="2431475"/>
          </a:xfrm>
          <a:prstGeom prst="rect">
            <a:avLst/>
          </a:prstGeom>
        </p:spPr>
      </p:pic>
      <p:sp>
        <p:nvSpPr>
          <p:cNvPr id="11" name="Rektangel: avrundede hjørner 10" descr="Trygghet i hverdagen">
            <a:hlinkClick r:id="rId3" action="ppaction://hlinksldjump" tooltip="Til trygghet i hverdagen"/>
            <a:extLst>
              <a:ext uri="{FF2B5EF4-FFF2-40B4-BE49-F238E27FC236}">
                <a16:creationId xmlns:a16="http://schemas.microsoft.com/office/drawing/2014/main" id="{A5C9058E-626C-4FD7-89C1-60FF23E7B6BA}"/>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4" action="ppaction://hlinksldjump" tooltip="Til Sosial deltakelse"/>
            <a:extLst>
              <a:ext uri="{FF2B5EF4-FFF2-40B4-BE49-F238E27FC236}">
                <a16:creationId xmlns:a16="http://schemas.microsoft.com/office/drawing/2014/main" id="{8A1894AD-65F5-4C1E-824E-C844CC9CAB65}"/>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5" action="ppaction://hlinksldjump" tooltip="Til Daglige gjøremål og påminnelser"/>
            <a:extLst>
              <a:ext uri="{FF2B5EF4-FFF2-40B4-BE49-F238E27FC236}">
                <a16:creationId xmlns:a16="http://schemas.microsoft.com/office/drawing/2014/main" id="{8F2232E8-431C-49FF-B8ED-4A8E5BB60377}"/>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6" action="ppaction://hlinksldjump" tooltip="Til Oppfølging av egen helse"/>
            <a:extLst>
              <a:ext uri="{FF2B5EF4-FFF2-40B4-BE49-F238E27FC236}">
                <a16:creationId xmlns:a16="http://schemas.microsoft.com/office/drawing/2014/main" id="{50073011-C609-4F05-ACAB-7DDB8EB224FF}"/>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7" action="ppaction://hlinksldjump" tooltip="Til Tilpasse boligen min"/>
            <a:extLst>
              <a:ext uri="{FF2B5EF4-FFF2-40B4-BE49-F238E27FC236}">
                <a16:creationId xmlns:a16="http://schemas.microsoft.com/office/drawing/2014/main" id="{6757CE1E-F770-4C42-BD76-881079C8ADE3}"/>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7" name="Gruppe 16" descr="Til startsiden">
            <a:extLst>
              <a:ext uri="{FF2B5EF4-FFF2-40B4-BE49-F238E27FC236}">
                <a16:creationId xmlns:a16="http://schemas.microsoft.com/office/drawing/2014/main" id="{59C5080F-370E-4BF3-B7B5-36B84DA5DAAA}"/>
              </a:ext>
            </a:extLst>
          </p:cNvPr>
          <p:cNvGrpSpPr/>
          <p:nvPr/>
        </p:nvGrpSpPr>
        <p:grpSpPr>
          <a:xfrm>
            <a:off x="379433" y="6324006"/>
            <a:ext cx="1795448" cy="408633"/>
            <a:chOff x="7307548" y="3507551"/>
            <a:chExt cx="1795448" cy="408633"/>
          </a:xfrm>
        </p:grpSpPr>
        <p:sp>
          <p:nvSpPr>
            <p:cNvPr id="18" name="Rektangel: avrundede hjørner 17" descr="Til startsiden">
              <a:hlinkClick r:id="rId8" action="ppaction://hlinksldjump" tooltip="Til startsiden"/>
              <a:extLst>
                <a:ext uri="{FF2B5EF4-FFF2-40B4-BE49-F238E27FC236}">
                  <a16:creationId xmlns:a16="http://schemas.microsoft.com/office/drawing/2014/main" id="{B26950A8-2DF0-40A3-99C7-5E6F47E06F17}"/>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19" name="Grafikk 18" descr="Hus">
              <a:extLst>
                <a:ext uri="{FF2B5EF4-FFF2-40B4-BE49-F238E27FC236}">
                  <a16:creationId xmlns:a16="http://schemas.microsoft.com/office/drawing/2014/main" id="{226AC934-CAD8-465C-94E3-87D53D6D8D0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3" name="Rektangel: avrundede hjørner 22">
            <a:hlinkClick r:id="rId11" action="ppaction://hlinksldjump"/>
            <a:extLst>
              <a:ext uri="{FF2B5EF4-FFF2-40B4-BE49-F238E27FC236}">
                <a16:creationId xmlns:a16="http://schemas.microsoft.com/office/drawing/2014/main" id="{FA31C5A9-0CA3-4529-9DFD-3DE1247D93DE}"/>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4" name="Grafikk 23" descr="Liste">
            <a:hlinkClick r:id="rId11" action="ppaction://hlinksldjump" tooltip="Liste over løsninger"/>
            <a:extLst>
              <a:ext uri="{FF2B5EF4-FFF2-40B4-BE49-F238E27FC236}">
                <a16:creationId xmlns:a16="http://schemas.microsoft.com/office/drawing/2014/main" id="{D031848F-D2D1-41FD-8584-ADEB8763B336}"/>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10434735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2E132E13-7E5A-4830-B1F8-105FEC3816C6}"/>
              </a:ext>
              <a:ext uri="{C183D7F6-B498-43B3-948B-1728B52AA6E4}">
                <adec:decorative xmlns:adec="http://schemas.microsoft.com/office/drawing/2017/decorative" val="1"/>
              </a:ext>
            </a:extLst>
          </p:cNvPr>
          <p:cNvSpPr/>
          <p:nvPr/>
        </p:nvSpPr>
        <p:spPr>
          <a:xfrm>
            <a:off x="180429" y="94532"/>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E55FB820-840E-4E80-930D-148728895060}"/>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p:txBody>
          <a:bodyPr/>
          <a:lstStyle/>
          <a:p>
            <a:r>
              <a:rPr lang="nb-NO" dirty="0"/>
              <a:t>Soverom</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1042988" y="1690688"/>
            <a:ext cx="7308388" cy="4351338"/>
          </a:xfrm>
        </p:spPr>
        <p:txBody>
          <a:bodyPr/>
          <a:lstStyle/>
          <a:p>
            <a:r>
              <a:rPr lang="nb-NO" dirty="0"/>
              <a:t>Tilrettelegging</a:t>
            </a:r>
          </a:p>
          <a:p>
            <a:pPr lvl="1"/>
            <a:r>
              <a:rPr lang="nb-NO" dirty="0"/>
              <a:t>Soverommet blir ikke bare benyttet til å sove i, men også til stell og omkledning i enkelte tilfeller. </a:t>
            </a:r>
          </a:p>
          <a:p>
            <a:pPr lvl="1"/>
            <a:r>
              <a:rPr lang="nb-NO" dirty="0"/>
              <a:t>Ved sykdomsutvikling kan behovene endre seg. Da kan plassbehov for aktuelle hjelpemidler og medhjelpere være noe som må vurderes. Det er viktig å ta høyde for dette. </a:t>
            </a:r>
          </a:p>
          <a:p>
            <a:pPr lvl="1"/>
            <a:r>
              <a:rPr lang="nb-NO" dirty="0"/>
              <a:t>I soverommet kan dette innebære arealkrevende hjelpemidler og faste installasjoner. I tillegg kan soverommet også bli en arbeidsplass for kommunalt ansatte. Størrelsen på rommet er avgjørende for hva som kan utføres her</a:t>
            </a:r>
          </a:p>
          <a:p>
            <a:endParaRPr lang="nb-NO" dirty="0"/>
          </a:p>
        </p:txBody>
      </p:sp>
      <p:pic>
        <p:nvPicPr>
          <p:cNvPr id="16" name="Bilde 15" descr="Bilde av soverom">
            <a:extLst>
              <a:ext uri="{FF2B5EF4-FFF2-40B4-BE49-F238E27FC236}">
                <a16:creationId xmlns:a16="http://schemas.microsoft.com/office/drawing/2014/main" id="{33EC9D17-2738-4452-8A5D-32E40CDB0A7B}"/>
              </a:ext>
            </a:extLst>
          </p:cNvPr>
          <p:cNvPicPr>
            <a:picLocks noChangeAspect="1"/>
          </p:cNvPicPr>
          <p:nvPr/>
        </p:nvPicPr>
        <p:blipFill>
          <a:blip r:embed="rId3"/>
          <a:stretch>
            <a:fillRect/>
          </a:stretch>
        </p:blipFill>
        <p:spPr>
          <a:xfrm>
            <a:off x="8613850" y="2158378"/>
            <a:ext cx="2848974" cy="2541244"/>
          </a:xfrm>
          <a:prstGeom prst="rect">
            <a:avLst/>
          </a:prstGeom>
        </p:spPr>
      </p:pic>
      <p:sp>
        <p:nvSpPr>
          <p:cNvPr id="11" name="Rektangel: avrundede hjørner 10" descr="Trygghet i hverdagen">
            <a:hlinkClick r:id="rId4" action="ppaction://hlinksldjump" tooltip="Til trygghet i hverdagen"/>
            <a:extLst>
              <a:ext uri="{FF2B5EF4-FFF2-40B4-BE49-F238E27FC236}">
                <a16:creationId xmlns:a16="http://schemas.microsoft.com/office/drawing/2014/main" id="{710C76BD-AD24-4E68-A7A5-76B8646EA9EC}"/>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2" name="Rektangel: avrundede hjørner 11" descr="Sosial deltakelse">
            <a:hlinkClick r:id="rId5" action="ppaction://hlinksldjump" tooltip="Til Sosial deltakelse"/>
            <a:extLst>
              <a:ext uri="{FF2B5EF4-FFF2-40B4-BE49-F238E27FC236}">
                <a16:creationId xmlns:a16="http://schemas.microsoft.com/office/drawing/2014/main" id="{5A70E0A6-0AFA-4D1A-B140-61DF693859FB}"/>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3" name="Rektangel: avrundede hjørner 12" descr="Daglige gjøremål og påminnelser">
            <a:hlinkClick r:id="rId6" action="ppaction://hlinksldjump" tooltip="Til Daglige gjøremål og påminnelser"/>
            <a:extLst>
              <a:ext uri="{FF2B5EF4-FFF2-40B4-BE49-F238E27FC236}">
                <a16:creationId xmlns:a16="http://schemas.microsoft.com/office/drawing/2014/main" id="{24C3B5AE-7950-4E17-8A13-E1F2DA453D33}"/>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4" name="Rektangel: avrundede hjørner 13" descr="Oppfølging av egen helse">
            <a:hlinkClick r:id="rId7" action="ppaction://hlinksldjump" tooltip="Til Oppfølging av egen helse"/>
            <a:extLst>
              <a:ext uri="{FF2B5EF4-FFF2-40B4-BE49-F238E27FC236}">
                <a16:creationId xmlns:a16="http://schemas.microsoft.com/office/drawing/2014/main" id="{4CA7DB4B-E4D7-4BB1-A1F2-189CC096A017}"/>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5" name="Rektangel: avrundede hjørner 14" descr="Tilpasse boligen min">
            <a:hlinkClick r:id="rId8" action="ppaction://hlinksldjump" tooltip="Til Tilpasse boligen min"/>
            <a:extLst>
              <a:ext uri="{FF2B5EF4-FFF2-40B4-BE49-F238E27FC236}">
                <a16:creationId xmlns:a16="http://schemas.microsoft.com/office/drawing/2014/main" id="{B6929218-8FE1-4CD3-AD67-4425F50D1658}"/>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7" name="Gruppe 16" descr="Til startsiden">
            <a:extLst>
              <a:ext uri="{FF2B5EF4-FFF2-40B4-BE49-F238E27FC236}">
                <a16:creationId xmlns:a16="http://schemas.microsoft.com/office/drawing/2014/main" id="{3B9AF494-1068-4759-90BD-5B41EF5AB9B3}"/>
              </a:ext>
            </a:extLst>
          </p:cNvPr>
          <p:cNvGrpSpPr/>
          <p:nvPr/>
        </p:nvGrpSpPr>
        <p:grpSpPr>
          <a:xfrm>
            <a:off x="379433" y="6324006"/>
            <a:ext cx="1795448" cy="408633"/>
            <a:chOff x="7307548" y="3507551"/>
            <a:chExt cx="1795448" cy="408633"/>
          </a:xfrm>
        </p:grpSpPr>
        <p:sp>
          <p:nvSpPr>
            <p:cNvPr id="18" name="Rektangel: avrundede hjørner 17" descr="Til startsiden">
              <a:hlinkClick r:id="rId9" action="ppaction://hlinksldjump" tooltip="Til startsiden"/>
              <a:extLst>
                <a:ext uri="{FF2B5EF4-FFF2-40B4-BE49-F238E27FC236}">
                  <a16:creationId xmlns:a16="http://schemas.microsoft.com/office/drawing/2014/main" id="{E7456FED-C4EE-43C5-B0AA-01BE358572BC}"/>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19" name="Grafikk 18" descr="Hus">
              <a:extLst>
                <a:ext uri="{FF2B5EF4-FFF2-40B4-BE49-F238E27FC236}">
                  <a16:creationId xmlns:a16="http://schemas.microsoft.com/office/drawing/2014/main" id="{CCD3A4B3-95FD-473A-AA38-B21C1425AD15}"/>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359590" y="3514850"/>
              <a:ext cx="338936" cy="371850"/>
            </a:xfrm>
            <a:prstGeom prst="rect">
              <a:avLst/>
            </a:prstGeom>
          </p:spPr>
        </p:pic>
      </p:grpSp>
      <p:sp>
        <p:nvSpPr>
          <p:cNvPr id="23" name="Rektangel: avrundede hjørner 22">
            <a:hlinkClick r:id="rId12" action="ppaction://hlinksldjump"/>
            <a:extLst>
              <a:ext uri="{FF2B5EF4-FFF2-40B4-BE49-F238E27FC236}">
                <a16:creationId xmlns:a16="http://schemas.microsoft.com/office/drawing/2014/main" id="{42A7FACC-76CD-433B-A048-DF31637E6B2D}"/>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4" name="Grafikk 23" descr="Liste">
            <a:hlinkClick r:id="rId12" action="ppaction://hlinksldjump" tooltip="Liste over løsninger"/>
            <a:extLst>
              <a:ext uri="{FF2B5EF4-FFF2-40B4-BE49-F238E27FC236}">
                <a16:creationId xmlns:a16="http://schemas.microsoft.com/office/drawing/2014/main" id="{B76FEFAB-924B-4AB2-AEC7-20F7D6D25AAF}"/>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34441887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0BE9E3DF-DA9C-4711-ACC3-7EDF65605E26}"/>
              </a:ext>
              <a:ext uri="{C183D7F6-B498-43B3-948B-1728B52AA6E4}">
                <adec:decorative xmlns:adec="http://schemas.microsoft.com/office/drawing/2017/decorative" val="1"/>
              </a:ext>
            </a:extLst>
          </p:cNvPr>
          <p:cNvSpPr/>
          <p:nvPr/>
        </p:nvSpPr>
        <p:spPr>
          <a:xfrm>
            <a:off x="180429" y="94532"/>
            <a:ext cx="343798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408BAAFE-CF9E-46D8-9A87-0BE6BA69766F}"/>
              </a:ext>
              <a:ext uri="{C183D7F6-B498-43B3-948B-1728B52AA6E4}">
                <adec:decorative xmlns:adec="http://schemas.microsoft.com/office/drawing/2017/decorative" val="1"/>
              </a:ext>
            </a:extLst>
          </p:cNvPr>
          <p:cNvSpPr/>
          <p:nvPr/>
        </p:nvSpPr>
        <p:spPr>
          <a:xfrm>
            <a:off x="3709851" y="94532"/>
            <a:ext cx="8301720"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avrundede hjørner 5">
            <a:extLst>
              <a:ext uri="{FF2B5EF4-FFF2-40B4-BE49-F238E27FC236}">
                <a16:creationId xmlns:a16="http://schemas.microsoft.com/office/drawing/2014/main" id="{25102C6B-75A6-47E6-A8B5-56212292DE86}"/>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F3ED2F8A-468B-4F04-B4C1-4454ECC3B400}"/>
              </a:ext>
            </a:extLst>
          </p:cNvPr>
          <p:cNvSpPr>
            <a:spLocks noGrp="1"/>
          </p:cNvSpPr>
          <p:nvPr>
            <p:ph type="title"/>
          </p:nvPr>
        </p:nvSpPr>
        <p:spPr>
          <a:xfrm>
            <a:off x="4463844" y="365125"/>
            <a:ext cx="6889955" cy="1325563"/>
          </a:xfrm>
        </p:spPr>
        <p:txBody>
          <a:bodyPr/>
          <a:lstStyle/>
          <a:p>
            <a:r>
              <a:rPr lang="nb-NO" dirty="0"/>
              <a:t>Smarthus</a:t>
            </a:r>
          </a:p>
        </p:txBody>
      </p:sp>
      <p:sp>
        <p:nvSpPr>
          <p:cNvPr id="3" name="Plassholder for innhold 2">
            <a:extLst>
              <a:ext uri="{FF2B5EF4-FFF2-40B4-BE49-F238E27FC236}">
                <a16:creationId xmlns:a16="http://schemas.microsoft.com/office/drawing/2014/main" id="{C28F3B69-A599-45E3-B350-50EAD64B77A6}"/>
              </a:ext>
            </a:extLst>
          </p:cNvPr>
          <p:cNvSpPr>
            <a:spLocks noGrp="1"/>
          </p:cNvSpPr>
          <p:nvPr>
            <p:ph idx="1"/>
          </p:nvPr>
        </p:nvSpPr>
        <p:spPr>
          <a:xfrm>
            <a:off x="4463843" y="1467296"/>
            <a:ext cx="6889956" cy="4351338"/>
          </a:xfrm>
        </p:spPr>
        <p:txBody>
          <a:bodyPr>
            <a:normAutofit fontScale="85000" lnSpcReduction="10000"/>
          </a:bodyPr>
          <a:lstStyle/>
          <a:p>
            <a:r>
              <a:rPr lang="nb-NO" dirty="0"/>
              <a:t>Smarthus også kalt </a:t>
            </a:r>
            <a:r>
              <a:rPr lang="nb-NO" dirty="0" err="1"/>
              <a:t>hjemmeautomasjon</a:t>
            </a:r>
            <a:r>
              <a:rPr lang="nb-NO" dirty="0"/>
              <a:t>, kan styre og regulere forskjellige funksjoner i en bolig. Det kan være funksjoner for å kunne kontrollere alt fra lys, varme, strømforbruk, persienner, garasjeport, ytterdøren, branntrygging, innbruddsikring, kameraer, ventilasjon, lyd og bilde i boligen. Kanskje bare ved hjelp av noen enkle brytere eller over et nettbrett/smarttelefon, eller eventuelt automatisk. </a:t>
            </a:r>
          </a:p>
          <a:p>
            <a:r>
              <a:rPr lang="nb-NO" dirty="0"/>
              <a:t>Det kan også være muligheter for talestyring ved hjelp av f.eks. Google Home, </a:t>
            </a:r>
            <a:r>
              <a:rPr lang="nb-NO" dirty="0" err="1"/>
              <a:t>Aleksia</a:t>
            </a:r>
            <a:r>
              <a:rPr lang="nb-NO" dirty="0"/>
              <a:t> og lignende.</a:t>
            </a:r>
          </a:p>
          <a:p>
            <a:r>
              <a:rPr lang="nb-NO" dirty="0"/>
              <a:t>Smarthusteknologien kan brukes til å overvåke, varsle og utføre handlinger etter utvalgte kriterier. </a:t>
            </a:r>
          </a:p>
        </p:txBody>
      </p:sp>
      <p:pic>
        <p:nvPicPr>
          <p:cNvPr id="7" name="Bilde 6" descr="Bilde av Smarthus-app">
            <a:extLst>
              <a:ext uri="{FF2B5EF4-FFF2-40B4-BE49-F238E27FC236}">
                <a16:creationId xmlns:a16="http://schemas.microsoft.com/office/drawing/2014/main" id="{6F5C8F04-D81B-444F-8DC4-74E3641F2619}"/>
              </a:ext>
            </a:extLst>
          </p:cNvPr>
          <p:cNvPicPr>
            <a:picLocks noChangeAspect="1"/>
          </p:cNvPicPr>
          <p:nvPr/>
        </p:nvPicPr>
        <p:blipFill>
          <a:blip r:embed="rId2"/>
          <a:stretch>
            <a:fillRect/>
          </a:stretch>
        </p:blipFill>
        <p:spPr>
          <a:xfrm rot="824984">
            <a:off x="838332" y="1211988"/>
            <a:ext cx="2133898" cy="2962688"/>
          </a:xfrm>
          <a:prstGeom prst="rect">
            <a:avLst/>
          </a:prstGeom>
        </p:spPr>
      </p:pic>
      <p:sp>
        <p:nvSpPr>
          <p:cNvPr id="12" name="Rektangel: avrundede hjørner 11" descr="Trygghet i hverdagen">
            <a:hlinkClick r:id="rId3" action="ppaction://hlinksldjump" tooltip="Til trygghet i hverdagen"/>
            <a:extLst>
              <a:ext uri="{FF2B5EF4-FFF2-40B4-BE49-F238E27FC236}">
                <a16:creationId xmlns:a16="http://schemas.microsoft.com/office/drawing/2014/main" id="{F9351265-833D-48C0-9349-B66EC20E0FDE}"/>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3" name="Rektangel: avrundede hjørner 12" descr="Sosial deltakelse">
            <a:hlinkClick r:id="rId4" action="ppaction://hlinksldjump" tooltip="Til Sosial deltakelse"/>
            <a:extLst>
              <a:ext uri="{FF2B5EF4-FFF2-40B4-BE49-F238E27FC236}">
                <a16:creationId xmlns:a16="http://schemas.microsoft.com/office/drawing/2014/main" id="{72992E19-29CB-4FC0-88C4-78A9E2B81A5B}"/>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4" name="Rektangel: avrundede hjørner 13" descr="Daglige gjøremål og påminnelser">
            <a:hlinkClick r:id="rId5" action="ppaction://hlinksldjump" tooltip="Til Daglige gjøremål og påminnelser"/>
            <a:extLst>
              <a:ext uri="{FF2B5EF4-FFF2-40B4-BE49-F238E27FC236}">
                <a16:creationId xmlns:a16="http://schemas.microsoft.com/office/drawing/2014/main" id="{BA906AB3-6535-465E-AE1C-79F9311A1C4B}"/>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5" name="Rektangel: avrundede hjørner 14" descr="Oppfølging av egen helse">
            <a:hlinkClick r:id="rId6" action="ppaction://hlinksldjump" tooltip="Til Oppfølging av egen helse"/>
            <a:extLst>
              <a:ext uri="{FF2B5EF4-FFF2-40B4-BE49-F238E27FC236}">
                <a16:creationId xmlns:a16="http://schemas.microsoft.com/office/drawing/2014/main" id="{B6A29DA8-190F-4CE7-96F4-7B478C510DBA}"/>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6" name="Rektangel: avrundede hjørner 15" descr="Tilpasse boligen min">
            <a:hlinkClick r:id="rId7" action="ppaction://hlinksldjump" tooltip="Til Tilpasse boligen min"/>
            <a:extLst>
              <a:ext uri="{FF2B5EF4-FFF2-40B4-BE49-F238E27FC236}">
                <a16:creationId xmlns:a16="http://schemas.microsoft.com/office/drawing/2014/main" id="{6C5E0556-CBA7-46A7-AEA8-195296F72AF7}"/>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9" name="Gruppe 18" descr="Til startsiden">
            <a:extLst>
              <a:ext uri="{FF2B5EF4-FFF2-40B4-BE49-F238E27FC236}">
                <a16:creationId xmlns:a16="http://schemas.microsoft.com/office/drawing/2014/main" id="{4993CA83-8BE0-4FE3-8F4A-ADFC8A5410DD}"/>
              </a:ext>
            </a:extLst>
          </p:cNvPr>
          <p:cNvGrpSpPr/>
          <p:nvPr/>
        </p:nvGrpSpPr>
        <p:grpSpPr>
          <a:xfrm>
            <a:off x="379433" y="6324006"/>
            <a:ext cx="1795448" cy="408633"/>
            <a:chOff x="7307548" y="3507551"/>
            <a:chExt cx="1795448" cy="408633"/>
          </a:xfrm>
        </p:grpSpPr>
        <p:sp>
          <p:nvSpPr>
            <p:cNvPr id="20" name="Rektangel: avrundede hjørner 19" descr="Til startsiden">
              <a:hlinkClick r:id="rId8" action="ppaction://hlinksldjump" tooltip="Til startsiden"/>
              <a:extLst>
                <a:ext uri="{FF2B5EF4-FFF2-40B4-BE49-F238E27FC236}">
                  <a16:creationId xmlns:a16="http://schemas.microsoft.com/office/drawing/2014/main" id="{978BA595-81EC-4136-BB5B-3DBA98A32145}"/>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1" name="Grafikk 20" descr="Hus">
              <a:extLst>
                <a:ext uri="{FF2B5EF4-FFF2-40B4-BE49-F238E27FC236}">
                  <a16:creationId xmlns:a16="http://schemas.microsoft.com/office/drawing/2014/main" id="{4DCBCFB7-297E-4E6D-BCDC-F38C0F5AA79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sp>
        <p:nvSpPr>
          <p:cNvPr id="26" name="Rektangel 25">
            <a:extLst>
              <a:ext uri="{FF2B5EF4-FFF2-40B4-BE49-F238E27FC236}">
                <a16:creationId xmlns:a16="http://schemas.microsoft.com/office/drawing/2014/main" id="{DB7F4CDE-3440-4542-8117-88065B3302EA}"/>
              </a:ext>
              <a:ext uri="{C183D7F6-B498-43B3-948B-1728B52AA6E4}">
                <adec:decorative xmlns:adec="http://schemas.microsoft.com/office/drawing/2017/decorative" val="1"/>
              </a:ext>
            </a:extLst>
          </p:cNvPr>
          <p:cNvSpPr/>
          <p:nvPr/>
        </p:nvSpPr>
        <p:spPr>
          <a:xfrm>
            <a:off x="274681" y="5094662"/>
            <a:ext cx="3215489" cy="954107"/>
          </a:xfrm>
          <a:prstGeom prst="rect">
            <a:avLst/>
          </a:prstGeom>
        </p:spPr>
        <p:txBody>
          <a:bodyPr wrap="square">
            <a:spAutoFit/>
          </a:bodyPr>
          <a:lstStyle/>
          <a:p>
            <a:r>
              <a:rPr lang="nb-NO" sz="1400" dirty="0"/>
              <a:t>Kan dette være aktuelt?</a:t>
            </a:r>
          </a:p>
          <a:p>
            <a:pPr marL="285750" indent="-285750">
              <a:buFont typeface="Arial" panose="020B0604020202020204" pitchFamily="34" charset="0"/>
              <a:buChar char="•"/>
            </a:pPr>
            <a:r>
              <a:rPr lang="nb-NO" sz="1400" dirty="0"/>
              <a:t>Dette er løsninger som tilbys fra flere elektroinstallatører og som man kan kjøpe selv. </a:t>
            </a:r>
          </a:p>
        </p:txBody>
      </p:sp>
      <p:sp>
        <p:nvSpPr>
          <p:cNvPr id="25" name="Rektangel: avrundede hjørner 24">
            <a:hlinkClick r:id="rId11" action="ppaction://hlinksldjump"/>
            <a:extLst>
              <a:ext uri="{FF2B5EF4-FFF2-40B4-BE49-F238E27FC236}">
                <a16:creationId xmlns:a16="http://schemas.microsoft.com/office/drawing/2014/main" id="{8CB5B86A-13AC-40BB-AE44-28C361E5A907}"/>
              </a:ext>
              <a:ext uri="{C183D7F6-B498-43B3-948B-1728B52AA6E4}">
                <adec:decorative xmlns:adec="http://schemas.microsoft.com/office/drawing/2017/decorative" val="1"/>
              </a:ext>
            </a:extLst>
          </p:cNvPr>
          <p:cNvSpPr/>
          <p:nvPr/>
        </p:nvSpPr>
        <p:spPr>
          <a:xfrm>
            <a:off x="10851016" y="6306376"/>
            <a:ext cx="963184" cy="389181"/>
          </a:xfrm>
          <a:prstGeom prst="round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Liste</a:t>
            </a:r>
          </a:p>
        </p:txBody>
      </p:sp>
      <p:pic>
        <p:nvPicPr>
          <p:cNvPr id="27" name="Grafikk 26" descr="Liste">
            <a:hlinkClick r:id="rId11" action="ppaction://hlinksldjump" tooltip="Liste over løsninger"/>
            <a:extLst>
              <a:ext uri="{FF2B5EF4-FFF2-40B4-BE49-F238E27FC236}">
                <a16:creationId xmlns:a16="http://schemas.microsoft.com/office/drawing/2014/main" id="{FDE147AC-6BEE-4B2B-A94C-6F7F3A414595}"/>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851248" y="6319912"/>
            <a:ext cx="481360" cy="373892"/>
          </a:xfrm>
          <a:prstGeom prst="rect">
            <a:avLst/>
          </a:prstGeom>
        </p:spPr>
      </p:pic>
    </p:spTree>
    <p:extLst>
      <p:ext uri="{BB962C8B-B14F-4D97-AF65-F5344CB8AC3E}">
        <p14:creationId xmlns:p14="http://schemas.microsoft.com/office/powerpoint/2010/main" val="40643648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A9958736-63D0-4ED7-96D9-3F0B9366B3D3}"/>
              </a:ext>
              <a:ext uri="{C183D7F6-B498-43B3-948B-1728B52AA6E4}">
                <adec:decorative xmlns:adec="http://schemas.microsoft.com/office/drawing/2017/decorative" val="1"/>
              </a:ext>
            </a:extLst>
          </p:cNvPr>
          <p:cNvSpPr/>
          <p:nvPr/>
        </p:nvSpPr>
        <p:spPr>
          <a:xfrm>
            <a:off x="180429" y="94532"/>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5B64EB27-8014-4A6D-B344-D6474E445424}"/>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A9828959-454B-4D10-837E-522AD9ABA7CB}"/>
              </a:ext>
            </a:extLst>
          </p:cNvPr>
          <p:cNvSpPr>
            <a:spLocks noGrp="1"/>
          </p:cNvSpPr>
          <p:nvPr>
            <p:ph type="title"/>
          </p:nvPr>
        </p:nvSpPr>
        <p:spPr/>
        <p:txBody>
          <a:bodyPr/>
          <a:lstStyle/>
          <a:p>
            <a:r>
              <a:rPr lang="nb-NO" dirty="0"/>
              <a:t>Aktører og roller</a:t>
            </a:r>
          </a:p>
        </p:txBody>
      </p:sp>
      <p:sp>
        <p:nvSpPr>
          <p:cNvPr id="3" name="Plassholder for innhold 2">
            <a:extLst>
              <a:ext uri="{FF2B5EF4-FFF2-40B4-BE49-F238E27FC236}">
                <a16:creationId xmlns:a16="http://schemas.microsoft.com/office/drawing/2014/main" id="{09933DB1-76FF-483D-AE85-6349ED45D765}"/>
              </a:ext>
            </a:extLst>
          </p:cNvPr>
          <p:cNvSpPr>
            <a:spLocks noGrp="1"/>
          </p:cNvSpPr>
          <p:nvPr>
            <p:ph idx="1"/>
          </p:nvPr>
        </p:nvSpPr>
        <p:spPr>
          <a:xfrm>
            <a:off x="2438426" y="1441932"/>
            <a:ext cx="6877852" cy="4351338"/>
          </a:xfrm>
        </p:spPr>
        <p:txBody>
          <a:bodyPr>
            <a:normAutofit fontScale="77500" lnSpcReduction="20000"/>
          </a:bodyPr>
          <a:lstStyle/>
          <a:p>
            <a:r>
              <a:rPr lang="nb-NO" dirty="0"/>
              <a:t>Velferdsteknologi er et område med mange aktører med ulike interesser, ulikt ansvar og ulike oppgaver. </a:t>
            </a:r>
          </a:p>
          <a:p>
            <a:r>
              <a:rPr lang="nb-NO" dirty="0"/>
              <a:t>Flere aktører er samarbeidspartnere og danner nettverk. Både offentlige og private aktører arbeider med velferdsteknologi. </a:t>
            </a:r>
          </a:p>
          <a:p>
            <a:r>
              <a:rPr lang="nb-NO" dirty="0"/>
              <a:t>Det finnes mange aktører og interesseorganisasjoner som arbeider med helserelaterte områder knyttet til funksjonsnedsettelse, eldre, innovasjon, teknologi, organisering og metode. </a:t>
            </a:r>
          </a:p>
          <a:p>
            <a:r>
              <a:rPr lang="nb-NO" dirty="0"/>
              <a:t>Noen aktører i denne sammenhengen:</a:t>
            </a:r>
          </a:p>
          <a:p>
            <a:pPr lvl="1"/>
            <a:r>
              <a:rPr lang="nb-NO" dirty="0">
                <a:hlinkClick r:id="rId3" action="ppaction://hlinksldjump"/>
              </a:rPr>
              <a:t>Innbygger/tjenestemottaker</a:t>
            </a:r>
            <a:endParaRPr lang="nb-NO" dirty="0"/>
          </a:p>
          <a:p>
            <a:pPr lvl="1"/>
            <a:r>
              <a:rPr lang="nb-NO" dirty="0">
                <a:hlinkClick r:id="rId4" action="ppaction://hlinksldjump"/>
              </a:rPr>
              <a:t>Pårørende</a:t>
            </a:r>
            <a:endParaRPr lang="nb-NO" dirty="0"/>
          </a:p>
          <a:p>
            <a:pPr lvl="1"/>
            <a:r>
              <a:rPr lang="nb-NO" dirty="0">
                <a:hlinkClick r:id="rId5" action="ppaction://hlinksldjump"/>
              </a:rPr>
              <a:t>Kommunen</a:t>
            </a:r>
            <a:endParaRPr lang="nb-NO" dirty="0"/>
          </a:p>
          <a:p>
            <a:pPr lvl="1"/>
            <a:r>
              <a:rPr lang="nb-NO">
                <a:hlinkClick r:id="rId6" action="ppaction://hlinksldjump"/>
              </a:rPr>
              <a:t>NAV Hjelpemiddelsentral</a:t>
            </a:r>
            <a:endParaRPr lang="nb-NO" dirty="0"/>
          </a:p>
        </p:txBody>
      </p:sp>
      <p:sp>
        <p:nvSpPr>
          <p:cNvPr id="10" name="Rektangel: avrundede hjørner 9" descr="Trygghet i hverdagen">
            <a:hlinkClick r:id="rId7" action="ppaction://hlinksldjump" tooltip="Til trygghet i hverdagen"/>
            <a:extLst>
              <a:ext uri="{FF2B5EF4-FFF2-40B4-BE49-F238E27FC236}">
                <a16:creationId xmlns:a16="http://schemas.microsoft.com/office/drawing/2014/main" id="{9525C56D-7A0E-4B07-B4AD-DF5512EE7F50}"/>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1" name="Rektangel: avrundede hjørner 10" descr="Sosial deltakelse">
            <a:hlinkClick r:id="rId8" action="ppaction://hlinksldjump" tooltip="Til Sosial deltakelse"/>
            <a:extLst>
              <a:ext uri="{FF2B5EF4-FFF2-40B4-BE49-F238E27FC236}">
                <a16:creationId xmlns:a16="http://schemas.microsoft.com/office/drawing/2014/main" id="{FFA4550A-EB08-487F-B8C0-69528EA8BBB6}"/>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2" name="Rektangel: avrundede hjørner 11" descr="Daglige gjøremål og påminnelser">
            <a:hlinkClick r:id="rId9" action="ppaction://hlinksldjump" tooltip="Til Daglige gjøremål og påminnelser"/>
            <a:extLst>
              <a:ext uri="{FF2B5EF4-FFF2-40B4-BE49-F238E27FC236}">
                <a16:creationId xmlns:a16="http://schemas.microsoft.com/office/drawing/2014/main" id="{6AEB9284-A999-4B78-BD3C-98FC26FF94A6}"/>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3" name="Rektangel: avrundede hjørner 12" descr="Oppfølging av egen helse">
            <a:hlinkClick r:id="rId10" action="ppaction://hlinksldjump" tooltip="Til Oppfølging av egen helse"/>
            <a:extLst>
              <a:ext uri="{FF2B5EF4-FFF2-40B4-BE49-F238E27FC236}">
                <a16:creationId xmlns:a16="http://schemas.microsoft.com/office/drawing/2014/main" id="{6CEAD4B4-FD2D-42CA-AEFC-353CB421CCC4}"/>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4" name="Rektangel: avrundede hjørner 13" descr="Tilpasse boligen min">
            <a:hlinkClick r:id="rId11" action="ppaction://hlinksldjump" tooltip="Til Tilpasse boligen min"/>
            <a:extLst>
              <a:ext uri="{FF2B5EF4-FFF2-40B4-BE49-F238E27FC236}">
                <a16:creationId xmlns:a16="http://schemas.microsoft.com/office/drawing/2014/main" id="{A2A50DD0-0810-49A9-B4B7-C570DE113765}"/>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5" name="Gruppe 14" descr="Til startsiden">
            <a:extLst>
              <a:ext uri="{FF2B5EF4-FFF2-40B4-BE49-F238E27FC236}">
                <a16:creationId xmlns:a16="http://schemas.microsoft.com/office/drawing/2014/main" id="{990FE1F2-8970-4AA7-866F-2290B7A74C12}"/>
              </a:ext>
            </a:extLst>
          </p:cNvPr>
          <p:cNvGrpSpPr/>
          <p:nvPr/>
        </p:nvGrpSpPr>
        <p:grpSpPr>
          <a:xfrm>
            <a:off x="379433" y="6324006"/>
            <a:ext cx="1795448" cy="408633"/>
            <a:chOff x="7307548" y="3507551"/>
            <a:chExt cx="1795448" cy="408633"/>
          </a:xfrm>
        </p:grpSpPr>
        <p:sp>
          <p:nvSpPr>
            <p:cNvPr id="16" name="Rektangel: avrundede hjørner 15" descr="Til startsiden">
              <a:hlinkClick r:id="rId12" action="ppaction://hlinksldjump" tooltip="Til startsiden"/>
              <a:extLst>
                <a:ext uri="{FF2B5EF4-FFF2-40B4-BE49-F238E27FC236}">
                  <a16:creationId xmlns:a16="http://schemas.microsoft.com/office/drawing/2014/main" id="{711C53D7-CCF0-4ED5-AFC6-05C44A96A898}"/>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17" name="Grafikk 16" descr="Hus">
              <a:extLst>
                <a:ext uri="{FF2B5EF4-FFF2-40B4-BE49-F238E27FC236}">
                  <a16:creationId xmlns:a16="http://schemas.microsoft.com/office/drawing/2014/main" id="{BA950EF7-280B-4DCC-A629-CAED5F6FB498}"/>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359590" y="3514850"/>
              <a:ext cx="338936" cy="371850"/>
            </a:xfrm>
            <a:prstGeom prst="rect">
              <a:avLst/>
            </a:prstGeom>
          </p:spPr>
        </p:pic>
      </p:grpSp>
      <p:pic>
        <p:nvPicPr>
          <p:cNvPr id="30" name="Bilde 29">
            <a:extLst>
              <a:ext uri="{FF2B5EF4-FFF2-40B4-BE49-F238E27FC236}">
                <a16:creationId xmlns:a16="http://schemas.microsoft.com/office/drawing/2014/main" id="{80C1D83F-F9CC-403D-AE86-D848B7F54832}"/>
              </a:ext>
              <a:ext uri="{C183D7F6-B498-43B3-948B-1728B52AA6E4}">
                <adec:decorative xmlns:adec="http://schemas.microsoft.com/office/drawing/2017/decorative" val="1"/>
              </a:ext>
            </a:extLst>
          </p:cNvPr>
          <p:cNvPicPr>
            <a:picLocks noChangeAspect="1"/>
          </p:cNvPicPr>
          <p:nvPr/>
        </p:nvPicPr>
        <p:blipFill>
          <a:blip r:embed="rId15"/>
          <a:stretch>
            <a:fillRect/>
          </a:stretch>
        </p:blipFill>
        <p:spPr>
          <a:xfrm>
            <a:off x="9604138" y="3368245"/>
            <a:ext cx="923925" cy="638175"/>
          </a:xfrm>
          <a:prstGeom prst="rect">
            <a:avLst/>
          </a:prstGeom>
        </p:spPr>
      </p:pic>
      <p:pic>
        <p:nvPicPr>
          <p:cNvPr id="31" name="Bilde 30">
            <a:extLst>
              <a:ext uri="{FF2B5EF4-FFF2-40B4-BE49-F238E27FC236}">
                <a16:creationId xmlns:a16="http://schemas.microsoft.com/office/drawing/2014/main" id="{D7991A09-1E30-4A29-A11F-5AB373C62D0F}"/>
              </a:ext>
              <a:ext uri="{C183D7F6-B498-43B3-948B-1728B52AA6E4}">
                <adec:decorative xmlns:adec="http://schemas.microsoft.com/office/drawing/2017/decorative" val="1"/>
              </a:ext>
            </a:extLst>
          </p:cNvPr>
          <p:cNvPicPr>
            <a:picLocks noChangeAspect="1"/>
          </p:cNvPicPr>
          <p:nvPr/>
        </p:nvPicPr>
        <p:blipFill>
          <a:blip r:embed="rId16"/>
          <a:stretch>
            <a:fillRect/>
          </a:stretch>
        </p:blipFill>
        <p:spPr>
          <a:xfrm>
            <a:off x="10831325" y="2558650"/>
            <a:ext cx="742950" cy="923925"/>
          </a:xfrm>
          <a:prstGeom prst="rect">
            <a:avLst/>
          </a:prstGeom>
        </p:spPr>
      </p:pic>
      <p:pic>
        <p:nvPicPr>
          <p:cNvPr id="32" name="Bilde 31">
            <a:extLst>
              <a:ext uri="{FF2B5EF4-FFF2-40B4-BE49-F238E27FC236}">
                <a16:creationId xmlns:a16="http://schemas.microsoft.com/office/drawing/2014/main" id="{2DEEE09B-628B-43D1-BD62-2CB618ABB9E7}"/>
              </a:ext>
              <a:ext uri="{C183D7F6-B498-43B3-948B-1728B52AA6E4}">
                <adec:decorative xmlns:adec="http://schemas.microsoft.com/office/drawing/2017/decorative" val="1"/>
              </a:ext>
            </a:extLst>
          </p:cNvPr>
          <p:cNvPicPr>
            <a:picLocks noChangeAspect="1"/>
          </p:cNvPicPr>
          <p:nvPr/>
        </p:nvPicPr>
        <p:blipFill>
          <a:blip r:embed="rId17"/>
          <a:stretch>
            <a:fillRect/>
          </a:stretch>
        </p:blipFill>
        <p:spPr>
          <a:xfrm>
            <a:off x="9724766" y="1989637"/>
            <a:ext cx="600075" cy="923925"/>
          </a:xfrm>
          <a:prstGeom prst="rect">
            <a:avLst/>
          </a:prstGeom>
        </p:spPr>
      </p:pic>
      <p:pic>
        <p:nvPicPr>
          <p:cNvPr id="33" name="Bilde 32">
            <a:extLst>
              <a:ext uri="{FF2B5EF4-FFF2-40B4-BE49-F238E27FC236}">
                <a16:creationId xmlns:a16="http://schemas.microsoft.com/office/drawing/2014/main" id="{F3DC5F30-45A4-4527-BFD8-491C0AEDD0DD}"/>
              </a:ext>
              <a:ext uri="{C183D7F6-B498-43B3-948B-1728B52AA6E4}">
                <adec:decorative xmlns:adec="http://schemas.microsoft.com/office/drawing/2017/decorative" val="1"/>
              </a:ext>
            </a:extLst>
          </p:cNvPr>
          <p:cNvPicPr>
            <a:picLocks noChangeAspect="1"/>
          </p:cNvPicPr>
          <p:nvPr/>
        </p:nvPicPr>
        <p:blipFill>
          <a:blip r:embed="rId18"/>
          <a:stretch>
            <a:fillRect/>
          </a:stretch>
        </p:blipFill>
        <p:spPr>
          <a:xfrm>
            <a:off x="10338892" y="4226227"/>
            <a:ext cx="1091041" cy="708614"/>
          </a:xfrm>
          <a:prstGeom prst="rect">
            <a:avLst/>
          </a:prstGeom>
        </p:spPr>
      </p:pic>
      <p:pic>
        <p:nvPicPr>
          <p:cNvPr id="34" name="Bilde 33">
            <a:extLst>
              <a:ext uri="{FF2B5EF4-FFF2-40B4-BE49-F238E27FC236}">
                <a16:creationId xmlns:a16="http://schemas.microsoft.com/office/drawing/2014/main" id="{006B6404-4AF6-47F3-884A-E811EDE9F442}"/>
              </a:ext>
              <a:ext uri="{C183D7F6-B498-43B3-948B-1728B52AA6E4}">
                <adec:decorative xmlns:adec="http://schemas.microsoft.com/office/drawing/2017/decorative" val="1"/>
              </a:ext>
            </a:extLst>
          </p:cNvPr>
          <p:cNvPicPr>
            <a:picLocks noChangeAspect="1"/>
          </p:cNvPicPr>
          <p:nvPr/>
        </p:nvPicPr>
        <p:blipFill>
          <a:blip r:embed="rId19"/>
          <a:stretch>
            <a:fillRect/>
          </a:stretch>
        </p:blipFill>
        <p:spPr>
          <a:xfrm>
            <a:off x="11173456" y="1391889"/>
            <a:ext cx="457200" cy="923925"/>
          </a:xfrm>
          <a:prstGeom prst="rect">
            <a:avLst/>
          </a:prstGeom>
        </p:spPr>
      </p:pic>
      <p:pic>
        <p:nvPicPr>
          <p:cNvPr id="35" name="Bilde 34">
            <a:extLst>
              <a:ext uri="{FF2B5EF4-FFF2-40B4-BE49-F238E27FC236}">
                <a16:creationId xmlns:a16="http://schemas.microsoft.com/office/drawing/2014/main" id="{6C2DB7B1-470C-4061-A9B4-2D44CAECB751}"/>
              </a:ext>
              <a:ext uri="{C183D7F6-B498-43B3-948B-1728B52AA6E4}">
                <adec:decorative xmlns:adec="http://schemas.microsoft.com/office/drawing/2017/decorative" val="1"/>
              </a:ext>
            </a:extLst>
          </p:cNvPr>
          <p:cNvPicPr>
            <a:picLocks noChangeAspect="1"/>
          </p:cNvPicPr>
          <p:nvPr/>
        </p:nvPicPr>
        <p:blipFill>
          <a:blip r:embed="rId20"/>
          <a:stretch>
            <a:fillRect/>
          </a:stretch>
        </p:blipFill>
        <p:spPr>
          <a:xfrm>
            <a:off x="10338940" y="992054"/>
            <a:ext cx="457200" cy="923925"/>
          </a:xfrm>
          <a:prstGeom prst="rect">
            <a:avLst/>
          </a:prstGeom>
        </p:spPr>
      </p:pic>
      <p:grpSp>
        <p:nvGrpSpPr>
          <p:cNvPr id="29" name="Gruppe 28" descr="Knapp for lenker til internett">
            <a:extLst>
              <a:ext uri="{FF2B5EF4-FFF2-40B4-BE49-F238E27FC236}">
                <a16:creationId xmlns:a16="http://schemas.microsoft.com/office/drawing/2014/main" id="{8AA202C0-4D23-4604-82DB-32CAF4A1F42E}"/>
              </a:ext>
            </a:extLst>
          </p:cNvPr>
          <p:cNvGrpSpPr/>
          <p:nvPr/>
        </p:nvGrpSpPr>
        <p:grpSpPr>
          <a:xfrm>
            <a:off x="9931726" y="6306199"/>
            <a:ext cx="1371665" cy="377906"/>
            <a:chOff x="5868144" y="4037453"/>
            <a:chExt cx="1519246" cy="521185"/>
          </a:xfrm>
        </p:grpSpPr>
        <p:sp>
          <p:nvSpPr>
            <p:cNvPr id="36" name="Rektangel: avrundede hjørner 35" descr="Knapp for Lenker">
              <a:hlinkClick r:id="rId21" action="ppaction://hlinksldjump"/>
              <a:extLst>
                <a:ext uri="{FF2B5EF4-FFF2-40B4-BE49-F238E27FC236}">
                  <a16:creationId xmlns:a16="http://schemas.microsoft.com/office/drawing/2014/main" id="{DA9B5B24-8B4D-4B6B-B832-619803DBC03A}"/>
                </a:ext>
              </a:extLst>
            </p:cNvPr>
            <p:cNvSpPr/>
            <p:nvPr/>
          </p:nvSpPr>
          <p:spPr>
            <a:xfrm>
              <a:off x="5868144" y="4075700"/>
              <a:ext cx="1519246" cy="444693"/>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Lenker</a:t>
              </a:r>
            </a:p>
          </p:txBody>
        </p:sp>
        <p:pic>
          <p:nvPicPr>
            <p:cNvPr id="37" name="Grafikk 36" descr="Internett">
              <a:extLst>
                <a:ext uri="{FF2B5EF4-FFF2-40B4-BE49-F238E27FC236}">
                  <a16:creationId xmlns:a16="http://schemas.microsoft.com/office/drawing/2014/main" id="{8B67FB7A-7303-4947-89EC-D7723D05E5E9}"/>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6028827" y="4037453"/>
              <a:ext cx="521185" cy="521185"/>
            </a:xfrm>
            <a:prstGeom prst="rect">
              <a:avLst/>
            </a:prstGeom>
          </p:spPr>
        </p:pic>
      </p:grpSp>
    </p:spTree>
    <p:extLst>
      <p:ext uri="{BB962C8B-B14F-4D97-AF65-F5344CB8AC3E}">
        <p14:creationId xmlns:p14="http://schemas.microsoft.com/office/powerpoint/2010/main" val="38729713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3768C795-A40A-40C3-A43E-1C46C85AEC38}"/>
              </a:ext>
              <a:ext uri="{C183D7F6-B498-43B3-948B-1728B52AA6E4}">
                <adec:decorative xmlns:adec="http://schemas.microsoft.com/office/drawing/2017/decorative" val="1"/>
              </a:ext>
            </a:extLst>
          </p:cNvPr>
          <p:cNvSpPr/>
          <p:nvPr/>
        </p:nvSpPr>
        <p:spPr>
          <a:xfrm>
            <a:off x="180429" y="94532"/>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77025E1E-F17A-454F-8757-88454E9C2C29}"/>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90E9BF32-27EA-420B-911A-22781A5C7880}"/>
              </a:ext>
            </a:extLst>
          </p:cNvPr>
          <p:cNvSpPr>
            <a:spLocks noGrp="1"/>
          </p:cNvSpPr>
          <p:nvPr>
            <p:ph type="title"/>
          </p:nvPr>
        </p:nvSpPr>
        <p:spPr/>
        <p:txBody>
          <a:bodyPr/>
          <a:lstStyle/>
          <a:p>
            <a:r>
              <a:rPr lang="nb-NO" dirty="0"/>
              <a:t>Innbyggers/tjenestemottakers rolle og ansvar</a:t>
            </a:r>
          </a:p>
        </p:txBody>
      </p:sp>
      <p:sp>
        <p:nvSpPr>
          <p:cNvPr id="3" name="Plassholder for innhold 2">
            <a:extLst>
              <a:ext uri="{FF2B5EF4-FFF2-40B4-BE49-F238E27FC236}">
                <a16:creationId xmlns:a16="http://schemas.microsoft.com/office/drawing/2014/main" id="{286A9637-A88F-45F7-A126-F23C3BAA9B66}"/>
              </a:ext>
            </a:extLst>
          </p:cNvPr>
          <p:cNvSpPr>
            <a:spLocks noGrp="1"/>
          </p:cNvSpPr>
          <p:nvPr>
            <p:ph idx="1"/>
          </p:nvPr>
        </p:nvSpPr>
        <p:spPr>
          <a:xfrm>
            <a:off x="2822028" y="1573376"/>
            <a:ext cx="6949680" cy="4351338"/>
          </a:xfrm>
        </p:spPr>
        <p:txBody>
          <a:bodyPr>
            <a:normAutofit fontScale="92500"/>
          </a:bodyPr>
          <a:lstStyle/>
          <a:p>
            <a:r>
              <a:rPr lang="nb-NO" dirty="0"/>
              <a:t>Har behovet og bør om mulig sette egne mål  for hva man ønsker å oppnå. Har ansvar for egen helse.</a:t>
            </a:r>
          </a:p>
          <a:p>
            <a:r>
              <a:rPr lang="nb-NO" dirty="0"/>
              <a:t>Involveres i prosessen, nødvendige forutsetninger og motivasjon må være tilstede. </a:t>
            </a:r>
          </a:p>
          <a:p>
            <a:r>
              <a:rPr lang="nb-NO" dirty="0"/>
              <a:t>Man har som huseier eller beboer et selvstendig ansvar for tilrettelegging i boligen. Det kan blant annet være å tilrettelegge med god belysning og kontraster. Hvis mulig fjerne terskler, skifte til bredere dører for å komme inn med rullestol/rullator og lignende.</a:t>
            </a:r>
          </a:p>
        </p:txBody>
      </p:sp>
      <p:sp>
        <p:nvSpPr>
          <p:cNvPr id="10" name="Rektangel: avrundede hjørner 9" descr="Trygghet i hverdagen">
            <a:hlinkClick r:id="rId3" action="ppaction://hlinksldjump" tooltip="Til trygghet i hverdagen"/>
            <a:extLst>
              <a:ext uri="{FF2B5EF4-FFF2-40B4-BE49-F238E27FC236}">
                <a16:creationId xmlns:a16="http://schemas.microsoft.com/office/drawing/2014/main" id="{759AB5E7-6E7C-45E8-B1F5-6B75B52B71ED}"/>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1" name="Rektangel: avrundede hjørner 10" descr="Sosial deltakelse">
            <a:hlinkClick r:id="rId4" action="ppaction://hlinksldjump" tooltip="Til Sosial deltakelse"/>
            <a:extLst>
              <a:ext uri="{FF2B5EF4-FFF2-40B4-BE49-F238E27FC236}">
                <a16:creationId xmlns:a16="http://schemas.microsoft.com/office/drawing/2014/main" id="{41BA1676-24BA-4802-B195-E570EBF425EF}"/>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2" name="Rektangel: avrundede hjørner 11" descr="Daglige gjøremål og påminnelser">
            <a:hlinkClick r:id="rId5" action="ppaction://hlinksldjump" tooltip="Til Daglige gjøremål og påminnelser"/>
            <a:extLst>
              <a:ext uri="{FF2B5EF4-FFF2-40B4-BE49-F238E27FC236}">
                <a16:creationId xmlns:a16="http://schemas.microsoft.com/office/drawing/2014/main" id="{07C993E9-B10D-4599-A073-9A3F0D9A2579}"/>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3" name="Rektangel: avrundede hjørner 12" descr="Oppfølging av egen helse">
            <a:hlinkClick r:id="rId6" action="ppaction://hlinksldjump" tooltip="Til Oppfølging av egen helse"/>
            <a:extLst>
              <a:ext uri="{FF2B5EF4-FFF2-40B4-BE49-F238E27FC236}">
                <a16:creationId xmlns:a16="http://schemas.microsoft.com/office/drawing/2014/main" id="{F5F64879-957A-48E5-9FC5-BE026BBF0B68}"/>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4" name="Rektangel: avrundede hjørner 13" descr="Tilpasse boligen min">
            <a:hlinkClick r:id="rId7" action="ppaction://hlinksldjump" tooltip="Til Tilpasse boligen min"/>
            <a:extLst>
              <a:ext uri="{FF2B5EF4-FFF2-40B4-BE49-F238E27FC236}">
                <a16:creationId xmlns:a16="http://schemas.microsoft.com/office/drawing/2014/main" id="{187502AA-A399-4337-8193-47631D196F10}"/>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8" name="Gruppe 17" descr="Til startsiden">
            <a:extLst>
              <a:ext uri="{FF2B5EF4-FFF2-40B4-BE49-F238E27FC236}">
                <a16:creationId xmlns:a16="http://schemas.microsoft.com/office/drawing/2014/main" id="{F2971509-A4EE-4F7B-A658-CBB5953A1D47}"/>
              </a:ext>
            </a:extLst>
          </p:cNvPr>
          <p:cNvGrpSpPr/>
          <p:nvPr/>
        </p:nvGrpSpPr>
        <p:grpSpPr>
          <a:xfrm>
            <a:off x="379433" y="6324006"/>
            <a:ext cx="1795448" cy="408633"/>
            <a:chOff x="7307548" y="3507551"/>
            <a:chExt cx="1795448" cy="408633"/>
          </a:xfrm>
        </p:grpSpPr>
        <p:sp>
          <p:nvSpPr>
            <p:cNvPr id="19" name="Rektangel: avrundede hjørner 18" descr="Til startsiden">
              <a:hlinkClick r:id="rId8" action="ppaction://hlinksldjump" tooltip="Til startsiden"/>
              <a:extLst>
                <a:ext uri="{FF2B5EF4-FFF2-40B4-BE49-F238E27FC236}">
                  <a16:creationId xmlns:a16="http://schemas.microsoft.com/office/drawing/2014/main" id="{69E9EB53-C843-4379-97D1-39089FAC7B89}"/>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0" name="Grafikk 19" descr="Hus">
              <a:extLst>
                <a:ext uri="{FF2B5EF4-FFF2-40B4-BE49-F238E27FC236}">
                  <a16:creationId xmlns:a16="http://schemas.microsoft.com/office/drawing/2014/main" id="{8F04C0A2-A697-4311-9DBB-850294A425B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pic>
        <p:nvPicPr>
          <p:cNvPr id="9" name="Grafikk 8" descr="Liste">
            <a:hlinkClick r:id="rId11" action="ppaction://hlinksldjump" tooltip="Liste over løsninger"/>
            <a:extLst>
              <a:ext uri="{FF2B5EF4-FFF2-40B4-BE49-F238E27FC236}">
                <a16:creationId xmlns:a16="http://schemas.microsoft.com/office/drawing/2014/main" id="{BEBFC0F6-EA78-425D-B4DB-B5A98E534BAF}"/>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462824" y="6264513"/>
            <a:ext cx="490505" cy="490505"/>
          </a:xfrm>
          <a:prstGeom prst="rect">
            <a:avLst/>
          </a:prstGeom>
        </p:spPr>
      </p:pic>
      <p:pic>
        <p:nvPicPr>
          <p:cNvPr id="27" name="Bilde 26">
            <a:extLst>
              <a:ext uri="{FF2B5EF4-FFF2-40B4-BE49-F238E27FC236}">
                <a16:creationId xmlns:a16="http://schemas.microsoft.com/office/drawing/2014/main" id="{013704BD-6544-45E3-9449-908E1CA02756}"/>
              </a:ext>
              <a:ext uri="{C183D7F6-B498-43B3-948B-1728B52AA6E4}">
                <adec:decorative xmlns:adec="http://schemas.microsoft.com/office/drawing/2017/decorative" val="1"/>
              </a:ext>
            </a:extLst>
          </p:cNvPr>
          <p:cNvPicPr>
            <a:picLocks noChangeAspect="1"/>
          </p:cNvPicPr>
          <p:nvPr/>
        </p:nvPicPr>
        <p:blipFill>
          <a:blip r:embed="rId14"/>
          <a:stretch>
            <a:fillRect/>
          </a:stretch>
        </p:blipFill>
        <p:spPr>
          <a:xfrm>
            <a:off x="808511" y="1999381"/>
            <a:ext cx="457200" cy="923925"/>
          </a:xfrm>
          <a:prstGeom prst="rect">
            <a:avLst/>
          </a:prstGeom>
        </p:spPr>
      </p:pic>
      <p:pic>
        <p:nvPicPr>
          <p:cNvPr id="28" name="Bilde 27">
            <a:extLst>
              <a:ext uri="{FF2B5EF4-FFF2-40B4-BE49-F238E27FC236}">
                <a16:creationId xmlns:a16="http://schemas.microsoft.com/office/drawing/2014/main" id="{B090EAF8-8632-4482-A799-672711722360}"/>
              </a:ext>
              <a:ext uri="{C183D7F6-B498-43B3-948B-1728B52AA6E4}">
                <adec:decorative xmlns:adec="http://schemas.microsoft.com/office/drawing/2017/decorative" val="1"/>
              </a:ext>
            </a:extLst>
          </p:cNvPr>
          <p:cNvPicPr>
            <a:picLocks noChangeAspect="1"/>
          </p:cNvPicPr>
          <p:nvPr/>
        </p:nvPicPr>
        <p:blipFill>
          <a:blip r:embed="rId15"/>
          <a:stretch>
            <a:fillRect/>
          </a:stretch>
        </p:blipFill>
        <p:spPr>
          <a:xfrm>
            <a:off x="1586669" y="2461343"/>
            <a:ext cx="457200" cy="923925"/>
          </a:xfrm>
          <a:prstGeom prst="rect">
            <a:avLst/>
          </a:prstGeom>
        </p:spPr>
      </p:pic>
      <p:pic>
        <p:nvPicPr>
          <p:cNvPr id="29" name="Bilde 28">
            <a:extLst>
              <a:ext uri="{FF2B5EF4-FFF2-40B4-BE49-F238E27FC236}">
                <a16:creationId xmlns:a16="http://schemas.microsoft.com/office/drawing/2014/main" id="{F9AEB30B-F980-4D5C-9166-CB6F1D378A2B}"/>
              </a:ext>
              <a:ext uri="{C183D7F6-B498-43B3-948B-1728B52AA6E4}">
                <adec:decorative xmlns:adec="http://schemas.microsoft.com/office/drawing/2017/decorative" val="1"/>
              </a:ext>
            </a:extLst>
          </p:cNvPr>
          <p:cNvPicPr>
            <a:picLocks noChangeAspect="1"/>
          </p:cNvPicPr>
          <p:nvPr/>
        </p:nvPicPr>
        <p:blipFill>
          <a:blip r:embed="rId16"/>
          <a:stretch>
            <a:fillRect/>
          </a:stretch>
        </p:blipFill>
        <p:spPr>
          <a:xfrm>
            <a:off x="808511" y="3472732"/>
            <a:ext cx="742950" cy="923925"/>
          </a:xfrm>
          <a:prstGeom prst="rect">
            <a:avLst/>
          </a:prstGeom>
        </p:spPr>
      </p:pic>
      <p:pic>
        <p:nvPicPr>
          <p:cNvPr id="30" name="Bilde 29">
            <a:extLst>
              <a:ext uri="{FF2B5EF4-FFF2-40B4-BE49-F238E27FC236}">
                <a16:creationId xmlns:a16="http://schemas.microsoft.com/office/drawing/2014/main" id="{6435052E-6F1D-4CF3-A57E-8D7771BF8328}"/>
              </a:ext>
              <a:ext uri="{C183D7F6-B498-43B3-948B-1728B52AA6E4}">
                <adec:decorative xmlns:adec="http://schemas.microsoft.com/office/drawing/2017/decorative" val="1"/>
              </a:ext>
            </a:extLst>
          </p:cNvPr>
          <p:cNvPicPr>
            <a:picLocks noChangeAspect="1"/>
          </p:cNvPicPr>
          <p:nvPr/>
        </p:nvPicPr>
        <p:blipFill>
          <a:blip r:embed="rId17"/>
          <a:stretch>
            <a:fillRect/>
          </a:stretch>
        </p:blipFill>
        <p:spPr>
          <a:xfrm>
            <a:off x="1832873" y="3934694"/>
            <a:ext cx="600075" cy="923925"/>
          </a:xfrm>
          <a:prstGeom prst="rect">
            <a:avLst/>
          </a:prstGeom>
        </p:spPr>
      </p:pic>
      <p:sp>
        <p:nvSpPr>
          <p:cNvPr id="31" name="Rektangel: avrundede hjørner 30" descr="Aktører og roller">
            <a:hlinkClick r:id="rId18" action="ppaction://hlinksldjump"/>
            <a:extLst>
              <a:ext uri="{FF2B5EF4-FFF2-40B4-BE49-F238E27FC236}">
                <a16:creationId xmlns:a16="http://schemas.microsoft.com/office/drawing/2014/main" id="{9BA9094E-75E8-42F5-B61E-965ABA807A21}"/>
              </a:ext>
            </a:extLst>
          </p:cNvPr>
          <p:cNvSpPr/>
          <p:nvPr/>
        </p:nvSpPr>
        <p:spPr>
          <a:xfrm>
            <a:off x="10010259" y="6324006"/>
            <a:ext cx="1343541" cy="373892"/>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solidFill>
                  <a:schemeClr val="tx1"/>
                </a:solidFill>
              </a:rPr>
              <a:t>Aktører</a:t>
            </a:r>
            <a:endParaRPr lang="nb-NO" u="sng" dirty="0">
              <a:solidFill>
                <a:schemeClr val="tx1"/>
              </a:solidFill>
            </a:endParaRPr>
          </a:p>
        </p:txBody>
      </p:sp>
    </p:spTree>
    <p:extLst>
      <p:ext uri="{BB962C8B-B14F-4D97-AF65-F5344CB8AC3E}">
        <p14:creationId xmlns:p14="http://schemas.microsoft.com/office/powerpoint/2010/main" val="26556465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B6383524-E539-414C-97F0-0C07B84209FC}"/>
              </a:ext>
              <a:ext uri="{C183D7F6-B498-43B3-948B-1728B52AA6E4}">
                <adec:decorative xmlns:adec="http://schemas.microsoft.com/office/drawing/2017/decorative" val="1"/>
              </a:ext>
            </a:extLst>
          </p:cNvPr>
          <p:cNvSpPr/>
          <p:nvPr/>
        </p:nvSpPr>
        <p:spPr>
          <a:xfrm>
            <a:off x="180429" y="94532"/>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01543E09-403B-438F-84D5-334521A3D4FA}"/>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90E9BF32-27EA-420B-911A-22781A5C7880}"/>
              </a:ext>
            </a:extLst>
          </p:cNvPr>
          <p:cNvSpPr>
            <a:spLocks noGrp="1"/>
          </p:cNvSpPr>
          <p:nvPr>
            <p:ph type="title"/>
          </p:nvPr>
        </p:nvSpPr>
        <p:spPr/>
        <p:txBody>
          <a:bodyPr/>
          <a:lstStyle/>
          <a:p>
            <a:r>
              <a:rPr lang="nb-NO" dirty="0"/>
              <a:t>Pårørendes rolle og ansvar</a:t>
            </a:r>
          </a:p>
        </p:txBody>
      </p:sp>
      <p:sp>
        <p:nvSpPr>
          <p:cNvPr id="3" name="Plassholder for innhold 2">
            <a:extLst>
              <a:ext uri="{FF2B5EF4-FFF2-40B4-BE49-F238E27FC236}">
                <a16:creationId xmlns:a16="http://schemas.microsoft.com/office/drawing/2014/main" id="{286A9637-A88F-45F7-A126-F23C3BAA9B66}"/>
              </a:ext>
            </a:extLst>
          </p:cNvPr>
          <p:cNvSpPr>
            <a:spLocks noGrp="1"/>
          </p:cNvSpPr>
          <p:nvPr>
            <p:ph idx="1"/>
          </p:nvPr>
        </p:nvSpPr>
        <p:spPr>
          <a:xfrm>
            <a:off x="2396359" y="1825625"/>
            <a:ext cx="6731876" cy="4351338"/>
          </a:xfrm>
        </p:spPr>
        <p:txBody>
          <a:bodyPr>
            <a:normAutofit/>
          </a:bodyPr>
          <a:lstStyle/>
          <a:p>
            <a:r>
              <a:rPr lang="nb-NO" dirty="0"/>
              <a:t>Pårørende bør involveres, spesielt hvor tjenestemottaker ikke er i stand til å uttrykke behov. Pårørende vil i mange sammenhenger kunne bidra til godt samarbeid med kommunen.</a:t>
            </a:r>
          </a:p>
        </p:txBody>
      </p:sp>
      <p:pic>
        <p:nvPicPr>
          <p:cNvPr id="9" name="Grafikk 8" descr="Liste">
            <a:hlinkClick r:id="rId2" action="ppaction://hlinksldjump" tooltip="Liste over løsninger"/>
            <a:extLst>
              <a:ext uri="{FF2B5EF4-FFF2-40B4-BE49-F238E27FC236}">
                <a16:creationId xmlns:a16="http://schemas.microsoft.com/office/drawing/2014/main" id="{4A6DD884-3735-4617-AF73-83A7F304478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62824" y="6264513"/>
            <a:ext cx="490505" cy="490505"/>
          </a:xfrm>
          <a:prstGeom prst="rect">
            <a:avLst/>
          </a:prstGeom>
        </p:spPr>
      </p:pic>
      <p:sp>
        <p:nvSpPr>
          <p:cNvPr id="10" name="Rektangel: avrundede hjørner 9" descr="Trygghet i hverdagen">
            <a:hlinkClick r:id="rId5" action="ppaction://hlinksldjump" tooltip="Til trygghet i hverdagen"/>
            <a:extLst>
              <a:ext uri="{FF2B5EF4-FFF2-40B4-BE49-F238E27FC236}">
                <a16:creationId xmlns:a16="http://schemas.microsoft.com/office/drawing/2014/main" id="{B5C73A9F-1DC6-424A-8498-51BD754F1ED7}"/>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1" name="Rektangel: avrundede hjørner 10" descr="Sosial deltakelse">
            <a:hlinkClick r:id="rId6" action="ppaction://hlinksldjump" tooltip="Til Sosial deltakelse"/>
            <a:extLst>
              <a:ext uri="{FF2B5EF4-FFF2-40B4-BE49-F238E27FC236}">
                <a16:creationId xmlns:a16="http://schemas.microsoft.com/office/drawing/2014/main" id="{6AD6790C-0EAA-4338-A627-362AC14F98A3}"/>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2" name="Rektangel: avrundede hjørner 11" descr="Daglige gjøremål og påminnelser">
            <a:hlinkClick r:id="rId7" action="ppaction://hlinksldjump" tooltip="Til Daglige gjøremål og påminnelser"/>
            <a:extLst>
              <a:ext uri="{FF2B5EF4-FFF2-40B4-BE49-F238E27FC236}">
                <a16:creationId xmlns:a16="http://schemas.microsoft.com/office/drawing/2014/main" id="{0CDD79AD-AC75-488C-8BFD-22C845921667}"/>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3" name="Rektangel: avrundede hjørner 12" descr="Oppfølging av egen helse">
            <a:hlinkClick r:id="rId8" action="ppaction://hlinksldjump" tooltip="Til Oppfølging av egen helse"/>
            <a:extLst>
              <a:ext uri="{FF2B5EF4-FFF2-40B4-BE49-F238E27FC236}">
                <a16:creationId xmlns:a16="http://schemas.microsoft.com/office/drawing/2014/main" id="{22F23A46-CCBC-42FE-874C-9CC8048CDA7F}"/>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4" name="Rektangel: avrundede hjørner 13" descr="Tilpasse boligen min">
            <a:hlinkClick r:id="rId9" action="ppaction://hlinksldjump" tooltip="Til Tilpasse boligen min"/>
            <a:extLst>
              <a:ext uri="{FF2B5EF4-FFF2-40B4-BE49-F238E27FC236}">
                <a16:creationId xmlns:a16="http://schemas.microsoft.com/office/drawing/2014/main" id="{9DCEE96E-D517-4C31-A493-04D4ED1707D9}"/>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15" name="Gruppe 14" descr="Til startsiden">
            <a:extLst>
              <a:ext uri="{FF2B5EF4-FFF2-40B4-BE49-F238E27FC236}">
                <a16:creationId xmlns:a16="http://schemas.microsoft.com/office/drawing/2014/main" id="{AEE10B3F-D905-4734-91F4-3CD18E951AC0}"/>
              </a:ext>
            </a:extLst>
          </p:cNvPr>
          <p:cNvGrpSpPr/>
          <p:nvPr/>
        </p:nvGrpSpPr>
        <p:grpSpPr>
          <a:xfrm>
            <a:off x="379433" y="6324006"/>
            <a:ext cx="1795448" cy="408633"/>
            <a:chOff x="7307548" y="3507551"/>
            <a:chExt cx="1795448" cy="408633"/>
          </a:xfrm>
        </p:grpSpPr>
        <p:sp>
          <p:nvSpPr>
            <p:cNvPr id="16" name="Rektangel: avrundede hjørner 15" descr="Til startsiden">
              <a:hlinkClick r:id="rId10" action="ppaction://hlinksldjump" tooltip="Til startsiden"/>
              <a:extLst>
                <a:ext uri="{FF2B5EF4-FFF2-40B4-BE49-F238E27FC236}">
                  <a16:creationId xmlns:a16="http://schemas.microsoft.com/office/drawing/2014/main" id="{AD6908CD-8515-4FAF-85E7-1463E04AA32C}"/>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17" name="Grafikk 16" descr="Hus">
              <a:extLst>
                <a:ext uri="{FF2B5EF4-FFF2-40B4-BE49-F238E27FC236}">
                  <a16:creationId xmlns:a16="http://schemas.microsoft.com/office/drawing/2014/main" id="{410A8251-9C14-4633-A739-544956578A5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359590" y="3514850"/>
              <a:ext cx="338936" cy="371850"/>
            </a:xfrm>
            <a:prstGeom prst="rect">
              <a:avLst/>
            </a:prstGeom>
          </p:spPr>
        </p:pic>
      </p:grpSp>
      <p:pic>
        <p:nvPicPr>
          <p:cNvPr id="29" name="Bilde 28">
            <a:extLst>
              <a:ext uri="{FF2B5EF4-FFF2-40B4-BE49-F238E27FC236}">
                <a16:creationId xmlns:a16="http://schemas.microsoft.com/office/drawing/2014/main" id="{BF2CB72B-1438-4256-90E0-E1DACDF7EA7F}"/>
              </a:ext>
              <a:ext uri="{C183D7F6-B498-43B3-948B-1728B52AA6E4}">
                <adec:decorative xmlns:adec="http://schemas.microsoft.com/office/drawing/2017/decorative" val="1"/>
              </a:ext>
            </a:extLst>
          </p:cNvPr>
          <p:cNvPicPr>
            <a:picLocks noChangeAspect="1"/>
          </p:cNvPicPr>
          <p:nvPr/>
        </p:nvPicPr>
        <p:blipFill>
          <a:blip r:embed="rId13"/>
          <a:stretch>
            <a:fillRect/>
          </a:stretch>
        </p:blipFill>
        <p:spPr>
          <a:xfrm>
            <a:off x="838200" y="2290098"/>
            <a:ext cx="1200150" cy="828970"/>
          </a:xfrm>
          <a:prstGeom prst="rect">
            <a:avLst/>
          </a:prstGeom>
        </p:spPr>
      </p:pic>
      <p:sp>
        <p:nvSpPr>
          <p:cNvPr id="22" name="Rektangel: avrundede hjørner 21" descr="Aktører og roller">
            <a:hlinkClick r:id="rId14" action="ppaction://hlinksldjump"/>
            <a:extLst>
              <a:ext uri="{FF2B5EF4-FFF2-40B4-BE49-F238E27FC236}">
                <a16:creationId xmlns:a16="http://schemas.microsoft.com/office/drawing/2014/main" id="{17C297CF-7D5D-4134-9630-0B7715C313AD}"/>
              </a:ext>
            </a:extLst>
          </p:cNvPr>
          <p:cNvSpPr/>
          <p:nvPr/>
        </p:nvSpPr>
        <p:spPr>
          <a:xfrm>
            <a:off x="10010259" y="6324006"/>
            <a:ext cx="1343541" cy="373892"/>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solidFill>
                  <a:schemeClr val="tx1"/>
                </a:solidFill>
              </a:rPr>
              <a:t>Aktører</a:t>
            </a:r>
            <a:endParaRPr lang="nb-NO" u="sng" dirty="0">
              <a:solidFill>
                <a:schemeClr val="tx1"/>
              </a:solidFill>
            </a:endParaRPr>
          </a:p>
        </p:txBody>
      </p:sp>
    </p:spTree>
    <p:extLst>
      <p:ext uri="{BB962C8B-B14F-4D97-AF65-F5344CB8AC3E}">
        <p14:creationId xmlns:p14="http://schemas.microsoft.com/office/powerpoint/2010/main" val="37372416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7D0BCE03-C209-4F1B-81FE-EB95E4AA6D28}"/>
              </a:ext>
              <a:ext uri="{C183D7F6-B498-43B3-948B-1728B52AA6E4}">
                <adec:decorative xmlns:adec="http://schemas.microsoft.com/office/drawing/2017/decorative" val="1"/>
              </a:ext>
            </a:extLst>
          </p:cNvPr>
          <p:cNvSpPr/>
          <p:nvPr/>
        </p:nvSpPr>
        <p:spPr>
          <a:xfrm>
            <a:off x="180429" y="94532"/>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0B15FB17-18EF-4717-8125-99F6698156E1}"/>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844E5572-4809-48A2-8DC6-1B2FBC83E1D2}"/>
              </a:ext>
            </a:extLst>
          </p:cNvPr>
          <p:cNvSpPr>
            <a:spLocks noGrp="1"/>
          </p:cNvSpPr>
          <p:nvPr>
            <p:ph type="title"/>
          </p:nvPr>
        </p:nvSpPr>
        <p:spPr/>
        <p:txBody>
          <a:bodyPr/>
          <a:lstStyle/>
          <a:p>
            <a:r>
              <a:rPr lang="nb-NO" dirty="0"/>
              <a:t>Kommunens rolle og ansvar</a:t>
            </a:r>
          </a:p>
        </p:txBody>
      </p:sp>
      <p:sp>
        <p:nvSpPr>
          <p:cNvPr id="3" name="Plassholder for innhold 2">
            <a:extLst>
              <a:ext uri="{FF2B5EF4-FFF2-40B4-BE49-F238E27FC236}">
                <a16:creationId xmlns:a16="http://schemas.microsoft.com/office/drawing/2014/main" id="{29728478-F454-4A1F-88A6-262C3AA9B636}"/>
              </a:ext>
            </a:extLst>
          </p:cNvPr>
          <p:cNvSpPr>
            <a:spLocks noGrp="1"/>
          </p:cNvSpPr>
          <p:nvPr>
            <p:ph idx="1"/>
          </p:nvPr>
        </p:nvSpPr>
        <p:spPr>
          <a:xfrm>
            <a:off x="2621972" y="1571626"/>
            <a:ext cx="7464951" cy="4351338"/>
          </a:xfrm>
        </p:spPr>
        <p:txBody>
          <a:bodyPr>
            <a:normAutofit fontScale="85000" lnSpcReduction="10000"/>
          </a:bodyPr>
          <a:lstStyle/>
          <a:p>
            <a:r>
              <a:rPr lang="nb-NO" dirty="0"/>
              <a:t>Kommunene har ansvar for anskaffelse av velferdsteknologiske løsninger når disse knyttes til kommunale tjenester, samt bistå bruker med søknader på hjelpemidler eller tilskudd fra NAV Hjelpemiddelsentral.</a:t>
            </a:r>
          </a:p>
          <a:p>
            <a:r>
              <a:rPr lang="nb-NO" dirty="0"/>
              <a:t>Det skal fattes vedtak om kommunale tjenester knyttet til hjelpemidlene. Dette gjelder både de som bor i egen bolig og de som bor i institusjon.</a:t>
            </a:r>
          </a:p>
          <a:p>
            <a:r>
              <a:rPr lang="nb-NO" dirty="0"/>
              <a:t>Flere kommuner har også utlån av velferdsteknologiske hjelpemidler som forskjellige typer velværeteknologi, som ikke er tilknyttet kommunale tjenester.</a:t>
            </a:r>
          </a:p>
          <a:p>
            <a:r>
              <a:rPr lang="nb-NO" dirty="0"/>
              <a:t>Kommunen har ansvar for å utrede/kartlegge i boligsakene som handler om tilrettelegging.</a:t>
            </a:r>
          </a:p>
        </p:txBody>
      </p:sp>
      <p:pic>
        <p:nvPicPr>
          <p:cNvPr id="9" name="Grafikk 8" descr="Liste">
            <a:hlinkClick r:id="rId2" action="ppaction://hlinksldjump" tooltip="Liste over løsninger"/>
            <a:extLst>
              <a:ext uri="{FF2B5EF4-FFF2-40B4-BE49-F238E27FC236}">
                <a16:creationId xmlns:a16="http://schemas.microsoft.com/office/drawing/2014/main" id="{619BE930-DEA0-4619-BF72-81ED4F0C20D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62824" y="6264513"/>
            <a:ext cx="490505" cy="490505"/>
          </a:xfrm>
          <a:prstGeom prst="rect">
            <a:avLst/>
          </a:prstGeom>
        </p:spPr>
      </p:pic>
      <p:sp>
        <p:nvSpPr>
          <p:cNvPr id="10" name="Rektangel: avrundede hjørner 9" descr="Trygghet i hverdagen">
            <a:hlinkClick r:id="rId5" action="ppaction://hlinksldjump" tooltip="Til trygghet i hverdagen"/>
            <a:extLst>
              <a:ext uri="{FF2B5EF4-FFF2-40B4-BE49-F238E27FC236}">
                <a16:creationId xmlns:a16="http://schemas.microsoft.com/office/drawing/2014/main" id="{1556F4C3-7F03-4C61-ADF5-3F0F7859CF37}"/>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1" name="Rektangel: avrundede hjørner 10" descr="Sosial deltakelse">
            <a:hlinkClick r:id="rId6" action="ppaction://hlinksldjump" tooltip="Til Sosial deltakelse"/>
            <a:extLst>
              <a:ext uri="{FF2B5EF4-FFF2-40B4-BE49-F238E27FC236}">
                <a16:creationId xmlns:a16="http://schemas.microsoft.com/office/drawing/2014/main" id="{BFC5D294-D773-4251-9F60-386BA93DF4CB}"/>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2" name="Rektangel: avrundede hjørner 11" descr="Daglige gjøremål og påminnelser">
            <a:hlinkClick r:id="rId7" action="ppaction://hlinksldjump" tooltip="Til Daglige gjøremål og påminnelser"/>
            <a:extLst>
              <a:ext uri="{FF2B5EF4-FFF2-40B4-BE49-F238E27FC236}">
                <a16:creationId xmlns:a16="http://schemas.microsoft.com/office/drawing/2014/main" id="{289D2E6B-F8EF-4888-98A9-B7F0CDF7D482}"/>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3" name="Rektangel: avrundede hjørner 12" descr="Oppfølging av egen helse">
            <a:hlinkClick r:id="rId8" action="ppaction://hlinksldjump" tooltip="Til Oppfølging av egen helse"/>
            <a:extLst>
              <a:ext uri="{FF2B5EF4-FFF2-40B4-BE49-F238E27FC236}">
                <a16:creationId xmlns:a16="http://schemas.microsoft.com/office/drawing/2014/main" id="{3F196036-BDF0-40AB-A92D-86101FDD9500}"/>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4" name="Rektangel: avrundede hjørner 13" descr="Tilpasse boligen min">
            <a:hlinkClick r:id="rId9" action="ppaction://hlinksldjump" tooltip="Til Tilpasse boligen min"/>
            <a:extLst>
              <a:ext uri="{FF2B5EF4-FFF2-40B4-BE49-F238E27FC236}">
                <a16:creationId xmlns:a16="http://schemas.microsoft.com/office/drawing/2014/main" id="{B81BDB4E-43C8-46E7-9B2B-CDD583582048}"/>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pic>
        <p:nvPicPr>
          <p:cNvPr id="24" name="Bilde 23">
            <a:extLst>
              <a:ext uri="{FF2B5EF4-FFF2-40B4-BE49-F238E27FC236}">
                <a16:creationId xmlns:a16="http://schemas.microsoft.com/office/drawing/2014/main" id="{1DC140A2-2274-46EE-A6D9-0508D703CECC}"/>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821201" y="2587864"/>
            <a:ext cx="1635770" cy="1062407"/>
          </a:xfrm>
          <a:prstGeom prst="rect">
            <a:avLst/>
          </a:prstGeom>
        </p:spPr>
      </p:pic>
      <p:sp>
        <p:nvSpPr>
          <p:cNvPr id="19" name="Rektangel: avrundede hjørner 18" descr="Aktører og roller">
            <a:hlinkClick r:id="rId11" action="ppaction://hlinksldjump"/>
            <a:extLst>
              <a:ext uri="{FF2B5EF4-FFF2-40B4-BE49-F238E27FC236}">
                <a16:creationId xmlns:a16="http://schemas.microsoft.com/office/drawing/2014/main" id="{BC1E7CC5-F1E5-4DEB-B9D0-51AA88A59587}"/>
              </a:ext>
            </a:extLst>
          </p:cNvPr>
          <p:cNvSpPr/>
          <p:nvPr/>
        </p:nvSpPr>
        <p:spPr>
          <a:xfrm>
            <a:off x="10010259" y="6324006"/>
            <a:ext cx="1343541" cy="373892"/>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solidFill>
                  <a:schemeClr val="tx1"/>
                </a:solidFill>
              </a:rPr>
              <a:t>Aktører</a:t>
            </a:r>
            <a:endParaRPr lang="nb-NO" u="sng" dirty="0">
              <a:solidFill>
                <a:schemeClr val="tx1"/>
              </a:solidFill>
            </a:endParaRPr>
          </a:p>
        </p:txBody>
      </p:sp>
    </p:spTree>
    <p:extLst>
      <p:ext uri="{BB962C8B-B14F-4D97-AF65-F5344CB8AC3E}">
        <p14:creationId xmlns:p14="http://schemas.microsoft.com/office/powerpoint/2010/main" val="8161243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50161BEC-6F2B-4BC9-BA32-77476930F7F7}"/>
              </a:ext>
              <a:ext uri="{C183D7F6-B498-43B3-948B-1728B52AA6E4}">
                <adec:decorative xmlns:adec="http://schemas.microsoft.com/office/drawing/2017/decorative" val="1"/>
              </a:ext>
            </a:extLst>
          </p:cNvPr>
          <p:cNvSpPr/>
          <p:nvPr/>
        </p:nvSpPr>
        <p:spPr>
          <a:xfrm>
            <a:off x="180429" y="94532"/>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46706123-9EFD-477D-8226-D5631CE1598A}"/>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90E9BF32-27EA-420B-911A-22781A5C7880}"/>
              </a:ext>
            </a:extLst>
          </p:cNvPr>
          <p:cNvSpPr>
            <a:spLocks noGrp="1"/>
          </p:cNvSpPr>
          <p:nvPr>
            <p:ph type="title"/>
          </p:nvPr>
        </p:nvSpPr>
        <p:spPr>
          <a:noFill/>
        </p:spPr>
        <p:txBody>
          <a:bodyPr/>
          <a:lstStyle/>
          <a:p>
            <a:r>
              <a:rPr lang="nb-NO" dirty="0"/>
              <a:t>NAV Hjelpemiddelsentralens rolle og ansvar</a:t>
            </a:r>
          </a:p>
        </p:txBody>
      </p:sp>
      <p:sp>
        <p:nvSpPr>
          <p:cNvPr id="3" name="Plassholder for innhold 2">
            <a:extLst>
              <a:ext uri="{FF2B5EF4-FFF2-40B4-BE49-F238E27FC236}">
                <a16:creationId xmlns:a16="http://schemas.microsoft.com/office/drawing/2014/main" id="{286A9637-A88F-45F7-A126-F23C3BAA9B66}"/>
              </a:ext>
            </a:extLst>
          </p:cNvPr>
          <p:cNvSpPr>
            <a:spLocks noGrp="1"/>
          </p:cNvSpPr>
          <p:nvPr>
            <p:ph idx="1"/>
          </p:nvPr>
        </p:nvSpPr>
        <p:spPr>
          <a:xfrm>
            <a:off x="2621972" y="1825625"/>
            <a:ext cx="8731828" cy="4351338"/>
          </a:xfrm>
        </p:spPr>
        <p:txBody>
          <a:bodyPr>
            <a:normAutofit fontScale="85000" lnSpcReduction="20000"/>
          </a:bodyPr>
          <a:lstStyle/>
          <a:p>
            <a:r>
              <a:rPr lang="nb-NO" dirty="0"/>
              <a:t>Kommunen v/</a:t>
            </a:r>
            <a:r>
              <a:rPr lang="nb-NO" dirty="0" err="1"/>
              <a:t>rehab</a:t>
            </a:r>
            <a:r>
              <a:rPr lang="nb-NO" dirty="0"/>
              <a:t>-teamet formidler hjelpemidler via NAV hjelpemiddelsentral Agder, som har ansvar for hjelpemidler for personer med nedsatt funksjonsevne. </a:t>
            </a:r>
          </a:p>
          <a:p>
            <a:r>
              <a:rPr lang="nb-NO" dirty="0"/>
              <a:t>Et hjelpemiddel er en gjenstand eller et tiltak som bidrar til å redusere praktiske problemer og som gir økt mestring og deltakelse.</a:t>
            </a:r>
          </a:p>
          <a:p>
            <a:r>
              <a:rPr lang="nb-NO" dirty="0"/>
              <a:t>Man må ha en varig (over to år) og vesentlig redusert funksjonsevne for å kunne søke om hjelpemidler fra NAV</a:t>
            </a:r>
          </a:p>
          <a:p>
            <a:r>
              <a:rPr lang="nb-NO" dirty="0"/>
              <a:t>Retten til tekniske hjelpemidler via NAV er hjemlet i lov om folketrygd og Hjelpemiddelsentralen bistår også med veiledning og tilrettelegging for personer med nedsatt funksjonsevne.</a:t>
            </a:r>
          </a:p>
          <a:p>
            <a:r>
              <a:rPr lang="nb-NO" dirty="0"/>
              <a:t>Ta kontakt med kommunen ved ergoterapeut eller fysioterapeut om du har behov for å finne ut mer om dette.</a:t>
            </a:r>
          </a:p>
        </p:txBody>
      </p:sp>
      <p:sp>
        <p:nvSpPr>
          <p:cNvPr id="10" name="Rektangel: avrundede hjørner 9" descr="Trygghet i hverdagen">
            <a:hlinkClick r:id="rId3" action="ppaction://hlinksldjump" tooltip="Til trygghet i hverdagen"/>
            <a:extLst>
              <a:ext uri="{FF2B5EF4-FFF2-40B4-BE49-F238E27FC236}">
                <a16:creationId xmlns:a16="http://schemas.microsoft.com/office/drawing/2014/main" id="{06DF44D5-7788-47AB-B214-70CAE8498221}"/>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1" name="Rektangel: avrundede hjørner 10" descr="Sosial deltakelse">
            <a:hlinkClick r:id="rId4" action="ppaction://hlinksldjump" tooltip="Til Sosial deltakelse"/>
            <a:extLst>
              <a:ext uri="{FF2B5EF4-FFF2-40B4-BE49-F238E27FC236}">
                <a16:creationId xmlns:a16="http://schemas.microsoft.com/office/drawing/2014/main" id="{E231C1E3-6F69-4B2E-BE8D-39F1835B8E76}"/>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2" name="Rektangel: avrundede hjørner 11" descr="Daglige gjøremål og påminnelser">
            <a:hlinkClick r:id="rId5" action="ppaction://hlinksldjump" tooltip="Til Daglige gjøremål og påminnelser"/>
            <a:extLst>
              <a:ext uri="{FF2B5EF4-FFF2-40B4-BE49-F238E27FC236}">
                <a16:creationId xmlns:a16="http://schemas.microsoft.com/office/drawing/2014/main" id="{83E74B22-00FE-4E46-8C4E-24633B5DFF71}"/>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3" name="Rektangel: avrundede hjørner 12" descr="Oppfølging av egen helse">
            <a:hlinkClick r:id="rId6" action="ppaction://hlinksldjump" tooltip="Til Oppfølging av egen helse"/>
            <a:extLst>
              <a:ext uri="{FF2B5EF4-FFF2-40B4-BE49-F238E27FC236}">
                <a16:creationId xmlns:a16="http://schemas.microsoft.com/office/drawing/2014/main" id="{6C6828EE-D048-4589-A6ED-AC680AA0AFD2}"/>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4" name="Rektangel: avrundede hjørner 13" descr="Tilpasse boligen min">
            <a:hlinkClick r:id="rId7" action="ppaction://hlinksldjump" tooltip="Til Tilpasse boligen min"/>
            <a:extLst>
              <a:ext uri="{FF2B5EF4-FFF2-40B4-BE49-F238E27FC236}">
                <a16:creationId xmlns:a16="http://schemas.microsoft.com/office/drawing/2014/main" id="{C508C862-91E1-49BD-9DB6-92E94F5B082E}"/>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4" name="Gruppe 23" descr="Til startsiden">
            <a:extLst>
              <a:ext uri="{FF2B5EF4-FFF2-40B4-BE49-F238E27FC236}">
                <a16:creationId xmlns:a16="http://schemas.microsoft.com/office/drawing/2014/main" id="{82777E86-887E-4785-99E6-795E64FD63D4}"/>
              </a:ext>
            </a:extLst>
          </p:cNvPr>
          <p:cNvGrpSpPr/>
          <p:nvPr/>
        </p:nvGrpSpPr>
        <p:grpSpPr>
          <a:xfrm>
            <a:off x="379433" y="6324006"/>
            <a:ext cx="1795448" cy="408633"/>
            <a:chOff x="7307548" y="3507551"/>
            <a:chExt cx="1795448" cy="408633"/>
          </a:xfrm>
        </p:grpSpPr>
        <p:sp>
          <p:nvSpPr>
            <p:cNvPr id="25" name="Rektangel: avrundede hjørner 24" descr="Til startsiden">
              <a:hlinkClick r:id="rId8" action="ppaction://hlinksldjump" tooltip="Til startsiden"/>
              <a:extLst>
                <a:ext uri="{FF2B5EF4-FFF2-40B4-BE49-F238E27FC236}">
                  <a16:creationId xmlns:a16="http://schemas.microsoft.com/office/drawing/2014/main" id="{419159B8-1436-4D7A-B82F-41BBBC0D038E}"/>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6" name="Grafikk 25" descr="Hus">
              <a:extLst>
                <a:ext uri="{FF2B5EF4-FFF2-40B4-BE49-F238E27FC236}">
                  <a16:creationId xmlns:a16="http://schemas.microsoft.com/office/drawing/2014/main" id="{994790AC-9DD5-44FA-8983-A317ED3181D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9590" y="3514850"/>
              <a:ext cx="338936" cy="371850"/>
            </a:xfrm>
            <a:prstGeom prst="rect">
              <a:avLst/>
            </a:prstGeom>
          </p:spPr>
        </p:pic>
      </p:grpSp>
      <p:grpSp>
        <p:nvGrpSpPr>
          <p:cNvPr id="31" name="Gruppe 30" descr="Tilbake">
            <a:extLst>
              <a:ext uri="{FF2B5EF4-FFF2-40B4-BE49-F238E27FC236}">
                <a16:creationId xmlns:a16="http://schemas.microsoft.com/office/drawing/2014/main" id="{A37060EB-B647-4393-93B5-B142F5AF3B80}"/>
              </a:ext>
            </a:extLst>
          </p:cNvPr>
          <p:cNvGrpSpPr/>
          <p:nvPr/>
        </p:nvGrpSpPr>
        <p:grpSpPr>
          <a:xfrm>
            <a:off x="10086923" y="6311684"/>
            <a:ext cx="1266877" cy="409743"/>
            <a:chOff x="4195903" y="2866425"/>
            <a:chExt cx="1266877" cy="437025"/>
          </a:xfrm>
        </p:grpSpPr>
        <p:sp>
          <p:nvSpPr>
            <p:cNvPr id="32" name="Rektangel: avrundede hjørner 31" descr="Tilbake">
              <a:hlinkClick r:id="rId11" action="ppaction://hlinksldjump"/>
              <a:extLst>
                <a:ext uri="{FF2B5EF4-FFF2-40B4-BE49-F238E27FC236}">
                  <a16:creationId xmlns:a16="http://schemas.microsoft.com/office/drawing/2014/main" id="{8E8EA9DE-3477-4773-B1B2-C9828D34A673}"/>
                </a:ext>
              </a:extLst>
            </p:cNvPr>
            <p:cNvSpPr/>
            <p:nvPr/>
          </p:nvSpPr>
          <p:spPr>
            <a:xfrm>
              <a:off x="4195903" y="2866425"/>
              <a:ext cx="1266877" cy="437025"/>
            </a:xfrm>
            <a:prstGeom prst="roundRect">
              <a:avLst/>
            </a:prstGeom>
            <a:solidFill>
              <a:schemeClr val="tx1">
                <a:lumMod val="75000"/>
                <a:lumOff val="2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spcAft>
                  <a:spcPts val="600"/>
                </a:spcAft>
              </a:pPr>
              <a:r>
                <a:rPr lang="nb-NO" dirty="0" err="1"/>
                <a:t>Tlbake</a:t>
              </a:r>
              <a:endParaRPr lang="nb-NO" dirty="0"/>
            </a:p>
          </p:txBody>
        </p:sp>
        <p:sp>
          <p:nvSpPr>
            <p:cNvPr id="33" name="Likebent trekant 32">
              <a:extLst>
                <a:ext uri="{FF2B5EF4-FFF2-40B4-BE49-F238E27FC236}">
                  <a16:creationId xmlns:a16="http://schemas.microsoft.com/office/drawing/2014/main" id="{8DD3B012-2226-4905-811D-EC4C92F677E8}"/>
                </a:ext>
              </a:extLst>
            </p:cNvPr>
            <p:cNvSpPr/>
            <p:nvPr/>
          </p:nvSpPr>
          <p:spPr>
            <a:xfrm rot="16200000">
              <a:off x="4326954" y="3028415"/>
              <a:ext cx="167612" cy="165249"/>
            </a:xfrm>
            <a:prstGeom prst="triangle">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pic>
        <p:nvPicPr>
          <p:cNvPr id="9" name="Grafikk 8" descr="Liste">
            <a:hlinkClick r:id="rId12" action="ppaction://hlinksldjump" tooltip="Liste over løsninger"/>
            <a:extLst>
              <a:ext uri="{FF2B5EF4-FFF2-40B4-BE49-F238E27FC236}">
                <a16:creationId xmlns:a16="http://schemas.microsoft.com/office/drawing/2014/main" id="{14D93FF7-1D03-459F-9D53-D513995D409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1462824" y="6264513"/>
            <a:ext cx="490505" cy="490505"/>
          </a:xfrm>
          <a:prstGeom prst="rect">
            <a:avLst/>
          </a:prstGeom>
        </p:spPr>
      </p:pic>
      <p:pic>
        <p:nvPicPr>
          <p:cNvPr id="34" name="Bilde 33">
            <a:extLst>
              <a:ext uri="{FF2B5EF4-FFF2-40B4-BE49-F238E27FC236}">
                <a16:creationId xmlns:a16="http://schemas.microsoft.com/office/drawing/2014/main" id="{D4E88B11-18CB-4DA3-811F-FDEADCCB0DB9}"/>
              </a:ext>
              <a:ext uri="{C183D7F6-B498-43B3-948B-1728B52AA6E4}">
                <adec:decorative xmlns:adec="http://schemas.microsoft.com/office/drawing/2017/decorative" val="1"/>
              </a:ext>
            </a:extLst>
          </p:cNvPr>
          <p:cNvPicPr>
            <a:picLocks noChangeAspect="1"/>
          </p:cNvPicPr>
          <p:nvPr/>
        </p:nvPicPr>
        <p:blipFill>
          <a:blip r:embed="rId15"/>
          <a:stretch>
            <a:fillRect/>
          </a:stretch>
        </p:blipFill>
        <p:spPr>
          <a:xfrm>
            <a:off x="821201" y="2587864"/>
            <a:ext cx="1635770" cy="1062407"/>
          </a:xfrm>
          <a:prstGeom prst="rect">
            <a:avLst/>
          </a:prstGeom>
        </p:spPr>
      </p:pic>
      <p:sp>
        <p:nvSpPr>
          <p:cNvPr id="22" name="Rektangel: avrundede hjørner 21" descr="Aktører og roller">
            <a:hlinkClick r:id="rId11" action="ppaction://hlinksldjump"/>
            <a:extLst>
              <a:ext uri="{FF2B5EF4-FFF2-40B4-BE49-F238E27FC236}">
                <a16:creationId xmlns:a16="http://schemas.microsoft.com/office/drawing/2014/main" id="{7EE6CF87-37A3-43AF-978F-A6BD5CCAB19B}"/>
              </a:ext>
            </a:extLst>
          </p:cNvPr>
          <p:cNvSpPr/>
          <p:nvPr/>
        </p:nvSpPr>
        <p:spPr>
          <a:xfrm>
            <a:off x="10010259" y="6324006"/>
            <a:ext cx="1343541" cy="373892"/>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dirty="0">
                <a:solidFill>
                  <a:schemeClr val="tx1"/>
                </a:solidFill>
              </a:rPr>
              <a:t>Aktører</a:t>
            </a:r>
            <a:endParaRPr lang="nb-NO" u="sng" dirty="0">
              <a:solidFill>
                <a:schemeClr val="tx1"/>
              </a:solidFill>
            </a:endParaRPr>
          </a:p>
        </p:txBody>
      </p:sp>
    </p:spTree>
    <p:extLst>
      <p:ext uri="{BB962C8B-B14F-4D97-AF65-F5344CB8AC3E}">
        <p14:creationId xmlns:p14="http://schemas.microsoft.com/office/powerpoint/2010/main" val="35323264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Rektangel: avrundede hjørner 3">
            <a:extLst>
              <a:ext uri="{FF2B5EF4-FFF2-40B4-BE49-F238E27FC236}">
                <a16:creationId xmlns:a16="http://schemas.microsoft.com/office/drawing/2014/main" id="{A925507A-633A-4DEC-BB5B-6C0ECD2DBB43}"/>
              </a:ext>
              <a:ext uri="{C183D7F6-B498-43B3-948B-1728B52AA6E4}">
                <adec:decorative xmlns:adec="http://schemas.microsoft.com/office/drawing/2017/decorative" val="1"/>
              </a:ext>
            </a:extLst>
          </p:cNvPr>
          <p:cNvSpPr/>
          <p:nvPr/>
        </p:nvSpPr>
        <p:spPr>
          <a:xfrm>
            <a:off x="180429" y="105802"/>
            <a:ext cx="11831142" cy="6049073"/>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Rektangel: avrundede hjørner 4">
            <a:extLst>
              <a:ext uri="{FF2B5EF4-FFF2-40B4-BE49-F238E27FC236}">
                <a16:creationId xmlns:a16="http://schemas.microsoft.com/office/drawing/2014/main" id="{D0EE64C2-7150-4D3D-BB35-E170F65E115C}"/>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56C68564-6E97-40D7-BE7F-43F1BC69A5F7}"/>
              </a:ext>
            </a:extLst>
          </p:cNvPr>
          <p:cNvSpPr>
            <a:spLocks noGrp="1"/>
          </p:cNvSpPr>
          <p:nvPr>
            <p:ph type="title"/>
          </p:nvPr>
        </p:nvSpPr>
        <p:spPr>
          <a:xfrm>
            <a:off x="1876926" y="365125"/>
            <a:ext cx="9476874" cy="1325563"/>
          </a:xfrm>
        </p:spPr>
        <p:txBody>
          <a:bodyPr/>
          <a:lstStyle/>
          <a:p>
            <a:r>
              <a:rPr lang="nb-NO" dirty="0"/>
              <a:t>Liste over løsninger</a:t>
            </a:r>
          </a:p>
        </p:txBody>
      </p:sp>
      <p:sp>
        <p:nvSpPr>
          <p:cNvPr id="3" name="Plassholder for innhold 2">
            <a:extLst>
              <a:ext uri="{FF2B5EF4-FFF2-40B4-BE49-F238E27FC236}">
                <a16:creationId xmlns:a16="http://schemas.microsoft.com/office/drawing/2014/main" id="{F61FE125-7F6D-4060-98F7-B2B273B40B3E}"/>
              </a:ext>
            </a:extLst>
          </p:cNvPr>
          <p:cNvSpPr>
            <a:spLocks noGrp="1"/>
          </p:cNvSpPr>
          <p:nvPr>
            <p:ph idx="1"/>
          </p:nvPr>
        </p:nvSpPr>
        <p:spPr>
          <a:xfrm>
            <a:off x="888517" y="1741477"/>
            <a:ext cx="3256722" cy="4351338"/>
          </a:xfrm>
        </p:spPr>
        <p:txBody>
          <a:bodyPr>
            <a:noAutofit/>
          </a:bodyPr>
          <a:lstStyle/>
          <a:p>
            <a:r>
              <a:rPr lang="nb-NO" sz="1600" dirty="0">
                <a:hlinkClick r:id="rId3" action="ppaction://hlinksldjump"/>
              </a:rPr>
              <a:t>Bevegelsessensor med varsling</a:t>
            </a:r>
            <a:endParaRPr lang="nb-NO" sz="1600" dirty="0"/>
          </a:p>
          <a:p>
            <a:r>
              <a:rPr lang="nb-NO" sz="1600" dirty="0">
                <a:hlinkClick r:id="rId4" action="ppaction://hlinksldjump"/>
              </a:rPr>
              <a:t>Brikker til å finne nøkler og andre gjenstander</a:t>
            </a:r>
            <a:endParaRPr lang="nb-NO" sz="1600" dirty="0"/>
          </a:p>
          <a:p>
            <a:r>
              <a:rPr lang="nb-NO" sz="1600" dirty="0">
                <a:hlinkClick r:id="rId5" action="ppaction://hlinksldjump"/>
              </a:rPr>
              <a:t>Digital hjemmeoppfølging</a:t>
            </a:r>
            <a:endParaRPr lang="nb-NO" sz="1600" dirty="0"/>
          </a:p>
          <a:p>
            <a:r>
              <a:rPr lang="nb-NO" sz="1600" dirty="0">
                <a:hlinkClick r:id="rId6" action="ppaction://hlinksldjump"/>
              </a:rPr>
              <a:t>Digitalt tilsyn</a:t>
            </a:r>
            <a:endParaRPr lang="nb-NO" sz="1600" dirty="0"/>
          </a:p>
          <a:p>
            <a:r>
              <a:rPr lang="nb-NO" sz="1600" dirty="0">
                <a:hlinkClick r:id="rId7" action="ppaction://hlinksldjump"/>
              </a:rPr>
              <a:t>Dusjstol</a:t>
            </a:r>
            <a:endParaRPr lang="nb-NO" sz="1600" dirty="0"/>
          </a:p>
          <a:p>
            <a:r>
              <a:rPr lang="nb-NO" sz="1600" dirty="0">
                <a:hlinkClick r:id="rId8" action="ppaction://hlinksldjump"/>
              </a:rPr>
              <a:t>Dørsensor</a:t>
            </a:r>
            <a:endParaRPr lang="nb-NO" sz="1600" dirty="0"/>
          </a:p>
          <a:p>
            <a:r>
              <a:rPr lang="nb-NO" sz="1600" dirty="0">
                <a:hlinkClick r:id="rId9" action="ppaction://hlinksldjump"/>
              </a:rPr>
              <a:t>Elektroniske dørlåser</a:t>
            </a:r>
            <a:endParaRPr lang="nb-NO" sz="1600" dirty="0"/>
          </a:p>
          <a:p>
            <a:r>
              <a:rPr lang="nb-NO" sz="1600" dirty="0">
                <a:hlinkClick r:id="rId10" action="ppaction://hlinksldjump"/>
              </a:rPr>
              <a:t>Elektroniske kalendere og tidshjelpemiddel</a:t>
            </a:r>
            <a:endParaRPr lang="nb-NO" sz="1600" dirty="0"/>
          </a:p>
          <a:p>
            <a:r>
              <a:rPr lang="nb-NO" sz="1600" dirty="0">
                <a:hlinkClick r:id="rId11" action="ppaction://hlinksldjump"/>
              </a:rPr>
              <a:t>Elektroniske medisindispensere</a:t>
            </a:r>
            <a:endParaRPr lang="nb-NO" sz="1600" dirty="0"/>
          </a:p>
        </p:txBody>
      </p:sp>
      <p:sp>
        <p:nvSpPr>
          <p:cNvPr id="6" name="Plassholder for innhold 2">
            <a:extLst>
              <a:ext uri="{FF2B5EF4-FFF2-40B4-BE49-F238E27FC236}">
                <a16:creationId xmlns:a16="http://schemas.microsoft.com/office/drawing/2014/main" id="{07B97CAC-7CCA-49E2-8DB0-11292BE7ECE9}"/>
              </a:ext>
            </a:extLst>
          </p:cNvPr>
          <p:cNvSpPr txBox="1">
            <a:spLocks/>
          </p:cNvSpPr>
          <p:nvPr/>
        </p:nvSpPr>
        <p:spPr>
          <a:xfrm>
            <a:off x="4273827" y="1741477"/>
            <a:ext cx="325672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12" action="ppaction://hlinksldjump"/>
              </a:rPr>
              <a:t>Enkle fjernkontroller for TV</a:t>
            </a:r>
            <a:endParaRPr lang="nb-NO" sz="1600" dirty="0"/>
          </a:p>
          <a:p>
            <a:r>
              <a:rPr lang="nb-NO" sz="1600" dirty="0">
                <a:hlinkClick r:id="rId13" action="ppaction://hlinksldjump"/>
              </a:rPr>
              <a:t>Enkle sensorer og fjernkontroller</a:t>
            </a:r>
            <a:endParaRPr lang="nb-NO" sz="1600" dirty="0"/>
          </a:p>
          <a:p>
            <a:r>
              <a:rPr lang="nb-NO" sz="1600" dirty="0">
                <a:hlinkClick r:id="rId14" action="ppaction://hlinksldjump"/>
              </a:rPr>
              <a:t>Fallsensor</a:t>
            </a:r>
            <a:endParaRPr lang="nb-NO" sz="1600" dirty="0"/>
          </a:p>
          <a:p>
            <a:r>
              <a:rPr lang="nb-NO" sz="1600" dirty="0">
                <a:hlinkClick r:id="rId15" action="ppaction://hlinksldjump"/>
              </a:rPr>
              <a:t>GPS - Lokaliseringsteknologi</a:t>
            </a:r>
            <a:endParaRPr lang="nb-NO" sz="1600" dirty="0"/>
          </a:p>
          <a:p>
            <a:r>
              <a:rPr lang="nb-NO" sz="1600" dirty="0">
                <a:hlinkClick r:id="rId16" action="ppaction://hlinksldjump"/>
              </a:rPr>
              <a:t>Hjelpemidler til matlaging og måltider</a:t>
            </a:r>
            <a:endParaRPr lang="nb-NO" sz="1600" dirty="0"/>
          </a:p>
          <a:p>
            <a:r>
              <a:rPr lang="nb-NO" sz="1600" dirty="0">
                <a:hlinkClick r:id="rId17" action="ppaction://hlinksldjump"/>
              </a:rPr>
              <a:t>Kommunikasjon med pårørende</a:t>
            </a:r>
            <a:endParaRPr lang="nb-NO" sz="1600" dirty="0"/>
          </a:p>
          <a:p>
            <a:r>
              <a:rPr lang="nb-NO" sz="1600" dirty="0">
                <a:hlinkClick r:id="rId18" action="ppaction://hlinksldjump"/>
              </a:rPr>
              <a:t>Kroppstørker</a:t>
            </a:r>
            <a:endParaRPr lang="nb-NO" sz="1600" dirty="0"/>
          </a:p>
          <a:p>
            <a:r>
              <a:rPr lang="nb-NO" sz="1600" dirty="0">
                <a:hlinkClick r:id="rId19" action="ppaction://hlinksldjump"/>
              </a:rPr>
              <a:t>Mobil trygghetsalarm</a:t>
            </a:r>
            <a:endParaRPr lang="nb-NO" sz="1600" dirty="0"/>
          </a:p>
          <a:p>
            <a:r>
              <a:rPr lang="nb-NO" sz="1600" dirty="0">
                <a:hlinkClick r:id="rId20" action="ppaction://hlinksldjump"/>
              </a:rPr>
              <a:t>Robotgressklipper</a:t>
            </a:r>
            <a:endParaRPr lang="nb-NO" sz="1600" dirty="0"/>
          </a:p>
          <a:p>
            <a:r>
              <a:rPr lang="nb-NO" sz="1600" dirty="0">
                <a:hlinkClick r:id="rId21" action="ppaction://hlinksldjump"/>
              </a:rPr>
              <a:t>Robotstøvsuger</a:t>
            </a:r>
            <a:endParaRPr lang="nb-NO" sz="1600" dirty="0"/>
          </a:p>
        </p:txBody>
      </p:sp>
      <p:sp>
        <p:nvSpPr>
          <p:cNvPr id="7" name="Plassholder for innhold 2">
            <a:extLst>
              <a:ext uri="{FF2B5EF4-FFF2-40B4-BE49-F238E27FC236}">
                <a16:creationId xmlns:a16="http://schemas.microsoft.com/office/drawing/2014/main" id="{F1949900-2D4F-48AA-90D1-8FA2447C9E09}"/>
              </a:ext>
            </a:extLst>
          </p:cNvPr>
          <p:cNvSpPr txBox="1">
            <a:spLocks/>
          </p:cNvSpPr>
          <p:nvPr/>
        </p:nvSpPr>
        <p:spPr>
          <a:xfrm>
            <a:off x="8046763" y="1690688"/>
            <a:ext cx="325672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sz="1600" dirty="0">
                <a:hlinkClick r:id="rId22" action="ppaction://hlinksldjump"/>
              </a:rPr>
              <a:t>Røykvarsling</a:t>
            </a:r>
            <a:endParaRPr lang="nb-NO" sz="1600" dirty="0"/>
          </a:p>
          <a:p>
            <a:r>
              <a:rPr lang="nb-NO" sz="1600" dirty="0">
                <a:hlinkClick r:id="rId23" action="ppaction://hlinksldjump"/>
              </a:rPr>
              <a:t>Samtaleforsterker</a:t>
            </a:r>
            <a:endParaRPr lang="nb-NO" sz="1600" dirty="0"/>
          </a:p>
          <a:p>
            <a:r>
              <a:rPr lang="nb-NO" sz="1600" dirty="0">
                <a:hlinkClick r:id="rId24" action="ppaction://hlinksldjump"/>
              </a:rPr>
              <a:t>Sengesensor</a:t>
            </a:r>
            <a:endParaRPr lang="nb-NO" sz="1600" dirty="0"/>
          </a:p>
          <a:p>
            <a:r>
              <a:rPr lang="nb-NO" sz="1600" dirty="0">
                <a:hlinkClick r:id="rId25" action="ppaction://hlinksldjump"/>
              </a:rPr>
              <a:t>Spyl- og tørktoalett</a:t>
            </a:r>
            <a:endParaRPr lang="nb-NO" sz="1600" dirty="0"/>
          </a:p>
          <a:p>
            <a:r>
              <a:rPr lang="nb-NO" sz="1600" dirty="0" err="1">
                <a:hlinkClick r:id="rId26" action="ppaction://hlinksldjump"/>
              </a:rPr>
              <a:t>Strømpepåtrekker</a:t>
            </a:r>
            <a:endParaRPr lang="nb-NO" sz="1600" dirty="0"/>
          </a:p>
          <a:p>
            <a:r>
              <a:rPr lang="nb-NO" sz="1600" dirty="0">
                <a:hlinkClick r:id="rId27" action="ppaction://hlinksldjump"/>
              </a:rPr>
              <a:t>Støttestang (</a:t>
            </a:r>
            <a:r>
              <a:rPr lang="nb-NO" sz="1600" dirty="0" err="1">
                <a:hlinkClick r:id="rId27" action="ppaction://hlinksldjump"/>
              </a:rPr>
              <a:t>Gripo</a:t>
            </a:r>
            <a:r>
              <a:rPr lang="nb-NO" sz="1600" dirty="0">
                <a:hlinkClick r:id="rId27" action="ppaction://hlinksldjump"/>
              </a:rPr>
              <a:t>)</a:t>
            </a:r>
            <a:endParaRPr lang="nb-NO" sz="1600" dirty="0"/>
          </a:p>
          <a:p>
            <a:r>
              <a:rPr lang="nb-NO" sz="1600" dirty="0">
                <a:hlinkClick r:id="rId28" action="ppaction://hlinksldjump"/>
              </a:rPr>
              <a:t>Tidsbrytere</a:t>
            </a:r>
            <a:endParaRPr lang="nb-NO" sz="1600" dirty="0"/>
          </a:p>
          <a:p>
            <a:r>
              <a:rPr lang="nb-NO" sz="1600" dirty="0">
                <a:hlinkClick r:id="rId29" action="ppaction://hlinksldjump"/>
              </a:rPr>
              <a:t>Trygghetsalarm</a:t>
            </a:r>
            <a:endParaRPr lang="nb-NO" sz="1600" dirty="0"/>
          </a:p>
          <a:p>
            <a:r>
              <a:rPr lang="nb-NO" sz="1600" dirty="0">
                <a:hlinkClick r:id="rId30" action="ppaction://hlinksldjump"/>
              </a:rPr>
              <a:t>Trygghetsalarm med flere sensorer (trygghetspakke</a:t>
            </a:r>
            <a:endParaRPr lang="nb-NO" sz="1600" dirty="0"/>
          </a:p>
        </p:txBody>
      </p:sp>
      <p:sp>
        <p:nvSpPr>
          <p:cNvPr id="14" name="Rektangel: avrundede hjørner 13" descr="Trygghet i hverdagen">
            <a:hlinkClick r:id="rId31" action="ppaction://hlinksldjump" tooltip="Til trygghet i hverdagen"/>
            <a:extLst>
              <a:ext uri="{FF2B5EF4-FFF2-40B4-BE49-F238E27FC236}">
                <a16:creationId xmlns:a16="http://schemas.microsoft.com/office/drawing/2014/main" id="{5E731A3F-3310-4601-A95F-25FB8F4A7261}"/>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5" name="Rektangel: avrundede hjørner 14" descr="Sosial deltakelse">
            <a:hlinkClick r:id="rId32" action="ppaction://hlinksldjump" tooltip="Til Sosial deltakelse"/>
            <a:extLst>
              <a:ext uri="{FF2B5EF4-FFF2-40B4-BE49-F238E27FC236}">
                <a16:creationId xmlns:a16="http://schemas.microsoft.com/office/drawing/2014/main" id="{51C187D1-CA44-44DA-8C1C-C558F54652DD}"/>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16" name="Rektangel: avrundede hjørner 15" descr="Daglige gjøremål og påminnelser">
            <a:hlinkClick r:id="rId33" action="ppaction://hlinksldjump" tooltip="Til Daglige gjøremål og påminnelser"/>
            <a:extLst>
              <a:ext uri="{FF2B5EF4-FFF2-40B4-BE49-F238E27FC236}">
                <a16:creationId xmlns:a16="http://schemas.microsoft.com/office/drawing/2014/main" id="{6835AA09-9B59-4D0C-BD38-8EC47B0E7986}"/>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17" name="Rektangel: avrundede hjørner 16" descr="Oppfølging av egen helse">
            <a:hlinkClick r:id="rId34" action="ppaction://hlinksldjump" tooltip="Til Oppfølging av egen helse"/>
            <a:extLst>
              <a:ext uri="{FF2B5EF4-FFF2-40B4-BE49-F238E27FC236}">
                <a16:creationId xmlns:a16="http://schemas.microsoft.com/office/drawing/2014/main" id="{5C9B950A-3B91-4509-90C1-E14823C82262}"/>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18" name="Rektangel: avrundede hjørner 17" descr="Tilpasse boligen min">
            <a:hlinkClick r:id="rId35" action="ppaction://hlinksldjump" tooltip="Til Tilpasse boligen min"/>
            <a:extLst>
              <a:ext uri="{FF2B5EF4-FFF2-40B4-BE49-F238E27FC236}">
                <a16:creationId xmlns:a16="http://schemas.microsoft.com/office/drawing/2014/main" id="{BE6961BE-602B-4805-9471-5021AA66FA42}"/>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5" name="Gruppe 24" descr="Til startsiden">
            <a:extLst>
              <a:ext uri="{FF2B5EF4-FFF2-40B4-BE49-F238E27FC236}">
                <a16:creationId xmlns:a16="http://schemas.microsoft.com/office/drawing/2014/main" id="{7741ADB2-1CF3-478F-8E37-A79AED79C366}"/>
              </a:ext>
            </a:extLst>
          </p:cNvPr>
          <p:cNvGrpSpPr/>
          <p:nvPr/>
        </p:nvGrpSpPr>
        <p:grpSpPr>
          <a:xfrm>
            <a:off x="379433" y="6324006"/>
            <a:ext cx="1795448" cy="408633"/>
            <a:chOff x="7307548" y="3507551"/>
            <a:chExt cx="1795448" cy="408633"/>
          </a:xfrm>
        </p:grpSpPr>
        <p:sp>
          <p:nvSpPr>
            <p:cNvPr id="26" name="Rektangel: avrundede hjørner 25" descr="Til startsiden">
              <a:hlinkClick r:id="rId36" action="ppaction://hlinksldjump" tooltip="Til startsiden"/>
              <a:extLst>
                <a:ext uri="{FF2B5EF4-FFF2-40B4-BE49-F238E27FC236}">
                  <a16:creationId xmlns:a16="http://schemas.microsoft.com/office/drawing/2014/main" id="{350D2ECF-B62D-450C-9068-35305D2761B4}"/>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7" name="Grafikk 26" descr="Hus">
              <a:extLst>
                <a:ext uri="{FF2B5EF4-FFF2-40B4-BE49-F238E27FC236}">
                  <a16:creationId xmlns:a16="http://schemas.microsoft.com/office/drawing/2014/main" id="{5224444B-C9FD-4B3F-A4B2-9CA6628CB5C5}"/>
                </a:ext>
              </a:extLst>
            </p:cNvPr>
            <p:cNvPicPr>
              <a:picLocks noChangeAspect="1"/>
            </p:cNvPicPr>
            <p:nvPr/>
          </p:nvPicPr>
          <p:blipFill>
            <a:blip r:embed="rId37">
              <a:extLst>
                <a:ext uri="{28A0092B-C50C-407E-A947-70E740481C1C}">
                  <a14:useLocalDpi xmlns:a14="http://schemas.microsoft.com/office/drawing/2010/main" val="0"/>
                </a:ext>
                <a:ext uri="{96DAC541-7B7A-43D3-8B79-37D633B846F1}">
                  <asvg:svgBlip xmlns:asvg="http://schemas.microsoft.com/office/drawing/2016/SVG/main" r:embed="rId38"/>
                </a:ext>
              </a:extLst>
            </a:blip>
            <a:stretch>
              <a:fillRect/>
            </a:stretch>
          </p:blipFill>
          <p:spPr>
            <a:xfrm>
              <a:off x="7359590" y="3514850"/>
              <a:ext cx="338936" cy="371850"/>
            </a:xfrm>
            <a:prstGeom prst="rect">
              <a:avLst/>
            </a:prstGeom>
          </p:spPr>
        </p:pic>
      </p:grpSp>
      <p:pic>
        <p:nvPicPr>
          <p:cNvPr id="9" name="Grafikk 8" descr="Liste">
            <a:extLst>
              <a:ext uri="{FF2B5EF4-FFF2-40B4-BE49-F238E27FC236}">
                <a16:creationId xmlns:a16="http://schemas.microsoft.com/office/drawing/2014/main" id="{C2DAC1E1-0953-4B5C-8F76-58EDCB18D3AD}"/>
              </a:ext>
            </a:extLst>
          </p:cNvPr>
          <p:cNvPicPr>
            <a:picLocks noChangeAspect="1"/>
          </p:cNvPicPr>
          <p:nvPr/>
        </p:nvPicPr>
        <p:blipFill>
          <a:blip r:embed="rId39">
            <a:extLst>
              <a:ext uri="{28A0092B-C50C-407E-A947-70E740481C1C}">
                <a14:useLocalDpi xmlns:a14="http://schemas.microsoft.com/office/drawing/2010/main" val="0"/>
              </a:ext>
              <a:ext uri="{96DAC541-7B7A-43D3-8B79-37D633B846F1}">
                <asvg:svgBlip xmlns:asvg="http://schemas.microsoft.com/office/drawing/2016/SVG/main" r:embed="rId40"/>
              </a:ext>
            </a:extLst>
          </a:blip>
          <a:stretch>
            <a:fillRect/>
          </a:stretch>
        </p:blipFill>
        <p:spPr>
          <a:xfrm>
            <a:off x="633807" y="189614"/>
            <a:ext cx="1170695" cy="1170695"/>
          </a:xfrm>
          <a:prstGeom prst="rect">
            <a:avLst/>
          </a:prstGeom>
        </p:spPr>
      </p:pic>
    </p:spTree>
    <p:extLst>
      <p:ext uri="{BB962C8B-B14F-4D97-AF65-F5344CB8AC3E}">
        <p14:creationId xmlns:p14="http://schemas.microsoft.com/office/powerpoint/2010/main" val="28018389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ktangel: avrundede hjørner 25">
            <a:extLst>
              <a:ext uri="{FF2B5EF4-FFF2-40B4-BE49-F238E27FC236}">
                <a16:creationId xmlns:a16="http://schemas.microsoft.com/office/drawing/2014/main" id="{EB4ACE11-9BAF-455B-BAA7-2F5DEBED8062}"/>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1DB8EE34-112A-435F-99DD-9064513AB084}"/>
              </a:ext>
            </a:extLst>
          </p:cNvPr>
          <p:cNvSpPr>
            <a:spLocks noGrp="1"/>
          </p:cNvSpPr>
          <p:nvPr>
            <p:ph type="title"/>
          </p:nvPr>
        </p:nvSpPr>
        <p:spPr>
          <a:xfrm>
            <a:off x="1913468" y="365125"/>
            <a:ext cx="9440332" cy="1325563"/>
          </a:xfrm>
        </p:spPr>
        <p:txBody>
          <a:bodyPr>
            <a:normAutofit/>
          </a:bodyPr>
          <a:lstStyle/>
          <a:p>
            <a:r>
              <a:rPr lang="nb-NO" sz="5400" dirty="0"/>
              <a:t>Lenkeside 1 av 3</a:t>
            </a:r>
          </a:p>
        </p:txBody>
      </p:sp>
      <p:graphicFrame>
        <p:nvGraphicFramePr>
          <p:cNvPr id="16" name="Tabell 16" descr="Offentlige aktører">
            <a:extLst>
              <a:ext uri="{FF2B5EF4-FFF2-40B4-BE49-F238E27FC236}">
                <a16:creationId xmlns:a16="http://schemas.microsoft.com/office/drawing/2014/main" id="{63F0F329-830C-4D23-84D5-EA07218629C5}"/>
              </a:ext>
            </a:extLst>
          </p:cNvPr>
          <p:cNvGraphicFramePr>
            <a:graphicFrameLocks noGrp="1"/>
          </p:cNvGraphicFramePr>
          <p:nvPr>
            <p:extLst>
              <p:ext uri="{D42A27DB-BD31-4B8C-83A1-F6EECF244321}">
                <p14:modId xmlns:p14="http://schemas.microsoft.com/office/powerpoint/2010/main" val="2638000925"/>
              </p:ext>
            </p:extLst>
          </p:nvPr>
        </p:nvGraphicFramePr>
        <p:xfrm>
          <a:off x="838199" y="1908938"/>
          <a:ext cx="10284960" cy="3040123"/>
        </p:xfrm>
        <a:graphic>
          <a:graphicData uri="http://schemas.openxmlformats.org/drawingml/2006/table">
            <a:tbl>
              <a:tblPr firstRow="1" bandRow="1">
                <a:tableStyleId>{5C22544A-7EE6-4342-B048-85BDC9FD1C3A}</a:tableStyleId>
              </a:tblPr>
              <a:tblGrid>
                <a:gridCol w="2627489">
                  <a:extLst>
                    <a:ext uri="{9D8B030D-6E8A-4147-A177-3AD203B41FA5}">
                      <a16:colId xmlns:a16="http://schemas.microsoft.com/office/drawing/2014/main" val="3500164336"/>
                    </a:ext>
                  </a:extLst>
                </a:gridCol>
                <a:gridCol w="4820355">
                  <a:extLst>
                    <a:ext uri="{9D8B030D-6E8A-4147-A177-3AD203B41FA5}">
                      <a16:colId xmlns:a16="http://schemas.microsoft.com/office/drawing/2014/main" val="195216126"/>
                    </a:ext>
                  </a:extLst>
                </a:gridCol>
                <a:gridCol w="2837116">
                  <a:extLst>
                    <a:ext uri="{9D8B030D-6E8A-4147-A177-3AD203B41FA5}">
                      <a16:colId xmlns:a16="http://schemas.microsoft.com/office/drawing/2014/main" val="2672892034"/>
                    </a:ext>
                  </a:extLst>
                </a:gridCol>
              </a:tblGrid>
              <a:tr h="373123">
                <a:tc>
                  <a:txBody>
                    <a:bodyPr/>
                    <a:lstStyle/>
                    <a:p>
                      <a:r>
                        <a:rPr lang="nb-NO" sz="1800" dirty="0"/>
                        <a:t>Offentlige aktører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dirty="0"/>
                        <a:t>Aktuelle sider</a:t>
                      </a:r>
                    </a:p>
                  </a:txBody>
                  <a:tcPr/>
                </a:tc>
                <a:tc>
                  <a:txBody>
                    <a:bodyPr/>
                    <a:lstStyle/>
                    <a:p>
                      <a:r>
                        <a:rPr lang="nb-NO" sz="1800" dirty="0"/>
                        <a:t>Lenker</a:t>
                      </a:r>
                    </a:p>
                  </a:txBody>
                  <a:tcPr/>
                </a:tc>
                <a:extLst>
                  <a:ext uri="{0D108BD9-81ED-4DB2-BD59-A6C34878D82A}">
                    <a16:rowId xmlns:a16="http://schemas.microsoft.com/office/drawing/2014/main" val="3057088626"/>
                  </a:ext>
                </a:extLst>
              </a:tr>
              <a:tr h="370840">
                <a:tc>
                  <a:txBody>
                    <a:bodyPr/>
                    <a:lstStyle/>
                    <a:p>
                      <a:pPr algn="l"/>
                      <a:r>
                        <a:rPr lang="nb-NO" sz="1800" dirty="0"/>
                        <a:t>NAV Hjelpemiddelsentral</a:t>
                      </a:r>
                    </a:p>
                  </a:txBody>
                  <a:tcPr/>
                </a:tc>
                <a:tc>
                  <a:txBody>
                    <a:bodyPr/>
                    <a:lstStyle/>
                    <a:p>
                      <a:r>
                        <a:rPr lang="nb-NO" sz="1800" kern="1200" dirty="0">
                          <a:solidFill>
                            <a:schemeClr val="dk1"/>
                          </a:solidFill>
                          <a:effectLst/>
                          <a:latin typeface="+mn-lt"/>
                          <a:ea typeface="+mn-ea"/>
                          <a:cs typeface="+mn-cs"/>
                        </a:rPr>
                        <a:t>-&gt; Tips til kartlegging og tilrettelegging av bolig.</a:t>
                      </a:r>
                      <a:endParaRPr lang="nb-NO" sz="1800" dirty="0"/>
                    </a:p>
                  </a:txBody>
                  <a:tcPr/>
                </a:tc>
                <a:tc>
                  <a:txBody>
                    <a:bodyPr/>
                    <a:lstStyle/>
                    <a:p>
                      <a:r>
                        <a:rPr lang="nb-NO" sz="1800" u="sng" kern="1200" dirty="0">
                          <a:solidFill>
                            <a:schemeClr val="dk1"/>
                          </a:solidFill>
                          <a:effectLst/>
                          <a:latin typeface="+mn-lt"/>
                          <a:ea typeface="+mn-ea"/>
                          <a:cs typeface="+mn-cs"/>
                          <a:hlinkClick r:id="rId3"/>
                        </a:rPr>
                        <a:t>Kunnskapsbanken.net/bolig</a:t>
                      </a:r>
                      <a:endParaRPr lang="nb-NO" sz="1800" dirty="0"/>
                    </a:p>
                  </a:txBody>
                  <a:tcPr/>
                </a:tc>
                <a:extLst>
                  <a:ext uri="{0D108BD9-81ED-4DB2-BD59-A6C34878D82A}">
                    <a16:rowId xmlns:a16="http://schemas.microsoft.com/office/drawing/2014/main" val="2170615942"/>
                  </a:ext>
                </a:extLst>
              </a:tr>
              <a:tr h="370840">
                <a:tc>
                  <a:txBody>
                    <a:bodyPr/>
                    <a:lstStyle/>
                    <a:p>
                      <a:pPr algn="l"/>
                      <a:endParaRPr lang="nb-NO" sz="1800" dirty="0"/>
                    </a:p>
                  </a:txBody>
                  <a:tcPr/>
                </a:tc>
                <a:tc>
                  <a:txBody>
                    <a:bodyPr/>
                    <a:lstStyle/>
                    <a:p>
                      <a:r>
                        <a:rPr lang="nb-NO" sz="1800" kern="1200" dirty="0">
                          <a:solidFill>
                            <a:schemeClr val="dk1"/>
                          </a:solidFill>
                          <a:effectLst/>
                          <a:latin typeface="+mn-lt"/>
                          <a:ea typeface="+mn-ea"/>
                          <a:cs typeface="+mn-cs"/>
                        </a:rPr>
                        <a:t>-&gt; Hjelpemidler i det nasjonale sortimentet</a:t>
                      </a:r>
                      <a:endParaRPr lang="nb-NO" sz="1800" dirty="0"/>
                    </a:p>
                  </a:txBody>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nb-NO" sz="1800" u="sng" kern="1200" dirty="0">
                          <a:solidFill>
                            <a:schemeClr val="dk1"/>
                          </a:solidFill>
                          <a:effectLst/>
                          <a:latin typeface="+mn-lt"/>
                          <a:ea typeface="+mn-ea"/>
                          <a:cs typeface="+mn-cs"/>
                          <a:hlinkClick r:id="rId4"/>
                        </a:rPr>
                        <a:t>Hjelpemiddeldatabasen.no</a:t>
                      </a:r>
                      <a:endParaRPr lang="nb-NO" sz="18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77487469"/>
                  </a:ext>
                </a:extLst>
              </a:tr>
              <a:tr h="370840">
                <a:tc>
                  <a:txBody>
                    <a:bodyPr/>
                    <a:lstStyle/>
                    <a:p>
                      <a:pPr algn="l"/>
                      <a:r>
                        <a:rPr lang="nb-NO" sz="1800" dirty="0"/>
                        <a:t>Husbanken</a:t>
                      </a:r>
                    </a:p>
                  </a:txBody>
                  <a:tcPr/>
                </a:tc>
                <a:tc>
                  <a:txBody>
                    <a:bodyPr/>
                    <a:lstStyle/>
                    <a:p>
                      <a:r>
                        <a:rPr lang="nb-NO" sz="1800" b="0" i="0" kern="1200" dirty="0">
                          <a:solidFill>
                            <a:schemeClr val="dk1"/>
                          </a:solidFill>
                          <a:effectLst/>
                          <a:latin typeface="+mn-lt"/>
                          <a:ea typeface="+mn-ea"/>
                          <a:cs typeface="+mn-cs"/>
                        </a:rPr>
                        <a:t>Låne- eller støtteordninger ut fra din situasjon</a:t>
                      </a:r>
                      <a:endParaRPr lang="nb-NO" sz="1800" dirty="0"/>
                    </a:p>
                  </a:txBody>
                  <a:tcPr/>
                </a:tc>
                <a:tc>
                  <a:txBody>
                    <a:bodyPr/>
                    <a:lstStyle/>
                    <a:p>
                      <a:pPr>
                        <a:lnSpc>
                          <a:spcPct val="107000"/>
                        </a:lnSpc>
                        <a:spcAft>
                          <a:spcPts val="0"/>
                        </a:spcAft>
                      </a:pPr>
                      <a:r>
                        <a:rPr lang="nb-NO" sz="1800" u="sng" kern="1200" dirty="0">
                          <a:solidFill>
                            <a:schemeClr val="dk1"/>
                          </a:solidFill>
                          <a:effectLst/>
                          <a:latin typeface="+mn-lt"/>
                          <a:ea typeface="+mn-ea"/>
                          <a:cs typeface="+mn-cs"/>
                          <a:hlinkClick r:id="rId5"/>
                        </a:rPr>
                        <a:t>Husbanken</a:t>
                      </a: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783327320"/>
                  </a:ext>
                </a:extLst>
              </a:tr>
              <a:tr h="370840">
                <a:tc>
                  <a:txBody>
                    <a:bodyPr/>
                    <a:lstStyle/>
                    <a:p>
                      <a:pPr algn="l"/>
                      <a:r>
                        <a:rPr lang="nb-NO" sz="1800" dirty="0"/>
                        <a:t>Direktoratet for </a:t>
                      </a:r>
                      <a:r>
                        <a:rPr lang="nb-NO" sz="1800" dirty="0" err="1"/>
                        <a:t>byggkvalitet</a:t>
                      </a:r>
                      <a:endParaRPr lang="nb-NO" sz="1800" dirty="0"/>
                    </a:p>
                  </a:txBody>
                  <a:tcPr/>
                </a:tc>
                <a:tc>
                  <a:txBody>
                    <a:bodyPr/>
                    <a:lstStyle/>
                    <a:p>
                      <a:r>
                        <a:rPr lang="nb-NO" sz="1800" kern="1200" dirty="0">
                          <a:solidFill>
                            <a:schemeClr val="dk1"/>
                          </a:solidFill>
                          <a:effectLst/>
                          <a:latin typeface="+mn-lt"/>
                          <a:ea typeface="+mn-ea"/>
                          <a:cs typeface="+mn-cs"/>
                        </a:rPr>
                        <a:t>Tilrettelegging av bygninger og uteområder for personer med funksjonsnedsettelser. Universell utforming – Nødvendig for noen, bra for alle.</a:t>
                      </a:r>
                      <a:endParaRPr lang="nb-NO" sz="1800" dirty="0"/>
                    </a:p>
                  </a:txBody>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nb-NO" sz="1800" u="sng" kern="1200" dirty="0">
                          <a:solidFill>
                            <a:schemeClr val="dk1"/>
                          </a:solidFill>
                          <a:effectLst/>
                          <a:latin typeface="+mn-lt"/>
                          <a:ea typeface="+mn-ea"/>
                          <a:cs typeface="+mn-cs"/>
                          <a:hlinkClick r:id="rId6"/>
                        </a:rPr>
                        <a:t>Universell utforming</a:t>
                      </a:r>
                      <a:endParaRPr lang="nb-NO" sz="1800" kern="1200" dirty="0">
                        <a:solidFill>
                          <a:schemeClr val="dk1"/>
                        </a:solidFill>
                        <a:effectLst/>
                        <a:latin typeface="+mn-lt"/>
                        <a:ea typeface="+mn-ea"/>
                        <a:cs typeface="+mn-cs"/>
                      </a:endParaRPr>
                    </a:p>
                    <a:p>
                      <a:pPr>
                        <a:lnSpc>
                          <a:spcPct val="107000"/>
                        </a:lnSpc>
                        <a:spcAft>
                          <a:spcPts val="0"/>
                        </a:spcAft>
                      </a:pP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4224437315"/>
                  </a:ext>
                </a:extLst>
              </a:tr>
              <a:tr h="370840">
                <a:tc>
                  <a:txBody>
                    <a:bodyPr/>
                    <a:lstStyle/>
                    <a:p>
                      <a:pPr algn="l"/>
                      <a:r>
                        <a:rPr lang="nb-NO" sz="1800" dirty="0"/>
                        <a:t>Eksempel: Oslo kommune</a:t>
                      </a:r>
                    </a:p>
                  </a:txBody>
                  <a:tcPr/>
                </a:tc>
                <a:tc>
                  <a:txBody>
                    <a:bodyPr/>
                    <a:lstStyle/>
                    <a:p>
                      <a:r>
                        <a:rPr lang="nb-NO" sz="1800" dirty="0"/>
                        <a:t>Hva kan hjelpe? </a:t>
                      </a:r>
                      <a:r>
                        <a:rPr lang="nb-NO" sz="1800" kern="1200" dirty="0">
                          <a:solidFill>
                            <a:schemeClr val="dk1"/>
                          </a:solidFill>
                          <a:effectLst/>
                          <a:latin typeface="+mn-lt"/>
                          <a:ea typeface="+mn-ea"/>
                          <a:cs typeface="+mn-cs"/>
                        </a:rPr>
                        <a:t>Råd, tips og forslag til å finne gode løsninger</a:t>
                      </a:r>
                      <a:endParaRPr lang="nb-NO" sz="1800" dirty="0"/>
                    </a:p>
                  </a:txBody>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nb-NO" sz="1800" u="sng" kern="1200" dirty="0">
                          <a:solidFill>
                            <a:schemeClr val="dk1"/>
                          </a:solidFill>
                          <a:effectLst/>
                          <a:latin typeface="+mn-lt"/>
                          <a:ea typeface="+mn-ea"/>
                          <a:cs typeface="+mn-cs"/>
                          <a:hlinkClick r:id="rId7"/>
                        </a:rPr>
                        <a:t>Hva kan hjelpe?</a:t>
                      </a:r>
                      <a:endParaRPr lang="nb-NO" sz="1800" kern="1200" dirty="0">
                        <a:solidFill>
                          <a:schemeClr val="dk1"/>
                        </a:solidFill>
                        <a:effectLst/>
                        <a:latin typeface="+mn-lt"/>
                        <a:ea typeface="+mn-ea"/>
                        <a:cs typeface="+mn-cs"/>
                      </a:endParaRPr>
                    </a:p>
                    <a:p>
                      <a:pPr>
                        <a:lnSpc>
                          <a:spcPct val="107000"/>
                        </a:lnSpc>
                        <a:spcAft>
                          <a:spcPts val="0"/>
                        </a:spcAft>
                      </a:pP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843243678"/>
                  </a:ext>
                </a:extLst>
              </a:tr>
            </a:tbl>
          </a:graphicData>
        </a:graphic>
      </p:graphicFrame>
      <p:pic>
        <p:nvPicPr>
          <p:cNvPr id="9" name="Grafikk 8">
            <a:extLst>
              <a:ext uri="{FF2B5EF4-FFF2-40B4-BE49-F238E27FC236}">
                <a16:creationId xmlns:a16="http://schemas.microsoft.com/office/drawing/2014/main" id="{1CF21816-9D80-4C78-8603-B9291754B0DD}"/>
              </a:ext>
              <a:ext uri="{C183D7F6-B498-43B3-948B-1728B52AA6E4}">
                <adec:decorative xmlns:adec="http://schemas.microsoft.com/office/drawing/2017/decorative" val="1"/>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38200" y="570706"/>
            <a:ext cx="914400" cy="914400"/>
          </a:xfrm>
          <a:prstGeom prst="rect">
            <a:avLst/>
          </a:prstGeom>
        </p:spPr>
      </p:pic>
      <p:sp>
        <p:nvSpPr>
          <p:cNvPr id="18" name="Rektangel: avrundede hjørner 17" descr="Trygghet i hverdagen">
            <a:hlinkClick r:id="rId10" action="ppaction://hlinksldjump" tooltip="Til trygghet i hverdagen"/>
            <a:extLst>
              <a:ext uri="{FF2B5EF4-FFF2-40B4-BE49-F238E27FC236}">
                <a16:creationId xmlns:a16="http://schemas.microsoft.com/office/drawing/2014/main" id="{5A9315B2-21C5-4ABE-AB7A-067B30846938}"/>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9" name="Rektangel: avrundede hjørner 18" descr="Sosial deltakelse">
            <a:hlinkClick r:id="rId11" action="ppaction://hlinksldjump" tooltip="Til Sosial deltakelse"/>
            <a:extLst>
              <a:ext uri="{FF2B5EF4-FFF2-40B4-BE49-F238E27FC236}">
                <a16:creationId xmlns:a16="http://schemas.microsoft.com/office/drawing/2014/main" id="{5EA7DA96-8EA0-425D-B7A7-8FFE2A64D4CA}"/>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21" name="Rektangel: avrundede hjørner 20" descr="Oppfølging av egen helse">
            <a:hlinkClick r:id="rId12" action="ppaction://hlinksldjump" tooltip="Til Oppfølging av egen helse"/>
            <a:extLst>
              <a:ext uri="{FF2B5EF4-FFF2-40B4-BE49-F238E27FC236}">
                <a16:creationId xmlns:a16="http://schemas.microsoft.com/office/drawing/2014/main" id="{BAA2F167-AFCA-4E64-8F33-4B59833DBD88}"/>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22" name="Rektangel: avrundede hjørner 21" descr="Tilpasse boligen min">
            <a:hlinkClick r:id="rId13" action="ppaction://hlinksldjump" tooltip="Til Tilpasse boligen min"/>
            <a:extLst>
              <a:ext uri="{FF2B5EF4-FFF2-40B4-BE49-F238E27FC236}">
                <a16:creationId xmlns:a16="http://schemas.microsoft.com/office/drawing/2014/main" id="{0AEC4B06-FBAB-4EDE-81A9-D0DFA6B7A0F2}"/>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3" name="Gruppe 22" descr="Til startsiden">
            <a:extLst>
              <a:ext uri="{FF2B5EF4-FFF2-40B4-BE49-F238E27FC236}">
                <a16:creationId xmlns:a16="http://schemas.microsoft.com/office/drawing/2014/main" id="{4C581F34-7575-4594-BE8F-837510A319DE}"/>
              </a:ext>
            </a:extLst>
          </p:cNvPr>
          <p:cNvGrpSpPr/>
          <p:nvPr/>
        </p:nvGrpSpPr>
        <p:grpSpPr>
          <a:xfrm>
            <a:off x="379433" y="6324006"/>
            <a:ext cx="1795448" cy="408633"/>
            <a:chOff x="7307548" y="3507551"/>
            <a:chExt cx="1795448" cy="408633"/>
          </a:xfrm>
        </p:grpSpPr>
        <p:sp>
          <p:nvSpPr>
            <p:cNvPr id="24" name="Rektangel: avrundede hjørner 23" descr="Til startsiden">
              <a:hlinkClick r:id="rId14" action="ppaction://hlinksldjump" tooltip="Til startsiden"/>
              <a:extLst>
                <a:ext uri="{FF2B5EF4-FFF2-40B4-BE49-F238E27FC236}">
                  <a16:creationId xmlns:a16="http://schemas.microsoft.com/office/drawing/2014/main" id="{AB414965-66C5-4081-BA08-2EC816914BAA}"/>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5" name="Grafikk 24" descr="Hus">
              <a:extLst>
                <a:ext uri="{FF2B5EF4-FFF2-40B4-BE49-F238E27FC236}">
                  <a16:creationId xmlns:a16="http://schemas.microsoft.com/office/drawing/2014/main" id="{5BEA6842-050C-453D-B931-D52694A3D82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7359590" y="3514850"/>
              <a:ext cx="338936" cy="371850"/>
            </a:xfrm>
            <a:prstGeom prst="rect">
              <a:avLst/>
            </a:prstGeom>
          </p:spPr>
        </p:pic>
      </p:grpSp>
      <p:sp>
        <p:nvSpPr>
          <p:cNvPr id="20" name="Rektangel: avrundede hjørner 19" descr="Daglige gjøremål og påminnelser">
            <a:hlinkClick r:id="rId17" action="ppaction://hlinksldjump" tooltip="Til Daglige gjøremål og påminnelser"/>
            <a:extLst>
              <a:ext uri="{FF2B5EF4-FFF2-40B4-BE49-F238E27FC236}">
                <a16:creationId xmlns:a16="http://schemas.microsoft.com/office/drawing/2014/main" id="{45E94746-8D02-43C9-9A77-7684467477DB}"/>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30" name="Handlingsknapp: gå framover eller til neste 29" descr="Bla fremover">
            <a:hlinkClick r:id="" action="ppaction://hlinkshowjump?jump=nextslide" highlightClick="1"/>
            <a:extLst>
              <a:ext uri="{FF2B5EF4-FFF2-40B4-BE49-F238E27FC236}">
                <a16:creationId xmlns:a16="http://schemas.microsoft.com/office/drawing/2014/main" id="{40D178A5-34E5-4E65-B8D1-DE7AAF125403}"/>
              </a:ext>
            </a:extLst>
          </p:cNvPr>
          <p:cNvSpPr/>
          <p:nvPr/>
        </p:nvSpPr>
        <p:spPr>
          <a:xfrm>
            <a:off x="10679228" y="6311870"/>
            <a:ext cx="443931" cy="379120"/>
          </a:xfrm>
          <a:prstGeom prst="actionButtonForwardNext">
            <a:avLst/>
          </a:prstGeom>
          <a:solidFill>
            <a:schemeClr val="accent6">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2" name="Rektangel 31">
            <a:extLst>
              <a:ext uri="{FF2B5EF4-FFF2-40B4-BE49-F238E27FC236}">
                <a16:creationId xmlns:a16="http://schemas.microsoft.com/office/drawing/2014/main" id="{97295D9E-6B12-45E5-B8D8-C590A976AEC3}"/>
              </a:ext>
              <a:ext uri="{C183D7F6-B498-43B3-948B-1728B52AA6E4}">
                <adec:decorative xmlns:adec="http://schemas.microsoft.com/office/drawing/2017/decorative" val="1"/>
              </a:ext>
            </a:extLst>
          </p:cNvPr>
          <p:cNvSpPr/>
          <p:nvPr/>
        </p:nvSpPr>
        <p:spPr>
          <a:xfrm>
            <a:off x="11190832" y="6308209"/>
            <a:ext cx="735458" cy="369332"/>
          </a:xfrm>
          <a:prstGeom prst="rect">
            <a:avLst/>
          </a:prstGeom>
        </p:spPr>
        <p:txBody>
          <a:bodyPr wrap="none">
            <a:spAutoFit/>
          </a:bodyPr>
          <a:lstStyle/>
          <a:p>
            <a:r>
              <a:rPr lang="nb-NO" dirty="0"/>
              <a:t>1 av 3</a:t>
            </a:r>
          </a:p>
        </p:txBody>
      </p:sp>
    </p:spTree>
    <p:extLst>
      <p:ext uri="{BB962C8B-B14F-4D97-AF65-F5344CB8AC3E}">
        <p14:creationId xmlns:p14="http://schemas.microsoft.com/office/powerpoint/2010/main" val="18859065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ktangel: avrundede hjørner 25">
            <a:extLst>
              <a:ext uri="{FF2B5EF4-FFF2-40B4-BE49-F238E27FC236}">
                <a16:creationId xmlns:a16="http://schemas.microsoft.com/office/drawing/2014/main" id="{EB4ACE11-9BAF-455B-BAA7-2F5DEBED8062}"/>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1DB8EE34-112A-435F-99DD-9064513AB084}"/>
              </a:ext>
            </a:extLst>
          </p:cNvPr>
          <p:cNvSpPr>
            <a:spLocks noGrp="1"/>
          </p:cNvSpPr>
          <p:nvPr>
            <p:ph type="title"/>
          </p:nvPr>
        </p:nvSpPr>
        <p:spPr>
          <a:xfrm>
            <a:off x="1913468" y="365125"/>
            <a:ext cx="9440332" cy="1325563"/>
          </a:xfrm>
        </p:spPr>
        <p:txBody>
          <a:bodyPr>
            <a:normAutofit/>
          </a:bodyPr>
          <a:lstStyle/>
          <a:p>
            <a:r>
              <a:rPr lang="nb-NO" sz="5400" dirty="0"/>
              <a:t>Lenkeside 2 av 3</a:t>
            </a:r>
          </a:p>
        </p:txBody>
      </p:sp>
      <p:graphicFrame>
        <p:nvGraphicFramePr>
          <p:cNvPr id="27" name="Tabell 16" descr="Organisasjoner">
            <a:extLst>
              <a:ext uri="{FF2B5EF4-FFF2-40B4-BE49-F238E27FC236}">
                <a16:creationId xmlns:a16="http://schemas.microsoft.com/office/drawing/2014/main" id="{162D5B98-BEFD-46BF-BF85-A6EE03D320DC}"/>
              </a:ext>
            </a:extLst>
          </p:cNvPr>
          <p:cNvGraphicFramePr>
            <a:graphicFrameLocks noGrp="1"/>
          </p:cNvGraphicFramePr>
          <p:nvPr>
            <p:extLst>
              <p:ext uri="{D42A27DB-BD31-4B8C-83A1-F6EECF244321}">
                <p14:modId xmlns:p14="http://schemas.microsoft.com/office/powerpoint/2010/main" val="2273294593"/>
              </p:ext>
            </p:extLst>
          </p:nvPr>
        </p:nvGraphicFramePr>
        <p:xfrm>
          <a:off x="838200" y="1848865"/>
          <a:ext cx="10284960" cy="3034340"/>
        </p:xfrm>
        <a:graphic>
          <a:graphicData uri="http://schemas.openxmlformats.org/drawingml/2006/table">
            <a:tbl>
              <a:tblPr firstRow="1" bandRow="1">
                <a:tableStyleId>{5C22544A-7EE6-4342-B048-85BDC9FD1C3A}</a:tableStyleId>
              </a:tblPr>
              <a:tblGrid>
                <a:gridCol w="2514600">
                  <a:extLst>
                    <a:ext uri="{9D8B030D-6E8A-4147-A177-3AD203B41FA5}">
                      <a16:colId xmlns:a16="http://schemas.microsoft.com/office/drawing/2014/main" val="3500164336"/>
                    </a:ext>
                  </a:extLst>
                </a:gridCol>
                <a:gridCol w="4888089">
                  <a:extLst>
                    <a:ext uri="{9D8B030D-6E8A-4147-A177-3AD203B41FA5}">
                      <a16:colId xmlns:a16="http://schemas.microsoft.com/office/drawing/2014/main" val="195216126"/>
                    </a:ext>
                  </a:extLst>
                </a:gridCol>
                <a:gridCol w="2882271">
                  <a:extLst>
                    <a:ext uri="{9D8B030D-6E8A-4147-A177-3AD203B41FA5}">
                      <a16:colId xmlns:a16="http://schemas.microsoft.com/office/drawing/2014/main" val="2672892034"/>
                    </a:ext>
                  </a:extLst>
                </a:gridCol>
              </a:tblGrid>
              <a:tr h="0">
                <a:tc>
                  <a:txBody>
                    <a:bodyPr/>
                    <a:lstStyle/>
                    <a:p>
                      <a:r>
                        <a:rPr lang="nb-NO" dirty="0"/>
                        <a:t>Organisasjoner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b-NO" dirty="0"/>
                    </a:p>
                  </a:txBody>
                  <a:tcPr/>
                </a:tc>
                <a:tc>
                  <a:txBody>
                    <a:bodyPr/>
                    <a:lstStyle/>
                    <a:p>
                      <a:endParaRPr lang="nb-NO" dirty="0"/>
                    </a:p>
                  </a:txBody>
                  <a:tcPr/>
                </a:tc>
                <a:extLst>
                  <a:ext uri="{0D108BD9-81ED-4DB2-BD59-A6C34878D82A}">
                    <a16:rowId xmlns:a16="http://schemas.microsoft.com/office/drawing/2014/main" val="3057088626"/>
                  </a:ext>
                </a:extLst>
              </a:tr>
              <a:tr h="370840">
                <a:tc>
                  <a:txBody>
                    <a:bodyPr/>
                    <a:lstStyle/>
                    <a:p>
                      <a:pPr algn="l"/>
                      <a:r>
                        <a:rPr lang="nb-NO" dirty="0"/>
                        <a:t>Aldring og helse</a:t>
                      </a:r>
                    </a:p>
                  </a:txBody>
                  <a:tcPr/>
                </a:tc>
                <a:tc>
                  <a:txBody>
                    <a:bodyPr/>
                    <a:lstStyle/>
                    <a:p>
                      <a:r>
                        <a:rPr lang="nb-NO" sz="1800" kern="1200" dirty="0">
                          <a:solidFill>
                            <a:schemeClr val="dk1"/>
                          </a:solidFill>
                          <a:effectLst/>
                          <a:latin typeface="+mn-lt"/>
                          <a:ea typeface="+mn-ea"/>
                          <a:cs typeface="+mn-cs"/>
                        </a:rPr>
                        <a:t>Forskningsbasert kunnskap, praktiske verktøy og gode løsninger for eldre, pårørende og helse- og omsorgspersonell</a:t>
                      </a:r>
                      <a:endParaRPr lang="nb-NO" dirty="0"/>
                    </a:p>
                  </a:txBody>
                  <a:tcPr/>
                </a:tc>
                <a:tc>
                  <a:txBody>
                    <a:bodyPr/>
                    <a:lstStyle/>
                    <a:p>
                      <a:r>
                        <a:rPr lang="nb-NO" dirty="0">
                          <a:hlinkClick r:id="rId3"/>
                        </a:rPr>
                        <a:t>Aldring og helse</a:t>
                      </a:r>
                      <a:endParaRPr lang="nb-NO" dirty="0"/>
                    </a:p>
                  </a:txBody>
                  <a:tcPr/>
                </a:tc>
                <a:extLst>
                  <a:ext uri="{0D108BD9-81ED-4DB2-BD59-A6C34878D82A}">
                    <a16:rowId xmlns:a16="http://schemas.microsoft.com/office/drawing/2014/main" val="2170615942"/>
                  </a:ext>
                </a:extLst>
              </a:tr>
              <a:tr h="370840">
                <a:tc>
                  <a:txBody>
                    <a:bodyPr/>
                    <a:lstStyle/>
                    <a:p>
                      <a:pPr algn="l"/>
                      <a:r>
                        <a:rPr lang="nb-NO" dirty="0"/>
                        <a:t>Aldersvennlig Norge</a:t>
                      </a:r>
                    </a:p>
                  </a:txBody>
                  <a:tcPr/>
                </a:tc>
                <a:tc>
                  <a:txBody>
                    <a:bodyPr/>
                    <a:lstStyle/>
                    <a:p>
                      <a:r>
                        <a:rPr lang="nb-NO" dirty="0"/>
                        <a:t>Et godt liv hele livet handler ofte om å fortsette med mye av det du trives med i dag. Du må bare planlegge litt – Råd og tips.</a:t>
                      </a:r>
                    </a:p>
                  </a:txBody>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nb-NO" sz="1800" u="sng" kern="1200" dirty="0">
                          <a:solidFill>
                            <a:schemeClr val="dk1"/>
                          </a:solidFill>
                          <a:effectLst/>
                          <a:latin typeface="+mn-lt"/>
                          <a:ea typeface="+mn-ea"/>
                          <a:cs typeface="+mn-cs"/>
                          <a:hlinkClick r:id="rId4"/>
                        </a:rPr>
                        <a:t>Planleggelitt.no</a:t>
                      </a:r>
                      <a:endParaRPr lang="nb-NO" sz="18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77487469"/>
                  </a:ext>
                </a:extLst>
              </a:tr>
              <a:tr h="468940">
                <a:tc>
                  <a:txBody>
                    <a:bodyPr/>
                    <a:lstStyle/>
                    <a:p>
                      <a:pPr algn="l"/>
                      <a:r>
                        <a:rPr lang="nb-NO" dirty="0"/>
                        <a:t>Pensjonistforbundet</a:t>
                      </a:r>
                    </a:p>
                  </a:txBody>
                  <a:tcPr/>
                </a:tc>
                <a:tc>
                  <a:txBody>
                    <a:bodyPr/>
                    <a:lstStyle/>
                    <a:p>
                      <a:endParaRPr lang="nb-NO" dirty="0"/>
                    </a:p>
                  </a:txBody>
                  <a:tcPr/>
                </a:tc>
                <a:tc>
                  <a:txBody>
                    <a:bodyPr/>
                    <a:lstStyle/>
                    <a:p>
                      <a:pPr>
                        <a:lnSpc>
                          <a:spcPct val="107000"/>
                        </a:lnSpc>
                        <a:spcAft>
                          <a:spcPts val="0"/>
                        </a:spcAft>
                      </a:pPr>
                      <a:r>
                        <a:rPr lang="nb-NO" sz="1800" u="sng" kern="1200" dirty="0">
                          <a:solidFill>
                            <a:schemeClr val="dk1"/>
                          </a:solidFill>
                          <a:effectLst/>
                          <a:latin typeface="+mn-lt"/>
                          <a:ea typeface="+mn-ea"/>
                          <a:cs typeface="+mn-cs"/>
                          <a:hlinkClick r:id="rId5"/>
                        </a:rPr>
                        <a:t>Velferdsteknologi</a:t>
                      </a: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281636350"/>
                  </a:ext>
                </a:extLst>
              </a:tr>
              <a:tr h="370840">
                <a:tc>
                  <a:txBody>
                    <a:bodyPr/>
                    <a:lstStyle/>
                    <a:p>
                      <a:pPr algn="l"/>
                      <a:endParaRPr lang="nb-NO" dirty="0"/>
                    </a:p>
                  </a:txBody>
                  <a:tcPr/>
                </a:tc>
                <a:tc>
                  <a:txBody>
                    <a:bodyPr/>
                    <a:lstStyle/>
                    <a:p>
                      <a:endParaRPr lang="nb-NO" dirty="0"/>
                    </a:p>
                  </a:txBody>
                  <a:tcPr/>
                </a:tc>
                <a:tc>
                  <a:txBody>
                    <a:bodyPr/>
                    <a:lstStyle/>
                    <a:p>
                      <a:pPr>
                        <a:lnSpc>
                          <a:spcPct val="107000"/>
                        </a:lnSpc>
                        <a:spcAft>
                          <a:spcPts val="0"/>
                        </a:spcAft>
                      </a:pP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46241483"/>
                  </a:ext>
                </a:extLst>
              </a:tr>
            </a:tbl>
          </a:graphicData>
        </a:graphic>
      </p:graphicFrame>
      <p:pic>
        <p:nvPicPr>
          <p:cNvPr id="9" name="Grafikk 8">
            <a:extLst>
              <a:ext uri="{FF2B5EF4-FFF2-40B4-BE49-F238E27FC236}">
                <a16:creationId xmlns:a16="http://schemas.microsoft.com/office/drawing/2014/main" id="{1CF21816-9D80-4C78-8603-B9291754B0DD}"/>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38200" y="570706"/>
            <a:ext cx="914400" cy="914400"/>
          </a:xfrm>
          <a:prstGeom prst="rect">
            <a:avLst/>
          </a:prstGeom>
        </p:spPr>
      </p:pic>
      <p:sp>
        <p:nvSpPr>
          <p:cNvPr id="18" name="Rektangel: avrundede hjørner 17" descr="Trygghet i hverdagen">
            <a:hlinkClick r:id="rId8" action="ppaction://hlinksldjump" tooltip="Til trygghet i hverdagen"/>
            <a:extLst>
              <a:ext uri="{FF2B5EF4-FFF2-40B4-BE49-F238E27FC236}">
                <a16:creationId xmlns:a16="http://schemas.microsoft.com/office/drawing/2014/main" id="{5A9315B2-21C5-4ABE-AB7A-067B30846938}"/>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9" name="Rektangel: avrundede hjørner 18" descr="Sosial deltakelse">
            <a:hlinkClick r:id="rId9" action="ppaction://hlinksldjump" tooltip="Til Sosial deltakelse"/>
            <a:extLst>
              <a:ext uri="{FF2B5EF4-FFF2-40B4-BE49-F238E27FC236}">
                <a16:creationId xmlns:a16="http://schemas.microsoft.com/office/drawing/2014/main" id="{5EA7DA96-8EA0-425D-B7A7-8FFE2A64D4CA}"/>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20" name="Rektangel: avrundede hjørner 19" descr="Daglige gjøremål og påminnelser">
            <a:hlinkClick r:id="rId10" action="ppaction://hlinksldjump" tooltip="Til Daglige gjøremål og påminnelser"/>
            <a:extLst>
              <a:ext uri="{FF2B5EF4-FFF2-40B4-BE49-F238E27FC236}">
                <a16:creationId xmlns:a16="http://schemas.microsoft.com/office/drawing/2014/main" id="{45E94746-8D02-43C9-9A77-7684467477DB}"/>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21" name="Rektangel: avrundede hjørner 20" descr="Oppfølging av egen helse">
            <a:hlinkClick r:id="rId11" action="ppaction://hlinksldjump" tooltip="Til Oppfølging av egen helse"/>
            <a:extLst>
              <a:ext uri="{FF2B5EF4-FFF2-40B4-BE49-F238E27FC236}">
                <a16:creationId xmlns:a16="http://schemas.microsoft.com/office/drawing/2014/main" id="{BAA2F167-AFCA-4E64-8F33-4B59833DBD88}"/>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22" name="Rektangel: avrundede hjørner 21" descr="Tilpasse boligen min">
            <a:hlinkClick r:id="rId12" action="ppaction://hlinksldjump" tooltip="Til Tilpasse boligen min"/>
            <a:extLst>
              <a:ext uri="{FF2B5EF4-FFF2-40B4-BE49-F238E27FC236}">
                <a16:creationId xmlns:a16="http://schemas.microsoft.com/office/drawing/2014/main" id="{0AEC4B06-FBAB-4EDE-81A9-D0DFA6B7A0F2}"/>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3" name="Gruppe 22" descr="Til startsiden">
            <a:extLst>
              <a:ext uri="{FF2B5EF4-FFF2-40B4-BE49-F238E27FC236}">
                <a16:creationId xmlns:a16="http://schemas.microsoft.com/office/drawing/2014/main" id="{4C581F34-7575-4594-BE8F-837510A319DE}"/>
              </a:ext>
            </a:extLst>
          </p:cNvPr>
          <p:cNvGrpSpPr/>
          <p:nvPr/>
        </p:nvGrpSpPr>
        <p:grpSpPr>
          <a:xfrm>
            <a:off x="379433" y="6324006"/>
            <a:ext cx="1795448" cy="408633"/>
            <a:chOff x="7307548" y="3507551"/>
            <a:chExt cx="1795448" cy="408633"/>
          </a:xfrm>
        </p:grpSpPr>
        <p:sp>
          <p:nvSpPr>
            <p:cNvPr id="24" name="Rektangel: avrundede hjørner 23" descr="Til startsiden">
              <a:hlinkClick r:id="rId13" action="ppaction://hlinksldjump" tooltip="Til startsiden"/>
              <a:extLst>
                <a:ext uri="{FF2B5EF4-FFF2-40B4-BE49-F238E27FC236}">
                  <a16:creationId xmlns:a16="http://schemas.microsoft.com/office/drawing/2014/main" id="{AB414965-66C5-4081-BA08-2EC816914BAA}"/>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5" name="Grafikk 24" descr="Hus">
              <a:extLst>
                <a:ext uri="{FF2B5EF4-FFF2-40B4-BE49-F238E27FC236}">
                  <a16:creationId xmlns:a16="http://schemas.microsoft.com/office/drawing/2014/main" id="{5BEA6842-050C-453D-B931-D52694A3D82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7359590" y="3514850"/>
              <a:ext cx="338936" cy="371850"/>
            </a:xfrm>
            <a:prstGeom prst="rect">
              <a:avLst/>
            </a:prstGeom>
          </p:spPr>
        </p:pic>
      </p:grpSp>
      <p:sp>
        <p:nvSpPr>
          <p:cNvPr id="28" name="Handlingsknapp: gå framover eller til neste 27" descr="Bla fremover">
            <a:hlinkClick r:id="" action="ppaction://hlinkshowjump?jump=nextslide" highlightClick="1"/>
            <a:extLst>
              <a:ext uri="{FF2B5EF4-FFF2-40B4-BE49-F238E27FC236}">
                <a16:creationId xmlns:a16="http://schemas.microsoft.com/office/drawing/2014/main" id="{D7DF7155-0E89-47DC-8F97-35CE50F04C03}"/>
              </a:ext>
            </a:extLst>
          </p:cNvPr>
          <p:cNvSpPr/>
          <p:nvPr/>
        </p:nvSpPr>
        <p:spPr>
          <a:xfrm>
            <a:off x="10679228" y="6311870"/>
            <a:ext cx="443931" cy="379120"/>
          </a:xfrm>
          <a:prstGeom prst="actionButtonForwardNext">
            <a:avLst/>
          </a:prstGeom>
          <a:solidFill>
            <a:schemeClr val="accent6">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9" name="Handlingsknapp: gå tilbake eller til forrige 28" descr="Bla tilbake">
            <a:hlinkClick r:id="" action="ppaction://hlinkshowjump?jump=previousslide" highlightClick="1"/>
            <a:extLst>
              <a:ext uri="{FF2B5EF4-FFF2-40B4-BE49-F238E27FC236}">
                <a16:creationId xmlns:a16="http://schemas.microsoft.com/office/drawing/2014/main" id="{026C72BF-2974-43A5-B530-CC6B4292F009}"/>
              </a:ext>
            </a:extLst>
          </p:cNvPr>
          <p:cNvSpPr/>
          <p:nvPr/>
        </p:nvSpPr>
        <p:spPr>
          <a:xfrm>
            <a:off x="10029236" y="6311871"/>
            <a:ext cx="443931" cy="379120"/>
          </a:xfrm>
          <a:prstGeom prst="actionButtonBackPrevious">
            <a:avLst/>
          </a:prstGeom>
          <a:solidFill>
            <a:schemeClr val="accent6">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30" name="Rektangel 29">
            <a:extLst>
              <a:ext uri="{FF2B5EF4-FFF2-40B4-BE49-F238E27FC236}">
                <a16:creationId xmlns:a16="http://schemas.microsoft.com/office/drawing/2014/main" id="{1553F69C-86B4-42F4-ACC4-AFA5C8DCA771}"/>
              </a:ext>
              <a:ext uri="{C183D7F6-B498-43B3-948B-1728B52AA6E4}">
                <adec:decorative xmlns:adec="http://schemas.microsoft.com/office/drawing/2017/decorative" val="1"/>
              </a:ext>
            </a:extLst>
          </p:cNvPr>
          <p:cNvSpPr/>
          <p:nvPr/>
        </p:nvSpPr>
        <p:spPr>
          <a:xfrm>
            <a:off x="11190832" y="6308209"/>
            <a:ext cx="735458" cy="369332"/>
          </a:xfrm>
          <a:prstGeom prst="rect">
            <a:avLst/>
          </a:prstGeom>
        </p:spPr>
        <p:txBody>
          <a:bodyPr wrap="none">
            <a:spAutoFit/>
          </a:bodyPr>
          <a:lstStyle/>
          <a:p>
            <a:r>
              <a:rPr lang="nb-NO" dirty="0"/>
              <a:t>2 av 3</a:t>
            </a:r>
          </a:p>
        </p:txBody>
      </p:sp>
    </p:spTree>
    <p:extLst>
      <p:ext uri="{BB962C8B-B14F-4D97-AF65-F5344CB8AC3E}">
        <p14:creationId xmlns:p14="http://schemas.microsoft.com/office/powerpoint/2010/main" val="4776652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ktangel: avrundede hjørner 25">
            <a:extLst>
              <a:ext uri="{FF2B5EF4-FFF2-40B4-BE49-F238E27FC236}">
                <a16:creationId xmlns:a16="http://schemas.microsoft.com/office/drawing/2014/main" id="{EB4ACE11-9BAF-455B-BAA7-2F5DEBED8062}"/>
              </a:ext>
              <a:ext uri="{C183D7F6-B498-43B3-948B-1728B52AA6E4}">
                <adec:decorative xmlns:adec="http://schemas.microsoft.com/office/drawing/2017/decorative" val="1"/>
              </a:ext>
            </a:extLst>
          </p:cNvPr>
          <p:cNvSpPr/>
          <p:nvPr/>
        </p:nvSpPr>
        <p:spPr>
          <a:xfrm>
            <a:off x="180429" y="6228352"/>
            <a:ext cx="11831142" cy="563360"/>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ittel 1">
            <a:extLst>
              <a:ext uri="{FF2B5EF4-FFF2-40B4-BE49-F238E27FC236}">
                <a16:creationId xmlns:a16="http://schemas.microsoft.com/office/drawing/2014/main" id="{1DB8EE34-112A-435F-99DD-9064513AB084}"/>
              </a:ext>
            </a:extLst>
          </p:cNvPr>
          <p:cNvSpPr>
            <a:spLocks noGrp="1"/>
          </p:cNvSpPr>
          <p:nvPr>
            <p:ph type="title"/>
          </p:nvPr>
        </p:nvSpPr>
        <p:spPr>
          <a:xfrm>
            <a:off x="1913468" y="365125"/>
            <a:ext cx="9440332" cy="1325563"/>
          </a:xfrm>
        </p:spPr>
        <p:txBody>
          <a:bodyPr>
            <a:normAutofit/>
          </a:bodyPr>
          <a:lstStyle/>
          <a:p>
            <a:r>
              <a:rPr lang="nb-NO" sz="5400" dirty="0"/>
              <a:t>Lenkeside 3 av 3</a:t>
            </a:r>
          </a:p>
        </p:txBody>
      </p:sp>
      <p:pic>
        <p:nvPicPr>
          <p:cNvPr id="9" name="Grafikk 8">
            <a:extLst>
              <a:ext uri="{FF2B5EF4-FFF2-40B4-BE49-F238E27FC236}">
                <a16:creationId xmlns:a16="http://schemas.microsoft.com/office/drawing/2014/main" id="{1CF21816-9D80-4C78-8603-B9291754B0D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200" y="570706"/>
            <a:ext cx="914400" cy="914400"/>
          </a:xfrm>
          <a:prstGeom prst="rect">
            <a:avLst/>
          </a:prstGeom>
        </p:spPr>
      </p:pic>
      <p:graphicFrame>
        <p:nvGraphicFramePr>
          <p:cNvPr id="16" name="Tabell 16" descr="Leverandører">
            <a:extLst>
              <a:ext uri="{FF2B5EF4-FFF2-40B4-BE49-F238E27FC236}">
                <a16:creationId xmlns:a16="http://schemas.microsoft.com/office/drawing/2014/main" id="{63F0F329-830C-4D23-84D5-EA07218629C5}"/>
              </a:ext>
            </a:extLst>
          </p:cNvPr>
          <p:cNvGraphicFramePr>
            <a:graphicFrameLocks noGrp="1"/>
          </p:cNvGraphicFramePr>
          <p:nvPr>
            <p:extLst>
              <p:ext uri="{D42A27DB-BD31-4B8C-83A1-F6EECF244321}">
                <p14:modId xmlns:p14="http://schemas.microsoft.com/office/powerpoint/2010/main" val="3288003128"/>
              </p:ext>
            </p:extLst>
          </p:nvPr>
        </p:nvGraphicFramePr>
        <p:xfrm>
          <a:off x="838200" y="3912189"/>
          <a:ext cx="10284960" cy="1828800"/>
        </p:xfrm>
        <a:graphic>
          <a:graphicData uri="http://schemas.openxmlformats.org/drawingml/2006/table">
            <a:tbl>
              <a:tblPr firstRow="1" bandRow="1">
                <a:tableStyleId>{5C22544A-7EE6-4342-B048-85BDC9FD1C3A}</a:tableStyleId>
              </a:tblPr>
              <a:tblGrid>
                <a:gridCol w="2627489">
                  <a:extLst>
                    <a:ext uri="{9D8B030D-6E8A-4147-A177-3AD203B41FA5}">
                      <a16:colId xmlns:a16="http://schemas.microsoft.com/office/drawing/2014/main" val="3500164336"/>
                    </a:ext>
                  </a:extLst>
                </a:gridCol>
                <a:gridCol w="4820355">
                  <a:extLst>
                    <a:ext uri="{9D8B030D-6E8A-4147-A177-3AD203B41FA5}">
                      <a16:colId xmlns:a16="http://schemas.microsoft.com/office/drawing/2014/main" val="195216126"/>
                    </a:ext>
                  </a:extLst>
                </a:gridCol>
                <a:gridCol w="2837116">
                  <a:extLst>
                    <a:ext uri="{9D8B030D-6E8A-4147-A177-3AD203B41FA5}">
                      <a16:colId xmlns:a16="http://schemas.microsoft.com/office/drawing/2014/main" val="2672892034"/>
                    </a:ext>
                  </a:extLst>
                </a:gridCol>
              </a:tblGrid>
              <a:tr h="296242">
                <a:tc>
                  <a:txBody>
                    <a:bodyPr/>
                    <a:lstStyle/>
                    <a:p>
                      <a:r>
                        <a:rPr lang="nb-NO" sz="1800" dirty="0"/>
                        <a:t>Leverandører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dirty="0"/>
                        <a:t>Beskrivelse</a:t>
                      </a:r>
                    </a:p>
                  </a:txBody>
                  <a:tcPr/>
                </a:tc>
                <a:tc>
                  <a:txBody>
                    <a:bodyPr/>
                    <a:lstStyle/>
                    <a:p>
                      <a:r>
                        <a:rPr lang="nb-NO" sz="1800" dirty="0"/>
                        <a:t>Lenker</a:t>
                      </a:r>
                    </a:p>
                  </a:txBody>
                  <a:tcPr/>
                </a:tc>
                <a:extLst>
                  <a:ext uri="{0D108BD9-81ED-4DB2-BD59-A6C34878D82A}">
                    <a16:rowId xmlns:a16="http://schemas.microsoft.com/office/drawing/2014/main" val="3057088626"/>
                  </a:ext>
                </a:extLst>
              </a:tr>
              <a:tr h="296242">
                <a:tc>
                  <a:txBody>
                    <a:bodyPr/>
                    <a:lstStyle/>
                    <a:p>
                      <a:pPr algn="l"/>
                      <a:r>
                        <a:rPr lang="nb-NO" dirty="0" err="1"/>
                        <a:t>Cognita</a:t>
                      </a:r>
                      <a:endParaRPr lang="nb-NO" sz="1800" dirty="0"/>
                    </a:p>
                  </a:txBody>
                  <a:tcPr/>
                </a:tc>
                <a:tc>
                  <a:txBody>
                    <a:bodyPr/>
                    <a:lstStyle/>
                    <a:p>
                      <a:r>
                        <a:rPr lang="nb-NO" sz="1800" kern="1200" dirty="0">
                          <a:solidFill>
                            <a:schemeClr val="dk1"/>
                          </a:solidFill>
                          <a:effectLst/>
                          <a:latin typeface="+mn-lt"/>
                          <a:ea typeface="+mn-ea"/>
                          <a:cs typeface="+mn-cs"/>
                        </a:rPr>
                        <a:t>Leverandør og velferdsteknologi</a:t>
                      </a:r>
                      <a:endParaRPr lang="nb-NO" sz="1800" dirty="0"/>
                    </a:p>
                  </a:txBody>
                  <a:tcPr/>
                </a:tc>
                <a:tc>
                  <a:txBody>
                    <a:bodyPr/>
                    <a:lstStyle/>
                    <a:p>
                      <a:r>
                        <a:rPr lang="nb-NO" dirty="0" err="1">
                          <a:hlinkClick r:id="rId5"/>
                        </a:rPr>
                        <a:t>Cognita</a:t>
                      </a:r>
                      <a:endParaRPr lang="nb-NO" sz="1800" dirty="0"/>
                    </a:p>
                  </a:txBody>
                  <a:tcPr/>
                </a:tc>
                <a:extLst>
                  <a:ext uri="{0D108BD9-81ED-4DB2-BD59-A6C34878D82A}">
                    <a16:rowId xmlns:a16="http://schemas.microsoft.com/office/drawing/2014/main" val="2170615942"/>
                  </a:ext>
                </a:extLst>
              </a:tr>
              <a:tr h="296242">
                <a:tc>
                  <a:txBody>
                    <a:bodyPr/>
                    <a:lstStyle/>
                    <a:p>
                      <a:pPr algn="l"/>
                      <a:r>
                        <a:rPr lang="nb-NO" sz="1800" dirty="0" err="1"/>
                        <a:t>Abilia</a:t>
                      </a:r>
                      <a:endParaRPr lang="nb-NO" sz="1800" dirty="0"/>
                    </a:p>
                  </a:txBody>
                  <a:tcPr/>
                </a:tc>
                <a:tc>
                  <a:txBody>
                    <a:bodyPr/>
                    <a:lstStyle/>
                    <a:p>
                      <a:r>
                        <a:rPr lang="nb-NO" sz="1800" dirty="0"/>
                        <a:t>Leverandør av hjelpemidler og velferdsteknologi</a:t>
                      </a:r>
                    </a:p>
                  </a:txBody>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nb-NO" sz="1800" u="sng" kern="1200" dirty="0" err="1">
                          <a:solidFill>
                            <a:schemeClr val="dk1"/>
                          </a:solidFill>
                          <a:effectLst/>
                          <a:latin typeface="+mn-lt"/>
                          <a:ea typeface="+mn-ea"/>
                          <a:cs typeface="+mn-cs"/>
                          <a:hlinkClick r:id="rId6"/>
                        </a:rPr>
                        <a:t>Abilia</a:t>
                      </a:r>
                      <a:endParaRPr lang="nb-NO" sz="18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77487469"/>
                  </a:ext>
                </a:extLst>
              </a:tr>
              <a:tr h="296242">
                <a:tc>
                  <a:txBody>
                    <a:bodyPr/>
                    <a:lstStyle/>
                    <a:p>
                      <a:pPr algn="l"/>
                      <a:r>
                        <a:rPr lang="nb-NO" sz="1800" dirty="0"/>
                        <a:t>Enklere liv</a:t>
                      </a:r>
                    </a:p>
                  </a:txBody>
                  <a:tcPr/>
                </a:tc>
                <a:tc>
                  <a:txBody>
                    <a:bodyPr/>
                    <a:lstStyle/>
                    <a:p>
                      <a:r>
                        <a:rPr lang="nb-NO" sz="1800" kern="1200" dirty="0">
                          <a:solidFill>
                            <a:schemeClr val="dk1"/>
                          </a:solidFill>
                          <a:effectLst/>
                          <a:latin typeface="+mn-lt"/>
                          <a:ea typeface="+mn-ea"/>
                          <a:cs typeface="+mn-cs"/>
                        </a:rPr>
                        <a:t>Leverandør og hjelpemidler</a:t>
                      </a:r>
                      <a:endParaRPr lang="nb-NO" sz="1800" dirty="0"/>
                    </a:p>
                  </a:txBody>
                  <a:tcPr/>
                </a:tc>
                <a:tc>
                  <a:txBody>
                    <a:bodyPr/>
                    <a:lstStyle/>
                    <a:p>
                      <a:pPr>
                        <a:lnSpc>
                          <a:spcPct val="107000"/>
                        </a:lnSpc>
                        <a:spcAft>
                          <a:spcPts val="0"/>
                        </a:spcAft>
                      </a:pPr>
                      <a:r>
                        <a:rPr lang="nb-NO" sz="1800" u="sng" kern="1200" dirty="0">
                          <a:solidFill>
                            <a:schemeClr val="dk1"/>
                          </a:solidFill>
                          <a:effectLst/>
                          <a:latin typeface="+mn-lt"/>
                          <a:ea typeface="+mn-ea"/>
                          <a:cs typeface="+mn-cs"/>
                          <a:hlinkClick r:id="rId7"/>
                        </a:rPr>
                        <a:t>Enklere liv</a:t>
                      </a: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783327320"/>
                  </a:ext>
                </a:extLst>
              </a:tr>
              <a:tr h="307355">
                <a:tc gridSpan="3">
                  <a:txBody>
                    <a:bodyPr/>
                    <a:lstStyle/>
                    <a:p>
                      <a:pPr algn="l"/>
                      <a:endParaRPr lang="nb-NO" sz="1800" dirty="0"/>
                    </a:p>
                  </a:txBody>
                  <a:tcPr/>
                </a:tc>
                <a:tc hMerge="1">
                  <a:txBody>
                    <a:bodyPr/>
                    <a:lstStyle/>
                    <a:p>
                      <a:endParaRPr lang="nb-NO" sz="1800" dirty="0"/>
                    </a:p>
                  </a:txBody>
                  <a:tcPr/>
                </a:tc>
                <a:tc hMerge="1">
                  <a:txBody>
                    <a:bodyPr/>
                    <a:lstStyle/>
                    <a:p>
                      <a:pPr>
                        <a:lnSpc>
                          <a:spcPct val="107000"/>
                        </a:lnSpc>
                        <a:spcAft>
                          <a:spcPts val="0"/>
                        </a:spcAft>
                      </a:pP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4224437315"/>
                  </a:ext>
                </a:extLst>
              </a:tr>
            </a:tbl>
          </a:graphicData>
        </a:graphic>
      </p:graphicFrame>
      <p:sp>
        <p:nvSpPr>
          <p:cNvPr id="18" name="Rektangel: avrundede hjørner 17" descr="Trygghet i hverdagen">
            <a:hlinkClick r:id="rId8" action="ppaction://hlinksldjump" tooltip="Til trygghet i hverdagen"/>
            <a:extLst>
              <a:ext uri="{FF2B5EF4-FFF2-40B4-BE49-F238E27FC236}">
                <a16:creationId xmlns:a16="http://schemas.microsoft.com/office/drawing/2014/main" id="{5A9315B2-21C5-4ABE-AB7A-067B30846938}"/>
              </a:ext>
            </a:extLst>
          </p:cNvPr>
          <p:cNvSpPr/>
          <p:nvPr/>
        </p:nvSpPr>
        <p:spPr>
          <a:xfrm>
            <a:off x="2621972" y="6327647"/>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Trygghet i hverdagen</a:t>
            </a:r>
          </a:p>
        </p:txBody>
      </p:sp>
      <p:sp>
        <p:nvSpPr>
          <p:cNvPr id="19" name="Rektangel: avrundede hjørner 18" descr="Sosial deltakelse">
            <a:hlinkClick r:id="rId9" action="ppaction://hlinksldjump" tooltip="Til Sosial deltakelse"/>
            <a:extLst>
              <a:ext uri="{FF2B5EF4-FFF2-40B4-BE49-F238E27FC236}">
                <a16:creationId xmlns:a16="http://schemas.microsoft.com/office/drawing/2014/main" id="{5EA7DA96-8EA0-425D-B7A7-8FFE2A64D4CA}"/>
              </a:ext>
            </a:extLst>
          </p:cNvPr>
          <p:cNvSpPr/>
          <p:nvPr/>
        </p:nvSpPr>
        <p:spPr>
          <a:xfrm>
            <a:off x="4073521"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Sosial deltakelse</a:t>
            </a:r>
          </a:p>
        </p:txBody>
      </p:sp>
      <p:sp>
        <p:nvSpPr>
          <p:cNvPr id="20" name="Rektangel: avrundede hjørner 19" descr="Daglige gjøremål og påminnelser">
            <a:hlinkClick r:id="rId10" action="ppaction://hlinksldjump" tooltip="Til Daglige gjøremål og påminnelser"/>
            <a:extLst>
              <a:ext uri="{FF2B5EF4-FFF2-40B4-BE49-F238E27FC236}">
                <a16:creationId xmlns:a16="http://schemas.microsoft.com/office/drawing/2014/main" id="{45E94746-8D02-43C9-9A77-7684467477DB}"/>
              </a:ext>
            </a:extLst>
          </p:cNvPr>
          <p:cNvSpPr/>
          <p:nvPr/>
        </p:nvSpPr>
        <p:spPr>
          <a:xfrm>
            <a:off x="5525070"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Daglige gjøremål og påminnelser</a:t>
            </a:r>
          </a:p>
        </p:txBody>
      </p:sp>
      <p:sp>
        <p:nvSpPr>
          <p:cNvPr id="21" name="Rektangel: avrundede hjørner 20" descr="Oppfølging av egen helse">
            <a:hlinkClick r:id="rId11" action="ppaction://hlinksldjump" tooltip="Til Oppfølging av egen helse"/>
            <a:extLst>
              <a:ext uri="{FF2B5EF4-FFF2-40B4-BE49-F238E27FC236}">
                <a16:creationId xmlns:a16="http://schemas.microsoft.com/office/drawing/2014/main" id="{BAA2F167-AFCA-4E64-8F33-4B59833DBD88}"/>
              </a:ext>
            </a:extLst>
          </p:cNvPr>
          <p:cNvSpPr/>
          <p:nvPr/>
        </p:nvSpPr>
        <p:spPr>
          <a:xfrm>
            <a:off x="6976618" y="6327644"/>
            <a:ext cx="1343541"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Oppfølging av egen helse</a:t>
            </a:r>
          </a:p>
        </p:txBody>
      </p:sp>
      <p:sp>
        <p:nvSpPr>
          <p:cNvPr id="22" name="Rektangel: avrundede hjørner 21" descr="Tilpasse boligen min">
            <a:hlinkClick r:id="rId12" action="ppaction://hlinksldjump" tooltip="Til Tilpasse boligen min"/>
            <a:extLst>
              <a:ext uri="{FF2B5EF4-FFF2-40B4-BE49-F238E27FC236}">
                <a16:creationId xmlns:a16="http://schemas.microsoft.com/office/drawing/2014/main" id="{0AEC4B06-FBAB-4EDE-81A9-D0DFA6B7A0F2}"/>
              </a:ext>
            </a:extLst>
          </p:cNvPr>
          <p:cNvSpPr/>
          <p:nvPr/>
        </p:nvSpPr>
        <p:spPr>
          <a:xfrm>
            <a:off x="8428166" y="6327644"/>
            <a:ext cx="1343542" cy="356461"/>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1200" dirty="0"/>
              <a:t>Tilpasse boligen min</a:t>
            </a:r>
          </a:p>
        </p:txBody>
      </p:sp>
      <p:grpSp>
        <p:nvGrpSpPr>
          <p:cNvPr id="23" name="Gruppe 22" descr="Til startsiden">
            <a:extLst>
              <a:ext uri="{FF2B5EF4-FFF2-40B4-BE49-F238E27FC236}">
                <a16:creationId xmlns:a16="http://schemas.microsoft.com/office/drawing/2014/main" id="{4C581F34-7575-4594-BE8F-837510A319DE}"/>
              </a:ext>
            </a:extLst>
          </p:cNvPr>
          <p:cNvGrpSpPr/>
          <p:nvPr/>
        </p:nvGrpSpPr>
        <p:grpSpPr>
          <a:xfrm>
            <a:off x="379433" y="6324006"/>
            <a:ext cx="1795448" cy="408633"/>
            <a:chOff x="7307548" y="3507551"/>
            <a:chExt cx="1795448" cy="408633"/>
          </a:xfrm>
        </p:grpSpPr>
        <p:sp>
          <p:nvSpPr>
            <p:cNvPr id="24" name="Rektangel: avrundede hjørner 23" descr="Til startsiden">
              <a:hlinkClick r:id="rId13" action="ppaction://hlinksldjump" tooltip="Til startsiden"/>
              <a:extLst>
                <a:ext uri="{FF2B5EF4-FFF2-40B4-BE49-F238E27FC236}">
                  <a16:creationId xmlns:a16="http://schemas.microsoft.com/office/drawing/2014/main" id="{AB414965-66C5-4081-BA08-2EC816914BAA}"/>
                </a:ext>
              </a:extLst>
            </p:cNvPr>
            <p:cNvSpPr/>
            <p:nvPr/>
          </p:nvSpPr>
          <p:spPr>
            <a:xfrm>
              <a:off x="7307548" y="3507551"/>
              <a:ext cx="1795448" cy="408633"/>
            </a:xfrm>
            <a:prstGeom prst="roundRect">
              <a:avLst/>
            </a:prstGeom>
            <a:solidFill>
              <a:schemeClr val="accent1">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b-NO" dirty="0">
                  <a:solidFill>
                    <a:schemeClr val="tx1"/>
                  </a:solidFill>
                </a:rPr>
                <a:t>Til Startsiden</a:t>
              </a:r>
            </a:p>
          </p:txBody>
        </p:sp>
        <p:pic>
          <p:nvPicPr>
            <p:cNvPr id="25" name="Grafikk 24" descr="Hus">
              <a:extLst>
                <a:ext uri="{FF2B5EF4-FFF2-40B4-BE49-F238E27FC236}">
                  <a16:creationId xmlns:a16="http://schemas.microsoft.com/office/drawing/2014/main" id="{5BEA6842-050C-453D-B931-D52694A3D82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7359590" y="3514850"/>
              <a:ext cx="338936" cy="371850"/>
            </a:xfrm>
            <a:prstGeom prst="rect">
              <a:avLst/>
            </a:prstGeom>
          </p:spPr>
        </p:pic>
      </p:grpSp>
      <p:sp>
        <p:nvSpPr>
          <p:cNvPr id="28" name="Handlingsknapp: gå tilbake eller til forrige 27" descr="Bla tilbake">
            <a:hlinkClick r:id="" action="ppaction://hlinkshowjump?jump=previousslide" highlightClick="1"/>
            <a:extLst>
              <a:ext uri="{FF2B5EF4-FFF2-40B4-BE49-F238E27FC236}">
                <a16:creationId xmlns:a16="http://schemas.microsoft.com/office/drawing/2014/main" id="{EE7E814C-9ABB-4D84-81AB-51B088D4E156}"/>
              </a:ext>
            </a:extLst>
          </p:cNvPr>
          <p:cNvSpPr/>
          <p:nvPr/>
        </p:nvSpPr>
        <p:spPr>
          <a:xfrm>
            <a:off x="10029236" y="6311871"/>
            <a:ext cx="443931" cy="379120"/>
          </a:xfrm>
          <a:prstGeom prst="actionButtonBackPrevious">
            <a:avLst/>
          </a:prstGeom>
          <a:solidFill>
            <a:schemeClr val="accent6">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3" name="Rektangel 2">
            <a:extLst>
              <a:ext uri="{FF2B5EF4-FFF2-40B4-BE49-F238E27FC236}">
                <a16:creationId xmlns:a16="http://schemas.microsoft.com/office/drawing/2014/main" id="{F1BC84F8-A232-43BA-ADDC-E5B6622102E8}"/>
              </a:ext>
              <a:ext uri="{C183D7F6-B498-43B3-948B-1728B52AA6E4}">
                <adec:decorative xmlns:adec="http://schemas.microsoft.com/office/drawing/2017/decorative" val="1"/>
              </a:ext>
            </a:extLst>
          </p:cNvPr>
          <p:cNvSpPr/>
          <p:nvPr/>
        </p:nvSpPr>
        <p:spPr>
          <a:xfrm>
            <a:off x="11190832" y="6308209"/>
            <a:ext cx="735458" cy="369332"/>
          </a:xfrm>
          <a:prstGeom prst="rect">
            <a:avLst/>
          </a:prstGeom>
        </p:spPr>
        <p:txBody>
          <a:bodyPr wrap="none">
            <a:spAutoFit/>
          </a:bodyPr>
          <a:lstStyle/>
          <a:p>
            <a:r>
              <a:rPr lang="nb-NO" dirty="0"/>
              <a:t>3 av 3</a:t>
            </a:r>
          </a:p>
        </p:txBody>
      </p:sp>
      <p:graphicFrame>
        <p:nvGraphicFramePr>
          <p:cNvPr id="5" name="Tabell 16" descr="Leverandører">
            <a:extLst>
              <a:ext uri="{FF2B5EF4-FFF2-40B4-BE49-F238E27FC236}">
                <a16:creationId xmlns:a16="http://schemas.microsoft.com/office/drawing/2014/main" id="{36A6706F-6553-5157-B5CD-218A1CAC156F}"/>
              </a:ext>
            </a:extLst>
          </p:cNvPr>
          <p:cNvGraphicFramePr>
            <a:graphicFrameLocks noGrp="1"/>
          </p:cNvGraphicFramePr>
          <p:nvPr>
            <p:extLst>
              <p:ext uri="{D42A27DB-BD31-4B8C-83A1-F6EECF244321}">
                <p14:modId xmlns:p14="http://schemas.microsoft.com/office/powerpoint/2010/main" val="3333750734"/>
              </p:ext>
            </p:extLst>
          </p:nvPr>
        </p:nvGraphicFramePr>
        <p:xfrm>
          <a:off x="838200" y="1747140"/>
          <a:ext cx="10284960" cy="2590800"/>
        </p:xfrm>
        <a:graphic>
          <a:graphicData uri="http://schemas.openxmlformats.org/drawingml/2006/table">
            <a:tbl>
              <a:tblPr firstRow="1" bandRow="1">
                <a:tableStyleId>{5C22544A-7EE6-4342-B048-85BDC9FD1C3A}</a:tableStyleId>
              </a:tblPr>
              <a:tblGrid>
                <a:gridCol w="2627489">
                  <a:extLst>
                    <a:ext uri="{9D8B030D-6E8A-4147-A177-3AD203B41FA5}">
                      <a16:colId xmlns:a16="http://schemas.microsoft.com/office/drawing/2014/main" val="3500164336"/>
                    </a:ext>
                  </a:extLst>
                </a:gridCol>
                <a:gridCol w="4820355">
                  <a:extLst>
                    <a:ext uri="{9D8B030D-6E8A-4147-A177-3AD203B41FA5}">
                      <a16:colId xmlns:a16="http://schemas.microsoft.com/office/drawing/2014/main" val="195216126"/>
                    </a:ext>
                  </a:extLst>
                </a:gridCol>
                <a:gridCol w="2837116">
                  <a:extLst>
                    <a:ext uri="{9D8B030D-6E8A-4147-A177-3AD203B41FA5}">
                      <a16:colId xmlns:a16="http://schemas.microsoft.com/office/drawing/2014/main" val="2672892034"/>
                    </a:ext>
                  </a:extLst>
                </a:gridCol>
              </a:tblGrid>
              <a:tr h="0">
                <a:tc>
                  <a:txBody>
                    <a:bodyPr/>
                    <a:lstStyle/>
                    <a:p>
                      <a:r>
                        <a:rPr lang="nb-NO" sz="1800" dirty="0"/>
                        <a:t>Leverandører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dirty="0"/>
                        <a:t>Beskrivelse</a:t>
                      </a:r>
                    </a:p>
                  </a:txBody>
                  <a:tcPr/>
                </a:tc>
                <a:tc>
                  <a:txBody>
                    <a:bodyPr/>
                    <a:lstStyle/>
                    <a:p>
                      <a:r>
                        <a:rPr lang="nb-NO" sz="1800" dirty="0"/>
                        <a:t>Lenker</a:t>
                      </a:r>
                    </a:p>
                  </a:txBody>
                  <a:tcPr/>
                </a:tc>
                <a:extLst>
                  <a:ext uri="{0D108BD9-81ED-4DB2-BD59-A6C34878D82A}">
                    <a16:rowId xmlns:a16="http://schemas.microsoft.com/office/drawing/2014/main" val="3057088626"/>
                  </a:ext>
                </a:extLst>
              </a:tr>
              <a:tr h="370840">
                <a:tc>
                  <a:txBody>
                    <a:bodyPr/>
                    <a:lstStyle/>
                    <a:p>
                      <a:pPr algn="l"/>
                      <a:r>
                        <a:rPr lang="nb-NO" sz="1800" dirty="0" err="1"/>
                        <a:t>Atea</a:t>
                      </a:r>
                      <a:endParaRPr lang="nb-NO" sz="1800" dirty="0"/>
                    </a:p>
                  </a:txBody>
                  <a:tcPr/>
                </a:tc>
                <a:tc>
                  <a:txBody>
                    <a:bodyPr/>
                    <a:lstStyle/>
                    <a:p>
                      <a:r>
                        <a:rPr lang="nb-NO" sz="1800" kern="1200" dirty="0">
                          <a:solidFill>
                            <a:schemeClr val="dk1"/>
                          </a:solidFill>
                          <a:effectLst/>
                          <a:latin typeface="+mn-lt"/>
                          <a:ea typeface="+mn-ea"/>
                          <a:cs typeface="+mn-cs"/>
                        </a:rPr>
                        <a:t>Leverandør og velferdsteknologi</a:t>
                      </a:r>
                      <a:endParaRPr lang="nb-NO" sz="1800" dirty="0"/>
                    </a:p>
                  </a:txBody>
                  <a:tcPr/>
                </a:tc>
                <a:tc>
                  <a:txBody>
                    <a:bodyPr/>
                    <a:lstStyle/>
                    <a:p>
                      <a:r>
                        <a:rPr lang="nb-NO" sz="1800" u="sng" kern="1200" dirty="0" err="1">
                          <a:solidFill>
                            <a:schemeClr val="dk1"/>
                          </a:solidFill>
                          <a:effectLst/>
                          <a:latin typeface="+mn-lt"/>
                          <a:ea typeface="+mn-ea"/>
                          <a:cs typeface="+mn-cs"/>
                          <a:hlinkClick r:id="rId16"/>
                        </a:rPr>
                        <a:t>Atea</a:t>
                      </a:r>
                      <a:endParaRPr lang="nb-NO" sz="1800" dirty="0"/>
                    </a:p>
                  </a:txBody>
                  <a:tcPr/>
                </a:tc>
                <a:extLst>
                  <a:ext uri="{0D108BD9-81ED-4DB2-BD59-A6C34878D82A}">
                    <a16:rowId xmlns:a16="http://schemas.microsoft.com/office/drawing/2014/main" val="2170615942"/>
                  </a:ext>
                </a:extLst>
              </a:tr>
              <a:tr h="370840">
                <a:tc>
                  <a:txBody>
                    <a:bodyPr/>
                    <a:lstStyle/>
                    <a:p>
                      <a:pPr algn="l"/>
                      <a:r>
                        <a:rPr lang="nb-NO" sz="1800" dirty="0"/>
                        <a:t>Hepro</a:t>
                      </a:r>
                    </a:p>
                  </a:txBody>
                  <a:tcPr/>
                </a:tc>
                <a:tc>
                  <a:txBody>
                    <a:bodyPr/>
                    <a:lstStyle/>
                    <a:p>
                      <a:r>
                        <a:rPr lang="nb-NO" sz="1800" dirty="0"/>
                        <a:t>Leverandør av hjelpemidler og velferdsteknologi</a:t>
                      </a:r>
                    </a:p>
                  </a:txBody>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nb-NO" sz="1800" u="sng" kern="1200" dirty="0">
                          <a:solidFill>
                            <a:schemeClr val="dk1"/>
                          </a:solidFill>
                          <a:effectLst/>
                          <a:latin typeface="+mn-lt"/>
                          <a:ea typeface="+mn-ea"/>
                          <a:cs typeface="+mn-cs"/>
                          <a:hlinkClick r:id="rId17"/>
                        </a:rPr>
                        <a:t>Hepro</a:t>
                      </a:r>
                      <a:endParaRPr lang="nb-NO" sz="18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77487469"/>
                  </a:ext>
                </a:extLst>
              </a:tr>
              <a:tr h="370840">
                <a:tc>
                  <a:txBody>
                    <a:bodyPr/>
                    <a:lstStyle/>
                    <a:p>
                      <a:pPr algn="l"/>
                      <a:r>
                        <a:rPr lang="nb-NO" sz="1800" dirty="0" err="1"/>
                        <a:t>TellU</a:t>
                      </a:r>
                      <a:endParaRPr lang="nb-NO" sz="1800" dirty="0"/>
                    </a:p>
                  </a:txBody>
                  <a:tcPr/>
                </a:tc>
                <a:tc>
                  <a:txBody>
                    <a:bodyPr/>
                    <a:lstStyle/>
                    <a:p>
                      <a:r>
                        <a:rPr lang="nb-NO" sz="1800" kern="1200" dirty="0">
                          <a:solidFill>
                            <a:schemeClr val="dk1"/>
                          </a:solidFill>
                          <a:effectLst/>
                          <a:latin typeface="+mn-lt"/>
                          <a:ea typeface="+mn-ea"/>
                          <a:cs typeface="+mn-cs"/>
                        </a:rPr>
                        <a:t>Leverandør og velferdsteknologi</a:t>
                      </a:r>
                      <a:endParaRPr lang="nb-NO" sz="1800" dirty="0"/>
                    </a:p>
                  </a:txBody>
                  <a:tcPr/>
                </a:tc>
                <a:tc>
                  <a:txBody>
                    <a:bodyPr/>
                    <a:lstStyle/>
                    <a:p>
                      <a:pPr>
                        <a:lnSpc>
                          <a:spcPct val="107000"/>
                        </a:lnSpc>
                        <a:spcAft>
                          <a:spcPts val="0"/>
                        </a:spcAft>
                      </a:pPr>
                      <a:r>
                        <a:rPr lang="nb-NO" sz="1800" u="sng" kern="1200" dirty="0" err="1">
                          <a:solidFill>
                            <a:schemeClr val="dk1"/>
                          </a:solidFill>
                          <a:effectLst/>
                          <a:latin typeface="+mn-lt"/>
                          <a:ea typeface="+mn-ea"/>
                          <a:cs typeface="+mn-cs"/>
                          <a:hlinkClick r:id="rId18"/>
                        </a:rPr>
                        <a:t>TellU</a:t>
                      </a: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783327320"/>
                  </a:ext>
                </a:extLst>
              </a:tr>
              <a:tr h="370840">
                <a:tc>
                  <a:txBody>
                    <a:bodyPr/>
                    <a:lstStyle/>
                    <a:p>
                      <a:pPr algn="l"/>
                      <a:r>
                        <a:rPr lang="nb-NO" sz="1800" dirty="0"/>
                        <a:t>Biltema</a:t>
                      </a:r>
                    </a:p>
                  </a:txBody>
                  <a:tcPr/>
                </a:tc>
                <a:tc>
                  <a:txBody>
                    <a:bodyPr/>
                    <a:lstStyle/>
                    <a:p>
                      <a:r>
                        <a:rPr lang="nb-NO" sz="1800" kern="1200" dirty="0">
                          <a:solidFill>
                            <a:schemeClr val="dk1"/>
                          </a:solidFill>
                          <a:effectLst/>
                          <a:latin typeface="+mn-lt"/>
                          <a:ea typeface="+mn-ea"/>
                          <a:cs typeface="+mn-cs"/>
                        </a:rPr>
                        <a:t>Leverandør av hverdagsteknologiske løsninger</a:t>
                      </a:r>
                      <a:endParaRPr lang="nb-NO" sz="1800" dirty="0"/>
                    </a:p>
                  </a:txBody>
                  <a:tcPr/>
                </a:tc>
                <a:tc>
                  <a:txBody>
                    <a:bodyPr/>
                    <a:lstStyle/>
                    <a:p>
                      <a:pPr>
                        <a:lnSpc>
                          <a:spcPct val="107000"/>
                        </a:lnSpc>
                        <a:spcAft>
                          <a:spcPts val="0"/>
                        </a:spcAft>
                      </a:pPr>
                      <a:r>
                        <a:rPr lang="nb-NO" sz="1800" u="sng" kern="1200" dirty="0">
                          <a:solidFill>
                            <a:schemeClr val="dk1"/>
                          </a:solidFill>
                          <a:effectLst/>
                          <a:latin typeface="+mn-lt"/>
                          <a:ea typeface="+mn-ea"/>
                          <a:cs typeface="+mn-cs"/>
                          <a:hlinkClick r:id="rId19"/>
                        </a:rPr>
                        <a:t>Biltema</a:t>
                      </a: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4224437315"/>
                  </a:ext>
                </a:extLst>
              </a:tr>
              <a:tr h="370840">
                <a:tc>
                  <a:txBody>
                    <a:bodyPr/>
                    <a:lstStyle/>
                    <a:p>
                      <a:pPr algn="l"/>
                      <a:r>
                        <a:rPr lang="nb-NO" sz="1800" dirty="0"/>
                        <a:t>Clas Ohlson</a:t>
                      </a:r>
                    </a:p>
                  </a:txBody>
                  <a:tcPr/>
                </a:tc>
                <a:tc>
                  <a:txBody>
                    <a:bodyPr/>
                    <a:lstStyle/>
                    <a:p>
                      <a:r>
                        <a:rPr lang="nb-NO" sz="1800" kern="1200" dirty="0">
                          <a:solidFill>
                            <a:schemeClr val="dk1"/>
                          </a:solidFill>
                          <a:effectLst/>
                          <a:latin typeface="+mn-lt"/>
                          <a:ea typeface="+mn-ea"/>
                          <a:cs typeface="+mn-cs"/>
                        </a:rPr>
                        <a:t>Leverandør av hverdagsteknologiske løsninger</a:t>
                      </a:r>
                      <a:endParaRPr lang="nb-NO" sz="1800" dirty="0"/>
                    </a:p>
                  </a:txBody>
                  <a:tcPr/>
                </a:tc>
                <a:tc>
                  <a:txBody>
                    <a:bodyPr/>
                    <a:lstStyle/>
                    <a:p>
                      <a:pPr>
                        <a:lnSpc>
                          <a:spcPct val="107000"/>
                        </a:lnSpc>
                        <a:spcAft>
                          <a:spcPts val="0"/>
                        </a:spcAft>
                      </a:pPr>
                      <a:r>
                        <a:rPr lang="nb-NO" sz="1800" u="sng" kern="1200" dirty="0">
                          <a:solidFill>
                            <a:schemeClr val="dk1"/>
                          </a:solidFill>
                          <a:effectLst/>
                          <a:latin typeface="+mn-lt"/>
                          <a:ea typeface="+mn-ea"/>
                          <a:cs typeface="+mn-cs"/>
                          <a:hlinkClick r:id="rId20"/>
                        </a:rPr>
                        <a:t>Clas Ohlson</a:t>
                      </a: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767726007"/>
                  </a:ext>
                </a:extLst>
              </a:tr>
              <a:tr h="370840">
                <a:tc>
                  <a:txBody>
                    <a:bodyPr/>
                    <a:lstStyle/>
                    <a:p>
                      <a:pPr algn="l"/>
                      <a:r>
                        <a:rPr lang="nb-NO" sz="1800" dirty="0"/>
                        <a:t>Jula</a:t>
                      </a:r>
                    </a:p>
                  </a:txBody>
                  <a:tcPr/>
                </a:tc>
                <a:tc>
                  <a:txBody>
                    <a:bodyPr/>
                    <a:lstStyle/>
                    <a:p>
                      <a:r>
                        <a:rPr lang="nb-NO" sz="1800" kern="1200" dirty="0">
                          <a:solidFill>
                            <a:schemeClr val="dk1"/>
                          </a:solidFill>
                          <a:effectLst/>
                          <a:latin typeface="+mn-lt"/>
                          <a:ea typeface="+mn-ea"/>
                          <a:cs typeface="+mn-cs"/>
                        </a:rPr>
                        <a:t>Leverandør av hverdagsteknologiske løsninger</a:t>
                      </a:r>
                      <a:endParaRPr lang="nb-NO" sz="1800" dirty="0"/>
                    </a:p>
                  </a:txBody>
                  <a:tcPr/>
                </a:tc>
                <a:tc>
                  <a:txBody>
                    <a:bodyPr/>
                    <a:lstStyle/>
                    <a:p>
                      <a:pPr>
                        <a:lnSpc>
                          <a:spcPct val="107000"/>
                        </a:lnSpc>
                        <a:spcAft>
                          <a:spcPts val="0"/>
                        </a:spcAft>
                      </a:pPr>
                      <a:r>
                        <a:rPr lang="nb-NO" sz="1800" u="sng" kern="1200" dirty="0">
                          <a:solidFill>
                            <a:schemeClr val="dk1"/>
                          </a:solidFill>
                          <a:effectLst/>
                          <a:latin typeface="+mn-lt"/>
                          <a:ea typeface="+mn-ea"/>
                          <a:cs typeface="+mn-cs"/>
                          <a:hlinkClick r:id="rId21"/>
                        </a:rPr>
                        <a:t>Jula</a:t>
                      </a:r>
                      <a:endParaRPr lang="nb-NO" sz="1800" u="sng"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059654982"/>
                  </a:ext>
                </a:extLst>
              </a:tr>
            </a:tbl>
          </a:graphicData>
        </a:graphic>
      </p:graphicFrame>
    </p:spTree>
    <p:extLst>
      <p:ext uri="{BB962C8B-B14F-4D97-AF65-F5344CB8AC3E}">
        <p14:creationId xmlns:p14="http://schemas.microsoft.com/office/powerpoint/2010/main" val="2506654230"/>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05594686E426114B983D686F7D52523D" ma:contentTypeVersion="14" ma:contentTypeDescription="Opprett et nytt dokument." ma:contentTypeScope="" ma:versionID="2620c3165425951f82720329a54649f3">
  <xsd:schema xmlns:xsd="http://www.w3.org/2001/XMLSchema" xmlns:xs="http://www.w3.org/2001/XMLSchema" xmlns:p="http://schemas.microsoft.com/office/2006/metadata/properties" xmlns:ns3="97832200-3985-449b-a24e-93382ce53269" xmlns:ns4="312887b5-e0b6-4292-917f-4cb8cad23faf" targetNamespace="http://schemas.microsoft.com/office/2006/metadata/properties" ma:root="true" ma:fieldsID="a9491a7f0f78e12fc357b06c411d68ba" ns3:_="" ns4:_="">
    <xsd:import namespace="97832200-3985-449b-a24e-93382ce53269"/>
    <xsd:import namespace="312887b5-e0b6-4292-917f-4cb8cad23fa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MediaLengthInSecond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832200-3985-449b-a24e-93382ce5326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_activity" ma:index="2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12887b5-e0b6-4292-917f-4cb8cad23faf" elementFormDefault="qualified">
    <xsd:import namespace="http://schemas.microsoft.com/office/2006/documentManagement/types"/>
    <xsd:import namespace="http://schemas.microsoft.com/office/infopath/2007/PartnerControls"/>
    <xsd:element name="SharedWithUsers" ma:index="10" nillable="true" ma:displayName="Del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Delingsdetaljer" ma:internalName="SharedWithDetails" ma:readOnly="true">
      <xsd:simpleType>
        <xsd:restriction base="dms:Note">
          <xsd:maxLength value="255"/>
        </xsd:restriction>
      </xsd:simpleType>
    </xsd:element>
    <xsd:element name="SharingHintHash" ma:index="12" nillable="true" ma:displayName="Hash for deling av tips"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holdstype"/>
        <xsd:element ref="dc:title" minOccurs="0" maxOccurs="1" ma:index="4" ma:displayName="Tit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97832200-3985-449b-a24e-93382ce53269"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F798378-65E4-453D-95B3-F34F12F612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7832200-3985-449b-a24e-93382ce53269"/>
    <ds:schemaRef ds:uri="312887b5-e0b6-4292-917f-4cb8cad23f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0C462E7-B6E0-4A3D-AB78-EC307E9832C6}">
  <ds:schemaRefs>
    <ds:schemaRef ds:uri="http://schemas.microsoft.com/office/2006/metadata/properties"/>
    <ds:schemaRef ds:uri="312887b5-e0b6-4292-917f-4cb8cad23faf"/>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97832200-3985-449b-a24e-93382ce53269"/>
    <ds:schemaRef ds:uri="http://www.w3.org/XML/1998/namespace"/>
    <ds:schemaRef ds:uri="http://purl.org/dc/dcmitype/"/>
  </ds:schemaRefs>
</ds:datastoreItem>
</file>

<file path=customXml/itemProps3.xml><?xml version="1.0" encoding="utf-8"?>
<ds:datastoreItem xmlns:ds="http://schemas.openxmlformats.org/officeDocument/2006/customXml" ds:itemID="{1A8F383E-1E79-49C5-8894-F73F6DAE96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1685</TotalTime>
  <Words>6892</Words>
  <Application>Microsoft Office PowerPoint</Application>
  <PresentationFormat>Widescreen</PresentationFormat>
  <Paragraphs>860</Paragraphs>
  <Slides>53</Slides>
  <Notes>31</Notes>
  <HiddenSlides>0</HiddenSlides>
  <MMClips>0</MMClips>
  <ScaleCrop>false</ScaleCrop>
  <HeadingPairs>
    <vt:vector size="8" baseType="variant">
      <vt:variant>
        <vt:lpstr>Brukte skrifter</vt:lpstr>
      </vt:variant>
      <vt:variant>
        <vt:i4>4</vt:i4>
      </vt:variant>
      <vt:variant>
        <vt:lpstr>Tema</vt:lpstr>
      </vt:variant>
      <vt:variant>
        <vt:i4>1</vt:i4>
      </vt:variant>
      <vt:variant>
        <vt:lpstr>Innebygde OLE-servere</vt:lpstr>
      </vt:variant>
      <vt:variant>
        <vt:i4>1</vt:i4>
      </vt:variant>
      <vt:variant>
        <vt:lpstr>Lysbildetitler</vt:lpstr>
      </vt:variant>
      <vt:variant>
        <vt:i4>53</vt:i4>
      </vt:variant>
    </vt:vector>
  </HeadingPairs>
  <TitlesOfParts>
    <vt:vector size="59" baseType="lpstr">
      <vt:lpstr>Arial</vt:lpstr>
      <vt:lpstr>Bookman Old Style</vt:lpstr>
      <vt:lpstr>Calibri</vt:lpstr>
      <vt:lpstr>Calibri Light</vt:lpstr>
      <vt:lpstr>Office-tema</vt:lpstr>
      <vt:lpstr>Punktgrafikkbilde</vt:lpstr>
      <vt:lpstr>Bo trygt hjemme med praktiske løsninger</vt:lpstr>
      <vt:lpstr>Om digitalt visningsrom</vt:lpstr>
      <vt:lpstr>Kontaktinformasjon Farsund kommune:</vt:lpstr>
      <vt:lpstr>Trygghet i hverdagen</vt:lpstr>
      <vt:lpstr>Sosial deltakelse</vt:lpstr>
      <vt:lpstr>Daglige gjøremål og påminnelser</vt:lpstr>
      <vt:lpstr>Oppfølging av egen helse</vt:lpstr>
      <vt:lpstr>Tilpasse egen bolig</vt:lpstr>
      <vt:lpstr>Digital hjemmeoppfølging</vt:lpstr>
      <vt:lpstr>Trygghetsalarm</vt:lpstr>
      <vt:lpstr>Trygghetsalarm med flere sensorer (trygghetspakke)</vt:lpstr>
      <vt:lpstr>Røykvarsling</vt:lpstr>
      <vt:lpstr>Sengesensor</vt:lpstr>
      <vt:lpstr>Dørsensor</vt:lpstr>
      <vt:lpstr>Bevegelsessensor med varsling</vt:lpstr>
      <vt:lpstr>Fallsensor</vt:lpstr>
      <vt:lpstr>Elektroniske medisindispensere</vt:lpstr>
      <vt:lpstr>GPS - Lokaliseringsteknologi</vt:lpstr>
      <vt:lpstr>Digitalt tilsyn</vt:lpstr>
      <vt:lpstr>Samtaleforsterker</vt:lpstr>
      <vt:lpstr>Stemmeforsterker for mennesker med nedsatt talevolum</vt:lpstr>
      <vt:lpstr>Elektroniske dørlåser</vt:lpstr>
      <vt:lpstr>Tidsbrytere</vt:lpstr>
      <vt:lpstr>Kroppstørker</vt:lpstr>
      <vt:lpstr>Dusjstol</vt:lpstr>
      <vt:lpstr>Støttestang (Gripo)</vt:lpstr>
      <vt:lpstr>Strømpepåtrekker</vt:lpstr>
      <vt:lpstr>Elektroniske kalendere og tidshjelpemiddel</vt:lpstr>
      <vt:lpstr>Spyl- og tørktoalett</vt:lpstr>
      <vt:lpstr>Hjelpemidler til matlaging  og måltider</vt:lpstr>
      <vt:lpstr>Enkle sensorer og fjernkontroller</vt:lpstr>
      <vt:lpstr>Brikker til å finne nøkler og andre gjenstander</vt:lpstr>
      <vt:lpstr>Enkle fjernkontroller for TV</vt:lpstr>
      <vt:lpstr>Mobil trygghetsalarm</vt:lpstr>
      <vt:lpstr>Robotstøvsuger</vt:lpstr>
      <vt:lpstr>Robotgressklipper</vt:lpstr>
      <vt:lpstr>Kommunikasjon med pårørende ved bruk av nettbrett og lignende</vt:lpstr>
      <vt:lpstr>Enkle tiltak å gjøre i boligen</vt:lpstr>
      <vt:lpstr>Hvilke muligheter har jeg som huseier?</vt:lpstr>
      <vt:lpstr>Adkomst til - og i bolig</vt:lpstr>
      <vt:lpstr>Bad og toalett</vt:lpstr>
      <vt:lpstr>Kjøkken</vt:lpstr>
      <vt:lpstr>Soverom</vt:lpstr>
      <vt:lpstr>Smarthus</vt:lpstr>
      <vt:lpstr>Aktører og roller</vt:lpstr>
      <vt:lpstr>Innbyggers/tjenestemottakers rolle og ansvar</vt:lpstr>
      <vt:lpstr>Pårørendes rolle og ansvar</vt:lpstr>
      <vt:lpstr>Kommunens rolle og ansvar</vt:lpstr>
      <vt:lpstr>NAV Hjelpemiddelsentralens rolle og ansvar</vt:lpstr>
      <vt:lpstr>Liste over løsninger</vt:lpstr>
      <vt:lpstr>Lenkeside 1 av 3</vt:lpstr>
      <vt:lpstr>Lenkeside 2 av 3</vt:lpstr>
      <vt:lpstr>Lenkeside 3 av 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 trygt hjemme med praktiske løsninger</dc:title>
  <dc:creator>Bård Vedahl</dc:creator>
  <cp:lastModifiedBy>Linda Svendsen</cp:lastModifiedBy>
  <cp:revision>23</cp:revision>
  <cp:lastPrinted>2022-12-20T09:28:10Z</cp:lastPrinted>
  <dcterms:created xsi:type="dcterms:W3CDTF">2022-12-12T14:18:26Z</dcterms:created>
  <dcterms:modified xsi:type="dcterms:W3CDTF">2023-09-26T12:09:49Z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0x01010005594686E426114B983D686F7D52523D</vt:lpwstr>
  </property>
</Properties>
</file>